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314" r:id="rId6"/>
    <p:sldId id="358" r:id="rId7"/>
    <p:sldId id="359" r:id="rId8"/>
    <p:sldId id="360" r:id="rId9"/>
    <p:sldId id="361" r:id="rId10"/>
    <p:sldId id="362" r:id="rId11"/>
    <p:sldId id="363" r:id="rId12"/>
    <p:sldId id="364" r:id="rId13"/>
    <p:sldId id="316" r:id="rId14"/>
    <p:sldId id="317" r:id="rId15"/>
    <p:sldId id="374" r:id="rId16"/>
    <p:sldId id="324" r:id="rId17"/>
    <p:sldId id="367" r:id="rId18"/>
    <p:sldId id="309" r:id="rId19"/>
    <p:sldId id="385" r:id="rId20"/>
    <p:sldId id="310" r:id="rId21"/>
    <p:sldId id="311" r:id="rId22"/>
    <p:sldId id="319" r:id="rId23"/>
    <p:sldId id="312" r:id="rId24"/>
    <p:sldId id="313" r:id="rId25"/>
    <p:sldId id="304" r:id="rId26"/>
    <p:sldId id="305" r:id="rId27"/>
    <p:sldId id="306" r:id="rId28"/>
    <p:sldId id="307" r:id="rId29"/>
    <p:sldId id="308" r:id="rId30"/>
    <p:sldId id="379" r:id="rId31"/>
    <p:sldId id="289" r:id="rId32"/>
    <p:sldId id="290" r:id="rId33"/>
    <p:sldId id="291" r:id="rId34"/>
    <p:sldId id="351" r:id="rId35"/>
    <p:sldId id="350" r:id="rId36"/>
    <p:sldId id="325" r:id="rId37"/>
    <p:sldId id="375" r:id="rId38"/>
    <p:sldId id="376" r:id="rId39"/>
    <p:sldId id="266" r:id="rId40"/>
    <p:sldId id="377" r:id="rId41"/>
    <p:sldId id="378" r:id="rId42"/>
    <p:sldId id="328" r:id="rId43"/>
    <p:sldId id="368" r:id="rId44"/>
    <p:sldId id="327" r:id="rId45"/>
    <p:sldId id="387" r:id="rId46"/>
    <p:sldId id="388" r:id="rId47"/>
    <p:sldId id="389" r:id="rId48"/>
    <p:sldId id="390" r:id="rId49"/>
    <p:sldId id="391" r:id="rId50"/>
    <p:sldId id="392" r:id="rId51"/>
    <p:sldId id="330" r:id="rId52"/>
    <p:sldId id="333" r:id="rId53"/>
    <p:sldId id="334" r:id="rId54"/>
    <p:sldId id="354" r:id="rId55"/>
    <p:sldId id="357" r:id="rId56"/>
    <p:sldId id="335" r:id="rId57"/>
    <p:sldId id="373" r:id="rId58"/>
    <p:sldId id="336" r:id="rId59"/>
    <p:sldId id="337" r:id="rId60"/>
    <p:sldId id="338" r:id="rId61"/>
    <p:sldId id="339" r:id="rId62"/>
    <p:sldId id="341" r:id="rId63"/>
    <p:sldId id="380" r:id="rId64"/>
    <p:sldId id="372" r:id="rId65"/>
    <p:sldId id="384" r:id="rId66"/>
    <p:sldId id="381" r:id="rId67"/>
    <p:sldId id="382" r:id="rId68"/>
    <p:sldId id="349" r:id="rId69"/>
    <p:sldId id="343" r:id="rId70"/>
    <p:sldId id="342" r:id="rId71"/>
    <p:sldId id="353" r:id="rId72"/>
    <p:sldId id="355" r:id="rId73"/>
    <p:sldId id="345" r:id="rId74"/>
    <p:sldId id="386" r:id="rId75"/>
    <p:sldId id="383" r:id="rId76"/>
    <p:sldId id="346" r:id="rId77"/>
    <p:sldId id="347" r:id="rId78"/>
  </p:sldIdLst>
  <p:sldSz cx="9144000" cy="6858000" type="screen4x3"/>
  <p:notesSz cx="7099300" cy="102346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UARIO" initials="U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cabeceir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3" name="Marcador de posición de dat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EA59C3D-E417-4A77-9FD5-1B98DE45E5DB}" type="datetimeFigureOut">
              <a:rPr lang="es-ES" smtClean="0"/>
              <a:pPr/>
              <a:t>15/09/2016</a:t>
            </a:fld>
            <a:endParaRPr lang="es-ES"/>
          </a:p>
        </p:txBody>
      </p:sp>
      <p:sp>
        <p:nvSpPr>
          <p:cNvPr id="4" name="Marcador de posición de imaxe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s-ES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gl-ES" smtClean="0"/>
              <a:t>Prema para editar estilos do texto</a:t>
            </a:r>
          </a:p>
          <a:p>
            <a:pPr lvl="1"/>
            <a:r>
              <a:rPr lang="gl-ES" smtClean="0"/>
              <a:t>Segundo nivel</a:t>
            </a:r>
          </a:p>
          <a:p>
            <a:pPr lvl="2"/>
            <a:r>
              <a:rPr lang="gl-ES" smtClean="0"/>
              <a:t>Terceiro nivel</a:t>
            </a:r>
          </a:p>
          <a:p>
            <a:pPr lvl="3"/>
            <a:r>
              <a:rPr lang="gl-ES" smtClean="0"/>
              <a:t>Cuarto nivel</a:t>
            </a:r>
          </a:p>
          <a:p>
            <a:pPr lvl="4"/>
            <a:r>
              <a:rPr lang="gl-ES" smtClean="0"/>
              <a:t>Quinto nivel</a:t>
            </a:r>
            <a:endParaRPr lang="es-ES"/>
          </a:p>
        </p:txBody>
      </p:sp>
      <p:sp>
        <p:nvSpPr>
          <p:cNvPr id="6" name="Marcador de posición de pé de páxina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8389332-68E4-451E-863E-76A62E9FC8B6}" type="slidenum">
              <a:rPr lang="es-ES" smtClean="0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2407"/>
            <a:fld id="{1094B3EA-4741-4860-AA57-8456D5FDA791}" type="slidenum">
              <a:rPr lang="es-ES" smtClean="0"/>
              <a:pPr defTabSz="952407"/>
              <a:t>6</a:t>
            </a:fld>
            <a:endParaRPr lang="es-ES" dirty="0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gl-E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x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89332-68E4-451E-863E-76A62E9FC8B6}" type="slidenum">
              <a:rPr lang="es-ES" smtClean="0"/>
              <a:pPr/>
              <a:t>30</a:t>
            </a:fld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x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The genetics of infectious disease susceptibility: Has the evidence for </a:t>
            </a:r>
            <a:r>
              <a:rPr lang="en-US" b="0" dirty="0" err="1" smtClean="0"/>
              <a:t>epistasis</a:t>
            </a:r>
            <a:r>
              <a:rPr lang="en-US" b="0" dirty="0" smtClean="0"/>
              <a:t> been overestimated?</a:t>
            </a:r>
            <a:endParaRPr lang="en-US" b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89332-68E4-451E-863E-76A62E9FC8B6}" type="slidenum">
              <a:rPr lang="es-ES" smtClean="0"/>
              <a:pPr/>
              <a:t>35</a:t>
            </a:fld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x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aseline="0" dirty="0" smtClean="0"/>
              <a:t>We thus need to look at the values of the genetic effects for </a:t>
            </a:r>
            <a:r>
              <a:rPr lang="en-GB" baseline="0" dirty="0" err="1" smtClean="0"/>
              <a:t>epistasis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89332-68E4-451E-863E-76A62E9FC8B6}" type="slidenum">
              <a:rPr lang="es-ES" smtClean="0"/>
              <a:pPr/>
              <a:t>36</a:t>
            </a:fld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x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Notice that the expression</a:t>
            </a:r>
            <a:r>
              <a:rPr lang="en-GB" baseline="0" dirty="0" smtClean="0"/>
              <a:t> of S^-1 from any reference point does not make the genetic effects change when changing the reference</a:t>
            </a:r>
            <a:endParaRPr lang="en-GB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89332-68E4-451E-863E-76A62E9FC8B6}" type="slidenum">
              <a:rPr lang="es-ES" smtClean="0"/>
              <a:pPr/>
              <a:t>37</a:t>
            </a:fld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x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First</a:t>
            </a:r>
            <a:r>
              <a:rPr lang="en-GB" baseline="0" dirty="0" smtClean="0"/>
              <a:t> individual-referenced model</a:t>
            </a:r>
            <a:endParaRPr lang="en-GB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89332-68E4-451E-863E-76A62E9FC8B6}" type="slidenum">
              <a:rPr lang="es-ES" smtClean="0"/>
              <a:pPr/>
              <a:t>40</a:t>
            </a:fld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x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First</a:t>
            </a:r>
            <a:r>
              <a:rPr lang="en-GB" baseline="0" dirty="0" smtClean="0"/>
              <a:t> individual-referenced model</a:t>
            </a:r>
            <a:endParaRPr lang="en-GB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89332-68E4-451E-863E-76A62E9FC8B6}" type="slidenum">
              <a:rPr lang="es-ES" smtClean="0"/>
              <a:pPr/>
              <a:t>41</a:t>
            </a:fld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x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89332-68E4-451E-863E-76A62E9FC8B6}" type="slidenum">
              <a:rPr lang="es-ES" smtClean="0"/>
              <a:pPr/>
              <a:t>42</a:t>
            </a:fld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x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Interactions</a:t>
            </a:r>
            <a:r>
              <a:rPr lang="en-GB" baseline="0" dirty="0" smtClean="0"/>
              <a:t> (dominance) make the additive effects to depend on the population frequencies. Note that if p11=p22, this dependency collapses to the same as the functional case</a:t>
            </a:r>
            <a:endParaRPr lang="en-GB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89332-68E4-451E-863E-76A62E9FC8B6}" type="slidenum">
              <a:rPr lang="es-ES" smtClean="0"/>
              <a:pPr/>
              <a:t>43</a:t>
            </a:fld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x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89332-68E4-451E-863E-76A62E9FC8B6}" type="slidenum">
              <a:rPr lang="es-ES" smtClean="0"/>
              <a:pPr/>
              <a:t>44</a:t>
            </a:fld>
            <a:endParaRPr 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x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89332-68E4-451E-863E-76A62E9FC8B6}" type="slidenum">
              <a:rPr lang="es-ES" smtClean="0"/>
              <a:pPr/>
              <a:t>51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2407"/>
            <a:fld id="{1094B3EA-4741-4860-AA57-8456D5FDA791}" type="slidenum">
              <a:rPr lang="es-ES" smtClean="0"/>
              <a:pPr defTabSz="952407"/>
              <a:t>7</a:t>
            </a:fld>
            <a:endParaRPr lang="es-ES" dirty="0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gl-E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x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Related to the question</a:t>
            </a:r>
            <a:r>
              <a:rPr lang="en-GB" baseline="0" dirty="0" smtClean="0"/>
              <a:t> of why are there population-unrelated and –related effects</a:t>
            </a:r>
            <a:endParaRPr lang="en-GB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89332-68E4-451E-863E-76A62E9FC8B6}" type="slidenum">
              <a:rPr lang="es-ES" smtClean="0"/>
              <a:pPr/>
              <a:t>53</a:t>
            </a:fld>
            <a:endParaRPr lang="es-E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2468"/>
            <a:fld id="{166F1BFF-2B41-404D-99F5-9DAC4C671B5B}" type="slidenum">
              <a:rPr lang="es-ES" smtClean="0"/>
              <a:pPr defTabSz="952468"/>
              <a:t>57</a:t>
            </a:fld>
            <a:endParaRPr lang="es-E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gl-E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46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25" indent="-285741" defTabSz="95246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2962" indent="-228593" defTabSz="95246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146" indent="-228593" defTabSz="95246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331" indent="-228593" defTabSz="95246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515" indent="-228593" defTabSz="95246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701" indent="-228593" defTabSz="95246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885" indent="-228593" defTabSz="95246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070" indent="-228593" defTabSz="95246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9D471C0-5552-4338-BEA1-962962105D4E}" type="slidenum">
              <a:rPr lang="es-ES" altLang="es-ES" smtClean="0">
                <a:latin typeface="Times New Roman" pitchFamily="18" charset="0"/>
              </a:rPr>
              <a:pPr eaLnBrk="1" hangingPunct="1"/>
              <a:t>64</a:t>
            </a:fld>
            <a:endParaRPr lang="es-ES" altLang="es-ES" smtClean="0">
              <a:latin typeface="Times New Roman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gl-ES" altLang="es-E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46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25" indent="-285741" defTabSz="95246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2962" indent="-228593" defTabSz="95246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146" indent="-228593" defTabSz="95246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331" indent="-228593" defTabSz="95246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515" indent="-228593" defTabSz="95246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701" indent="-228593" defTabSz="95246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885" indent="-228593" defTabSz="95246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070" indent="-228593" defTabSz="95246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9D471C0-5552-4338-BEA1-962962105D4E}" type="slidenum">
              <a:rPr lang="es-ES" altLang="es-ES" smtClean="0">
                <a:latin typeface="Times New Roman" pitchFamily="18" charset="0"/>
              </a:rPr>
              <a:pPr eaLnBrk="1" hangingPunct="1"/>
              <a:t>65</a:t>
            </a:fld>
            <a:endParaRPr lang="es-ES" altLang="es-ES" smtClean="0">
              <a:latin typeface="Times New Roman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gl-ES" altLang="es-E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46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25" indent="-285741" defTabSz="95246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2962" indent="-228593" defTabSz="95246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146" indent="-228593" defTabSz="95246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331" indent="-228593" defTabSz="95246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515" indent="-228593" defTabSz="95246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701" indent="-228593" defTabSz="95246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885" indent="-228593" defTabSz="95246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070" indent="-228593" defTabSz="952468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9D471C0-5552-4338-BEA1-962962105D4E}" type="slidenum">
              <a:rPr lang="es-ES" altLang="es-ES" smtClean="0">
                <a:latin typeface="Times New Roman" pitchFamily="18" charset="0"/>
              </a:rPr>
              <a:pPr eaLnBrk="1" hangingPunct="1"/>
              <a:t>66</a:t>
            </a:fld>
            <a:endParaRPr lang="es-ES" altLang="es-ES" smtClean="0">
              <a:latin typeface="Times New Roman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gl-ES" altLang="es-E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327261-B1E0-45FC-8194-9EDA9012B177}" type="slidenum">
              <a:rPr lang="es-ES" smtClean="0"/>
              <a:pPr/>
              <a:t>76</a:t>
            </a:fld>
            <a:endParaRPr lang="es-ES" smtClean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gl-ES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2468"/>
            <a:fld id="{C881AD70-FBED-4126-B3E1-40F494ED3225}" type="slidenum">
              <a:rPr lang="es-ES" smtClean="0"/>
              <a:pPr defTabSz="952468"/>
              <a:t>77</a:t>
            </a:fld>
            <a:endParaRPr lang="es-ES" dirty="0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gl-E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2407"/>
            <a:fld id="{1094B3EA-4741-4860-AA57-8456D5FDA791}" type="slidenum">
              <a:rPr lang="es-ES" smtClean="0"/>
              <a:pPr defTabSz="952407"/>
              <a:t>8</a:t>
            </a:fld>
            <a:endParaRPr lang="es-ES" dirty="0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gl-E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2407"/>
            <a:fld id="{1094B3EA-4741-4860-AA57-8456D5FDA791}" type="slidenum">
              <a:rPr lang="es-ES" smtClean="0"/>
              <a:pPr defTabSz="952407"/>
              <a:t>9</a:t>
            </a:fld>
            <a:endParaRPr lang="es-ES" dirty="0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gl-E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52407"/>
            <a:fld id="{1094B3EA-4741-4860-AA57-8456D5FDA791}" type="slidenum">
              <a:rPr lang="es-ES" smtClean="0"/>
              <a:pPr defTabSz="952407"/>
              <a:t>10</a:t>
            </a:fld>
            <a:endParaRPr lang="es-ES" dirty="0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gl-E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x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Notice that the expression</a:t>
            </a:r>
            <a:r>
              <a:rPr lang="en-GB" baseline="0" dirty="0" smtClean="0"/>
              <a:t> of S^-1 from any reference point does not make the genetic effects change when changing the reference</a:t>
            </a:r>
            <a:endParaRPr lang="en-GB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89332-68E4-451E-863E-76A62E9FC8B6}" type="slidenum">
              <a:rPr lang="es-ES" smtClean="0"/>
              <a:pPr/>
              <a:t>11</a:t>
            </a:fld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x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Interactions</a:t>
            </a:r>
            <a:r>
              <a:rPr lang="en-GB" baseline="0" dirty="0" smtClean="0"/>
              <a:t> (dominance) make the additive effects to depend on the population frequencies. Note that if p11=p22, this dependency collapses to the same as the functional case</a:t>
            </a:r>
            <a:endParaRPr lang="en-GB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89332-68E4-451E-863E-76A62E9FC8B6}" type="slidenum">
              <a:rPr lang="es-ES" smtClean="0"/>
              <a:pPr/>
              <a:t>16</a:t>
            </a:fld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x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Contradictions of the </a:t>
            </a:r>
            <a:r>
              <a:rPr lang="en-GB" dirty="0" err="1" smtClean="0"/>
              <a:t>F_ininity</a:t>
            </a:r>
            <a:r>
              <a:rPr lang="en-GB" dirty="0" smtClean="0"/>
              <a:t>:</a:t>
            </a:r>
          </a:p>
          <a:p>
            <a:r>
              <a:rPr lang="en-GB" dirty="0" smtClean="0"/>
              <a:t>-Not</a:t>
            </a:r>
            <a:r>
              <a:rPr lang="en-GB" baseline="0" dirty="0" smtClean="0"/>
              <a:t> initially a population-wise expression but a yardstick</a:t>
            </a:r>
          </a:p>
          <a:p>
            <a:r>
              <a:rPr lang="en-GB" baseline="0" dirty="0" smtClean="0"/>
              <a:t>-As a population expression, it does not enable computation of dominance</a:t>
            </a:r>
          </a:p>
          <a:p>
            <a:r>
              <a:rPr lang="en-GB" baseline="0" dirty="0" smtClean="0"/>
              <a:t>-Possible confusion with the infinitesimal model</a:t>
            </a:r>
            <a:endParaRPr lang="en-GB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89332-68E4-451E-863E-76A62E9FC8B6}" type="slidenum">
              <a:rPr lang="es-ES" smtClean="0"/>
              <a:pPr/>
              <a:t>17</a:t>
            </a:fld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gl-ES" dirty="0" err="1" smtClean="0"/>
              <a:t>Broad</a:t>
            </a:r>
            <a:r>
              <a:rPr lang="gl-ES" baseline="0" dirty="0" smtClean="0"/>
              <a:t> </a:t>
            </a:r>
            <a:r>
              <a:rPr lang="gl-ES" baseline="0" dirty="0" err="1" smtClean="0"/>
              <a:t>sense</a:t>
            </a:r>
            <a:r>
              <a:rPr lang="gl-ES" baseline="0" dirty="0" smtClean="0"/>
              <a:t> </a:t>
            </a:r>
            <a:r>
              <a:rPr lang="gl-ES" baseline="0" dirty="0" err="1" smtClean="0"/>
              <a:t>heritability</a:t>
            </a:r>
            <a:r>
              <a:rPr lang="gl-ES" baseline="0" dirty="0" smtClean="0"/>
              <a:t> -&gt; </a:t>
            </a:r>
            <a:r>
              <a:rPr lang="gl-ES" baseline="0" dirty="0" err="1" smtClean="0"/>
              <a:t>Genetic</a:t>
            </a:r>
            <a:r>
              <a:rPr lang="gl-ES" baseline="0" dirty="0" smtClean="0"/>
              <a:t> </a:t>
            </a:r>
            <a:r>
              <a:rPr lang="gl-ES" baseline="0" dirty="0" err="1" smtClean="0"/>
              <a:t>determination</a:t>
            </a:r>
            <a:r>
              <a:rPr lang="gl-ES" baseline="0" dirty="0" smtClean="0"/>
              <a:t> </a:t>
            </a:r>
            <a:r>
              <a:rPr lang="gl-ES" baseline="0" dirty="0" err="1" smtClean="0"/>
              <a:t>of</a:t>
            </a:r>
            <a:r>
              <a:rPr lang="gl-ES" baseline="0" dirty="0" smtClean="0"/>
              <a:t> a </a:t>
            </a:r>
            <a:r>
              <a:rPr lang="gl-ES" baseline="0" dirty="0" err="1" smtClean="0"/>
              <a:t>trait</a:t>
            </a:r>
            <a:r>
              <a:rPr lang="gl-ES" baseline="0" dirty="0" smtClean="0"/>
              <a:t> (in a </a:t>
            </a:r>
            <a:r>
              <a:rPr lang="gl-ES" baseline="0" dirty="0" err="1" smtClean="0"/>
              <a:t>population</a:t>
            </a:r>
            <a:r>
              <a:rPr lang="gl-ES" baseline="0" dirty="0" smtClean="0"/>
              <a:t>)</a:t>
            </a:r>
          </a:p>
          <a:p>
            <a:r>
              <a:rPr lang="gl-ES" baseline="0" dirty="0" err="1" smtClean="0"/>
              <a:t>Narrow</a:t>
            </a:r>
            <a:r>
              <a:rPr lang="gl-ES" baseline="0" dirty="0" smtClean="0"/>
              <a:t> </a:t>
            </a:r>
            <a:r>
              <a:rPr lang="gl-ES" baseline="0" dirty="0" err="1" smtClean="0"/>
              <a:t>sense</a:t>
            </a:r>
            <a:r>
              <a:rPr lang="gl-ES" baseline="0" dirty="0" smtClean="0"/>
              <a:t> </a:t>
            </a:r>
            <a:r>
              <a:rPr lang="gl-ES" baseline="0" dirty="0" err="1" smtClean="0"/>
              <a:t>heritability</a:t>
            </a:r>
            <a:r>
              <a:rPr lang="gl-ES" baseline="0" dirty="0" smtClean="0"/>
              <a:t> -&gt; </a:t>
            </a:r>
            <a:r>
              <a:rPr lang="gl-ES" baseline="0" dirty="0" err="1" smtClean="0"/>
              <a:t>Resemblance</a:t>
            </a:r>
            <a:r>
              <a:rPr lang="gl-ES" baseline="0" dirty="0" smtClean="0"/>
              <a:t> </a:t>
            </a:r>
            <a:r>
              <a:rPr lang="gl-ES" baseline="0" dirty="0" err="1" smtClean="0"/>
              <a:t>between</a:t>
            </a:r>
            <a:r>
              <a:rPr lang="gl-ES" baseline="0" dirty="0" smtClean="0"/>
              <a:t> </a:t>
            </a:r>
            <a:r>
              <a:rPr lang="gl-ES" baseline="0" dirty="0" err="1" smtClean="0"/>
              <a:t>relatives</a:t>
            </a:r>
            <a:r>
              <a:rPr lang="gl-ES" baseline="0" dirty="0" smtClean="0"/>
              <a:t> -&gt; Response to </a:t>
            </a:r>
            <a:r>
              <a:rPr lang="gl-ES" baseline="0" dirty="0" err="1" smtClean="0"/>
              <a:t>selection</a:t>
            </a:r>
            <a:endParaRPr lang="gl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89332-68E4-451E-863E-76A62E9FC8B6}" type="slidenum">
              <a:rPr lang="es-ES" smtClean="0"/>
              <a:pPr/>
              <a:t>29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gl-ES" smtClean="0"/>
              <a:t>Prema para editar o estilo do título do padrón global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l-ES" smtClean="0"/>
              <a:t>Prema para editar o estilo do subtítulo do padrón global</a:t>
            </a:r>
            <a:endParaRPr lang="es-ES"/>
          </a:p>
        </p:txBody>
      </p:sp>
      <p:sp>
        <p:nvSpPr>
          <p:cNvPr id="4" name="Marcador de posición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2FFA-4471-44B5-BDF5-D0736576BC4D}" type="datetimeFigureOut">
              <a:rPr lang="es-ES" smtClean="0"/>
              <a:pPr/>
              <a:t>15/09/2016</a:t>
            </a:fld>
            <a:endParaRPr lang="es-ES"/>
          </a:p>
        </p:txBody>
      </p:sp>
      <p:sp>
        <p:nvSpPr>
          <p:cNvPr id="5" name="Marcador de posición de pé de páx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E50-5DE6-4356-A15A-E1ADA1DD8A3F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l-ES" smtClean="0"/>
              <a:t>Prema para editar o estilo do título do padrón global</a:t>
            </a:r>
            <a:endParaRPr lang="es-ES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l-ES" smtClean="0"/>
              <a:t>Prema para editar estilos do texto</a:t>
            </a:r>
          </a:p>
          <a:p>
            <a:pPr lvl="1"/>
            <a:r>
              <a:rPr lang="gl-ES" smtClean="0"/>
              <a:t>Segundo nivel</a:t>
            </a:r>
          </a:p>
          <a:p>
            <a:pPr lvl="2"/>
            <a:r>
              <a:rPr lang="gl-ES" smtClean="0"/>
              <a:t>Terceiro nivel</a:t>
            </a:r>
          </a:p>
          <a:p>
            <a:pPr lvl="3"/>
            <a:r>
              <a:rPr lang="gl-ES" smtClean="0"/>
              <a:t>Cuarto nivel</a:t>
            </a:r>
          </a:p>
          <a:p>
            <a:pPr lvl="4"/>
            <a:r>
              <a:rPr lang="gl-ES" smtClean="0"/>
              <a:t>Quinto nivel</a:t>
            </a:r>
            <a:endParaRPr lang="es-ES"/>
          </a:p>
        </p:txBody>
      </p:sp>
      <p:sp>
        <p:nvSpPr>
          <p:cNvPr id="4" name="Marcador de posición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2FFA-4471-44B5-BDF5-D0736576BC4D}" type="datetimeFigureOut">
              <a:rPr lang="es-ES" smtClean="0"/>
              <a:pPr/>
              <a:t>15/09/2016</a:t>
            </a:fld>
            <a:endParaRPr lang="es-ES"/>
          </a:p>
        </p:txBody>
      </p:sp>
      <p:sp>
        <p:nvSpPr>
          <p:cNvPr id="5" name="Marcador de posición de pé de páx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E50-5DE6-4356-A15A-E1ADA1DD8A3F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gl-ES" smtClean="0"/>
              <a:t>Prema para editar o estilo do título do padrón global</a:t>
            </a:r>
            <a:endParaRPr lang="es-ES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gl-ES" smtClean="0"/>
              <a:t>Prema para editar estilos do texto</a:t>
            </a:r>
          </a:p>
          <a:p>
            <a:pPr lvl="1"/>
            <a:r>
              <a:rPr lang="gl-ES" smtClean="0"/>
              <a:t>Segundo nivel</a:t>
            </a:r>
          </a:p>
          <a:p>
            <a:pPr lvl="2"/>
            <a:r>
              <a:rPr lang="gl-ES" smtClean="0"/>
              <a:t>Terceiro nivel</a:t>
            </a:r>
          </a:p>
          <a:p>
            <a:pPr lvl="3"/>
            <a:r>
              <a:rPr lang="gl-ES" smtClean="0"/>
              <a:t>Cuarto nivel</a:t>
            </a:r>
          </a:p>
          <a:p>
            <a:pPr lvl="4"/>
            <a:r>
              <a:rPr lang="gl-ES" smtClean="0"/>
              <a:t>Quinto nivel</a:t>
            </a:r>
            <a:endParaRPr lang="es-ES"/>
          </a:p>
        </p:txBody>
      </p:sp>
      <p:sp>
        <p:nvSpPr>
          <p:cNvPr id="4" name="Marcador de posición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2FFA-4471-44B5-BDF5-D0736576BC4D}" type="datetimeFigureOut">
              <a:rPr lang="es-ES" smtClean="0"/>
              <a:pPr/>
              <a:t>15/09/2016</a:t>
            </a:fld>
            <a:endParaRPr lang="es-ES"/>
          </a:p>
        </p:txBody>
      </p:sp>
      <p:sp>
        <p:nvSpPr>
          <p:cNvPr id="5" name="Marcador de posición de pé de páx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E50-5DE6-4356-A15A-E1ADA1DD8A3F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x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l-ES" smtClean="0"/>
              <a:t>Prema para editar o estilo do título do padrón global</a:t>
            </a:r>
            <a:endParaRPr lang="es-ES"/>
          </a:p>
        </p:txBody>
      </p:sp>
      <p:sp>
        <p:nvSpPr>
          <p:cNvPr id="3" name="Marcador de posición de cont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l-ES" smtClean="0"/>
              <a:t>Prema para editar estilos do texto</a:t>
            </a:r>
          </a:p>
          <a:p>
            <a:pPr lvl="1"/>
            <a:r>
              <a:rPr lang="gl-ES" smtClean="0"/>
              <a:t>Segundo nivel</a:t>
            </a:r>
          </a:p>
          <a:p>
            <a:pPr lvl="2"/>
            <a:r>
              <a:rPr lang="gl-ES" smtClean="0"/>
              <a:t>Terceiro nivel</a:t>
            </a:r>
          </a:p>
          <a:p>
            <a:pPr lvl="3"/>
            <a:r>
              <a:rPr lang="gl-ES" smtClean="0"/>
              <a:t>Cuarto nivel</a:t>
            </a:r>
          </a:p>
          <a:p>
            <a:pPr lvl="4"/>
            <a:r>
              <a:rPr lang="gl-ES" smtClean="0"/>
              <a:t>Quinto nivel</a:t>
            </a:r>
            <a:endParaRPr lang="es-ES"/>
          </a:p>
        </p:txBody>
      </p:sp>
      <p:sp>
        <p:nvSpPr>
          <p:cNvPr id="4" name="Marcador de posición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2FFA-4471-44B5-BDF5-D0736576BC4D}" type="datetimeFigureOut">
              <a:rPr lang="es-ES" smtClean="0"/>
              <a:pPr/>
              <a:t>15/09/2016</a:t>
            </a:fld>
            <a:endParaRPr lang="es-ES"/>
          </a:p>
        </p:txBody>
      </p:sp>
      <p:sp>
        <p:nvSpPr>
          <p:cNvPr id="5" name="Marcador de posición de pé de páx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E50-5DE6-4356-A15A-E1ADA1DD8A3F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ceira d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l-ES" smtClean="0"/>
              <a:t>Prema para editar o estilo do título do padrón global</a:t>
            </a:r>
            <a:endParaRPr lang="es-E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l-ES" smtClean="0"/>
              <a:t>Prema para editar estilos do texto</a:t>
            </a:r>
          </a:p>
        </p:txBody>
      </p:sp>
      <p:sp>
        <p:nvSpPr>
          <p:cNvPr id="4" name="Marcador de posición de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2FFA-4471-44B5-BDF5-D0736576BC4D}" type="datetimeFigureOut">
              <a:rPr lang="es-ES" smtClean="0"/>
              <a:pPr/>
              <a:t>15/09/2016</a:t>
            </a:fld>
            <a:endParaRPr lang="es-ES"/>
          </a:p>
        </p:txBody>
      </p:sp>
      <p:sp>
        <p:nvSpPr>
          <p:cNvPr id="5" name="Marcador de posición de pé de páx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E50-5DE6-4356-A15A-E1ADA1DD8A3F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s obxec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l-ES" smtClean="0"/>
              <a:t>Prema para editar o estilo do título do padrón global</a:t>
            </a:r>
            <a:endParaRPr lang="es-ES"/>
          </a:p>
        </p:txBody>
      </p:sp>
      <p:sp>
        <p:nvSpPr>
          <p:cNvPr id="3" name="Marcador de posición de cont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l-ES" smtClean="0"/>
              <a:t>Prema para editar estilos do texto</a:t>
            </a:r>
          </a:p>
          <a:p>
            <a:pPr lvl="1"/>
            <a:r>
              <a:rPr lang="gl-ES" smtClean="0"/>
              <a:t>Segundo nivel</a:t>
            </a:r>
          </a:p>
          <a:p>
            <a:pPr lvl="2"/>
            <a:r>
              <a:rPr lang="gl-ES" smtClean="0"/>
              <a:t>Terceiro nivel</a:t>
            </a:r>
          </a:p>
          <a:p>
            <a:pPr lvl="3"/>
            <a:r>
              <a:rPr lang="gl-ES" smtClean="0"/>
              <a:t>Cuarto nivel</a:t>
            </a:r>
          </a:p>
          <a:p>
            <a:pPr lvl="4"/>
            <a:r>
              <a:rPr lang="gl-ES" smtClean="0"/>
              <a:t>Quinto nivel</a:t>
            </a:r>
            <a:endParaRPr lang="es-ES"/>
          </a:p>
        </p:txBody>
      </p:sp>
      <p:sp>
        <p:nvSpPr>
          <p:cNvPr id="4" name="Marcador de posición de cont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l-ES" smtClean="0"/>
              <a:t>Prema para editar estilos do texto</a:t>
            </a:r>
          </a:p>
          <a:p>
            <a:pPr lvl="1"/>
            <a:r>
              <a:rPr lang="gl-ES" smtClean="0"/>
              <a:t>Segundo nivel</a:t>
            </a:r>
          </a:p>
          <a:p>
            <a:pPr lvl="2"/>
            <a:r>
              <a:rPr lang="gl-ES" smtClean="0"/>
              <a:t>Terceiro nivel</a:t>
            </a:r>
          </a:p>
          <a:p>
            <a:pPr lvl="3"/>
            <a:r>
              <a:rPr lang="gl-ES" smtClean="0"/>
              <a:t>Cuarto nivel</a:t>
            </a:r>
          </a:p>
          <a:p>
            <a:pPr lvl="4"/>
            <a:r>
              <a:rPr lang="gl-ES" smtClean="0"/>
              <a:t>Quinto nivel</a:t>
            </a:r>
            <a:endParaRPr lang="es-ES"/>
          </a:p>
        </p:txBody>
      </p:sp>
      <p:sp>
        <p:nvSpPr>
          <p:cNvPr id="5" name="Marcador de posición de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2FFA-4471-44B5-BDF5-D0736576BC4D}" type="datetimeFigureOut">
              <a:rPr lang="es-ES" smtClean="0"/>
              <a:pPr/>
              <a:t>15/09/2016</a:t>
            </a:fld>
            <a:endParaRPr lang="es-ES"/>
          </a:p>
        </p:txBody>
      </p:sp>
      <p:sp>
        <p:nvSpPr>
          <p:cNvPr id="6" name="Marcador de posición de pé de páx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E50-5DE6-4356-A15A-E1ADA1DD8A3F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l-ES" smtClean="0"/>
              <a:t>Prema para editar o estilo do título do padrón global</a:t>
            </a:r>
            <a:endParaRPr lang="es-E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l-ES" smtClean="0"/>
              <a:t>Prema para editar estilos do texto</a:t>
            </a:r>
          </a:p>
        </p:txBody>
      </p:sp>
      <p:sp>
        <p:nvSpPr>
          <p:cNvPr id="4" name="Marcador de posición de cont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l-ES" smtClean="0"/>
              <a:t>Prema para editar estilos do texto</a:t>
            </a:r>
          </a:p>
          <a:p>
            <a:pPr lvl="1"/>
            <a:r>
              <a:rPr lang="gl-ES" smtClean="0"/>
              <a:t>Segundo nivel</a:t>
            </a:r>
          </a:p>
          <a:p>
            <a:pPr lvl="2"/>
            <a:r>
              <a:rPr lang="gl-ES" smtClean="0"/>
              <a:t>Terceiro nivel</a:t>
            </a:r>
          </a:p>
          <a:p>
            <a:pPr lvl="3"/>
            <a:r>
              <a:rPr lang="gl-ES" smtClean="0"/>
              <a:t>Cuarto nivel</a:t>
            </a:r>
          </a:p>
          <a:p>
            <a:pPr lvl="4"/>
            <a:r>
              <a:rPr lang="gl-ES" smtClean="0"/>
              <a:t>Quinto nivel</a:t>
            </a:r>
            <a:endParaRPr lang="es-ES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l-ES" smtClean="0"/>
              <a:t>Prema para editar estilos do texto</a:t>
            </a:r>
          </a:p>
        </p:txBody>
      </p:sp>
      <p:sp>
        <p:nvSpPr>
          <p:cNvPr id="6" name="Marcador de posición de cont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l-ES" smtClean="0"/>
              <a:t>Prema para editar estilos do texto</a:t>
            </a:r>
          </a:p>
          <a:p>
            <a:pPr lvl="1"/>
            <a:r>
              <a:rPr lang="gl-ES" smtClean="0"/>
              <a:t>Segundo nivel</a:t>
            </a:r>
          </a:p>
          <a:p>
            <a:pPr lvl="2"/>
            <a:r>
              <a:rPr lang="gl-ES" smtClean="0"/>
              <a:t>Terceiro nivel</a:t>
            </a:r>
          </a:p>
          <a:p>
            <a:pPr lvl="3"/>
            <a:r>
              <a:rPr lang="gl-ES" smtClean="0"/>
              <a:t>Cuarto nivel</a:t>
            </a:r>
          </a:p>
          <a:p>
            <a:pPr lvl="4"/>
            <a:r>
              <a:rPr lang="gl-ES" smtClean="0"/>
              <a:t>Quinto nivel</a:t>
            </a:r>
            <a:endParaRPr lang="es-ES"/>
          </a:p>
        </p:txBody>
      </p:sp>
      <p:sp>
        <p:nvSpPr>
          <p:cNvPr id="7" name="Marcador de posición de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2FFA-4471-44B5-BDF5-D0736576BC4D}" type="datetimeFigureOut">
              <a:rPr lang="es-ES" smtClean="0"/>
              <a:pPr/>
              <a:t>15/09/2016</a:t>
            </a:fld>
            <a:endParaRPr lang="es-ES"/>
          </a:p>
        </p:txBody>
      </p:sp>
      <p:sp>
        <p:nvSpPr>
          <p:cNvPr id="8" name="Marcador de posición de pé de páx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E50-5DE6-4356-A15A-E1ADA1DD8A3F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l-ES" smtClean="0"/>
              <a:t>Prema para editar o estilo do título do padrón global</a:t>
            </a:r>
            <a:endParaRPr lang="es-ES"/>
          </a:p>
        </p:txBody>
      </p:sp>
      <p:sp>
        <p:nvSpPr>
          <p:cNvPr id="3" name="Marcador de posición de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2FFA-4471-44B5-BDF5-D0736576BC4D}" type="datetimeFigureOut">
              <a:rPr lang="es-ES" smtClean="0"/>
              <a:pPr/>
              <a:t>15/09/2016</a:t>
            </a:fld>
            <a:endParaRPr lang="es-ES"/>
          </a:p>
        </p:txBody>
      </p:sp>
      <p:sp>
        <p:nvSpPr>
          <p:cNvPr id="4" name="Marcador de posición de pé de páx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E50-5DE6-4356-A15A-E1ADA1DD8A3F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2FFA-4471-44B5-BDF5-D0736576BC4D}" type="datetimeFigureOut">
              <a:rPr lang="es-ES" smtClean="0"/>
              <a:pPr/>
              <a:t>15/09/2016</a:t>
            </a:fld>
            <a:endParaRPr lang="es-ES"/>
          </a:p>
        </p:txBody>
      </p:sp>
      <p:sp>
        <p:nvSpPr>
          <p:cNvPr id="3" name="Marcador de posición de pé de páx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E50-5DE6-4356-A15A-E1ADA1DD8A3F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do con l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l-ES" smtClean="0"/>
              <a:t>Prema para editar o estilo do título do padrón global</a:t>
            </a:r>
            <a:endParaRPr lang="es-ES"/>
          </a:p>
        </p:txBody>
      </p:sp>
      <p:sp>
        <p:nvSpPr>
          <p:cNvPr id="3" name="Marcador de posición de cont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l-ES" smtClean="0"/>
              <a:t>Prema para editar estilos do texto</a:t>
            </a:r>
          </a:p>
          <a:p>
            <a:pPr lvl="1"/>
            <a:r>
              <a:rPr lang="gl-ES" smtClean="0"/>
              <a:t>Segundo nivel</a:t>
            </a:r>
          </a:p>
          <a:p>
            <a:pPr lvl="2"/>
            <a:r>
              <a:rPr lang="gl-ES" smtClean="0"/>
              <a:t>Terceiro nivel</a:t>
            </a:r>
          </a:p>
          <a:p>
            <a:pPr lvl="3"/>
            <a:r>
              <a:rPr lang="gl-ES" smtClean="0"/>
              <a:t>Cuarto nivel</a:t>
            </a:r>
          </a:p>
          <a:p>
            <a:pPr lvl="4"/>
            <a:r>
              <a:rPr lang="gl-ES" smtClean="0"/>
              <a:t>Quinto nivel</a:t>
            </a:r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l-ES" smtClean="0"/>
              <a:t>Prema para editar estilos do texto</a:t>
            </a:r>
          </a:p>
        </p:txBody>
      </p:sp>
      <p:sp>
        <p:nvSpPr>
          <p:cNvPr id="5" name="Marcador de posición de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2FFA-4471-44B5-BDF5-D0736576BC4D}" type="datetimeFigureOut">
              <a:rPr lang="es-ES" smtClean="0"/>
              <a:pPr/>
              <a:t>15/09/2016</a:t>
            </a:fld>
            <a:endParaRPr lang="es-ES"/>
          </a:p>
        </p:txBody>
      </p:sp>
      <p:sp>
        <p:nvSpPr>
          <p:cNvPr id="6" name="Marcador de posición de pé de páx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E50-5DE6-4356-A15A-E1ADA1DD8A3F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xe con l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l-ES" smtClean="0"/>
              <a:t>Prema para editar o estilo do título do padrón global</a:t>
            </a:r>
            <a:endParaRPr lang="es-ES"/>
          </a:p>
        </p:txBody>
      </p:sp>
      <p:sp>
        <p:nvSpPr>
          <p:cNvPr id="3" name="Marcador de posición de imax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l-ES" smtClean="0"/>
              <a:t>Prema para editar estilos do texto</a:t>
            </a:r>
          </a:p>
        </p:txBody>
      </p:sp>
      <p:sp>
        <p:nvSpPr>
          <p:cNvPr id="5" name="Marcador de posición de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2FFA-4471-44B5-BDF5-D0736576BC4D}" type="datetimeFigureOut">
              <a:rPr lang="es-ES" smtClean="0"/>
              <a:pPr/>
              <a:t>15/09/2016</a:t>
            </a:fld>
            <a:endParaRPr lang="es-ES"/>
          </a:p>
        </p:txBody>
      </p:sp>
      <p:sp>
        <p:nvSpPr>
          <p:cNvPr id="6" name="Marcador de posición de pé de páx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4DE50-5DE6-4356-A15A-E1ADA1DD8A3F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l-ES" smtClean="0"/>
              <a:t>Prema para editar o estilo do título do padrón global</a:t>
            </a:r>
            <a:endParaRPr lang="es-E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l-ES" smtClean="0"/>
              <a:t>Prema para editar estilos do texto</a:t>
            </a:r>
          </a:p>
          <a:p>
            <a:pPr lvl="1"/>
            <a:r>
              <a:rPr lang="gl-ES" smtClean="0"/>
              <a:t>Segundo nivel</a:t>
            </a:r>
          </a:p>
          <a:p>
            <a:pPr lvl="2"/>
            <a:r>
              <a:rPr lang="gl-ES" smtClean="0"/>
              <a:t>Terceiro nivel</a:t>
            </a:r>
          </a:p>
          <a:p>
            <a:pPr lvl="3"/>
            <a:r>
              <a:rPr lang="gl-ES" smtClean="0"/>
              <a:t>Cuarto nivel</a:t>
            </a:r>
          </a:p>
          <a:p>
            <a:pPr lvl="4"/>
            <a:r>
              <a:rPr lang="gl-ES" smtClean="0"/>
              <a:t>Quinto nivel</a:t>
            </a:r>
            <a:endParaRPr lang="es-ES"/>
          </a:p>
        </p:txBody>
      </p:sp>
      <p:sp>
        <p:nvSpPr>
          <p:cNvPr id="4" name="Marcador de posición de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A2FFA-4471-44B5-BDF5-D0736576BC4D}" type="datetimeFigureOut">
              <a:rPr lang="es-ES" smtClean="0"/>
              <a:pPr/>
              <a:t>15/09/2016</a:t>
            </a:fld>
            <a:endParaRPr lang="es-ES"/>
          </a:p>
        </p:txBody>
      </p:sp>
      <p:sp>
        <p:nvSpPr>
          <p:cNvPr id="5" name="Marcador de posición de pé de páx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4DE50-5DE6-4356-A15A-E1ADA1DD8A3F}" type="slidenum">
              <a:rPr lang="es-ES" smtClean="0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10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12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685800" y="2244727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Epistatic</a:t>
            </a:r>
            <a:r>
              <a:rPr lang="en-US" b="1" dirty="0" smtClean="0"/>
              <a:t> Genetic Architectures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Evolutionary Implications</a:t>
            </a:r>
            <a:endParaRPr lang="en-US" sz="3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 Box 29"/>
          <p:cNvSpPr txBox="1">
            <a:spLocks noChangeArrowheads="1"/>
          </p:cNvSpPr>
          <p:nvPr/>
        </p:nvSpPr>
        <p:spPr bwMode="auto">
          <a:xfrm>
            <a:off x="2339752" y="4386212"/>
            <a:ext cx="42132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Aft>
                <a:spcPct val="75000"/>
              </a:spcAft>
            </a:pPr>
            <a:r>
              <a:rPr lang="es-ES" sz="2000" b="1" dirty="0"/>
              <a:t>José </a:t>
            </a:r>
            <a:r>
              <a:rPr lang="es-ES" sz="2000" b="1" dirty="0" smtClean="0"/>
              <a:t>M Álvarez-Castro</a:t>
            </a:r>
            <a:endParaRPr lang="es-E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8"/>
          <p:cNvSpPr>
            <a:spLocks noGrp="1" noChangeArrowheads="1"/>
          </p:cNvSpPr>
          <p:nvPr>
            <p:ph type="title"/>
          </p:nvPr>
        </p:nvSpPr>
        <p:spPr>
          <a:xfrm>
            <a:off x="457200" y="260350"/>
            <a:ext cx="8229600" cy="1143000"/>
          </a:xfrm>
        </p:spPr>
        <p:txBody>
          <a:bodyPr>
            <a:normAutofit/>
          </a:bodyPr>
          <a:lstStyle/>
          <a:p>
            <a:r>
              <a:rPr lang="en-GB" b="1" smtClean="0"/>
              <a:t>Additive and interaction effects</a:t>
            </a:r>
          </a:p>
        </p:txBody>
      </p:sp>
      <p:sp>
        <p:nvSpPr>
          <p:cNvPr id="39" name="Marcador de posición de contido 6"/>
          <p:cNvSpPr>
            <a:spLocks noGrp="1"/>
          </p:cNvSpPr>
          <p:nvPr>
            <p:ph idx="1"/>
          </p:nvPr>
        </p:nvSpPr>
        <p:spPr bwMode="auto">
          <a:xfrm>
            <a:off x="457200" y="1350962"/>
            <a:ext cx="8229600" cy="510237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For Mendel, dominance was important because it obscured (in the phenotypes) the proportions of the inheritance factors</a:t>
            </a:r>
          </a:p>
          <a:p>
            <a:pPr>
              <a:spcAft>
                <a:spcPts val="600"/>
              </a:spcAft>
            </a:pP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We also are interested in </a:t>
            </a:r>
            <a:r>
              <a:rPr lang="en-GB" sz="2200" b="1" dirty="0" smtClean="0">
                <a:latin typeface="Times New Roman" pitchFamily="18" charset="0"/>
                <a:cs typeface="Times New Roman" pitchFamily="18" charset="0"/>
              </a:rPr>
              <a:t>evolutionary predictions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FontTx/>
              <a:buNone/>
            </a:pPr>
            <a:r>
              <a:rPr lang="en-GB" sz="2200" u="sng" dirty="0" smtClean="0">
                <a:latin typeface="Times New Roman" pitchFamily="18" charset="0"/>
                <a:cs typeface="Times New Roman" pitchFamily="18" charset="0"/>
              </a:rPr>
              <a:t>Selection of high phenotypes</a:t>
            </a:r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= 0, fixation</a:t>
            </a:r>
          </a:p>
          <a:p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, slower fixation</a:t>
            </a:r>
          </a:p>
          <a:p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 &gt; </a:t>
            </a:r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, no fixation</a:t>
            </a:r>
          </a:p>
          <a:p>
            <a:pPr>
              <a:spcAft>
                <a:spcPts val="600"/>
              </a:spcAft>
            </a:pPr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 = -</a:t>
            </a:r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, faster fixation</a:t>
            </a:r>
          </a:p>
          <a:p>
            <a:pPr>
              <a:spcAft>
                <a:spcPts val="600"/>
              </a:spcAft>
            </a:pPr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 &lt; -</a:t>
            </a:r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, two fixation points</a:t>
            </a:r>
          </a:p>
          <a:p>
            <a:pPr>
              <a:spcAft>
                <a:spcPts val="600"/>
              </a:spcAft>
            </a:pP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With multiple alleles, </a:t>
            </a:r>
            <a:r>
              <a:rPr lang="en-GB" sz="2200" dirty="0" err="1" smtClean="0">
                <a:latin typeface="Times New Roman" pitchFamily="18" charset="0"/>
                <a:cs typeface="Times New Roman" pitchFamily="18" charset="0"/>
              </a:rPr>
              <a:t>epistasis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GB" sz="2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genotypic values would not be</a:t>
            </a:r>
            <a:br>
              <a:rPr lang="en-GB" sz="2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feasible to track (need of effects)</a:t>
            </a:r>
          </a:p>
        </p:txBody>
      </p:sp>
      <p:sp>
        <p:nvSpPr>
          <p:cNvPr id="40" name="Rectángulo arredondado 39"/>
          <p:cNvSpPr/>
          <p:nvPr/>
        </p:nvSpPr>
        <p:spPr bwMode="auto">
          <a:xfrm>
            <a:off x="4427538" y="2854325"/>
            <a:ext cx="3240087" cy="316706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s-ES" dirty="0">
                <a:latin typeface="Arial" charset="0"/>
              </a:rPr>
              <a:t> </a:t>
            </a: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</p:txBody>
      </p:sp>
      <p:cxnSp>
        <p:nvCxnSpPr>
          <p:cNvPr id="41" name="Conector recto 6"/>
          <p:cNvCxnSpPr>
            <a:cxnSpLocks noChangeShapeType="1"/>
          </p:cNvCxnSpPr>
          <p:nvPr/>
        </p:nvCxnSpPr>
        <p:spPr bwMode="auto">
          <a:xfrm>
            <a:off x="5148263" y="3284538"/>
            <a:ext cx="0" cy="1944687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2" name="Conector recto 7"/>
          <p:cNvCxnSpPr>
            <a:cxnSpLocks noChangeShapeType="1"/>
          </p:cNvCxnSpPr>
          <p:nvPr/>
        </p:nvCxnSpPr>
        <p:spPr bwMode="auto">
          <a:xfrm flipH="1">
            <a:off x="5148263" y="5229225"/>
            <a:ext cx="2016125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" name="Conector recto 42"/>
          <p:cNvCxnSpPr/>
          <p:nvPr/>
        </p:nvCxnSpPr>
        <p:spPr bwMode="auto">
          <a:xfrm>
            <a:off x="5076825" y="4724400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Conector recto 43"/>
          <p:cNvCxnSpPr/>
          <p:nvPr/>
        </p:nvCxnSpPr>
        <p:spPr bwMode="auto">
          <a:xfrm>
            <a:off x="5076825" y="3933825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Caixa de texto 16"/>
          <p:cNvSpPr txBox="1">
            <a:spLocks noChangeArrowheads="1"/>
          </p:cNvSpPr>
          <p:nvPr/>
        </p:nvSpPr>
        <p:spPr bwMode="auto">
          <a:xfrm>
            <a:off x="6156325" y="5651500"/>
            <a:ext cx="1368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/>
              <a:t>Genotype</a:t>
            </a:r>
          </a:p>
        </p:txBody>
      </p:sp>
      <p:sp>
        <p:nvSpPr>
          <p:cNvPr id="46" name="Caixa de texto 17"/>
          <p:cNvSpPr txBox="1">
            <a:spLocks noChangeArrowheads="1"/>
          </p:cNvSpPr>
          <p:nvPr/>
        </p:nvSpPr>
        <p:spPr bwMode="auto">
          <a:xfrm>
            <a:off x="4643438" y="2924175"/>
            <a:ext cx="1368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/>
              <a:t>Phenotype</a:t>
            </a:r>
          </a:p>
        </p:txBody>
      </p:sp>
      <p:cxnSp>
        <p:nvCxnSpPr>
          <p:cNvPr id="47" name="Conector recto 46"/>
          <p:cNvCxnSpPr/>
          <p:nvPr/>
        </p:nvCxnSpPr>
        <p:spPr bwMode="auto">
          <a:xfrm>
            <a:off x="5508625" y="3357563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Conector recto 47"/>
          <p:cNvCxnSpPr/>
          <p:nvPr/>
        </p:nvCxnSpPr>
        <p:spPr bwMode="auto">
          <a:xfrm>
            <a:off x="6156325" y="3357563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Conector recto 48"/>
          <p:cNvCxnSpPr/>
          <p:nvPr/>
        </p:nvCxnSpPr>
        <p:spPr bwMode="auto">
          <a:xfrm>
            <a:off x="6804025" y="3357563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Caixa de texto 25"/>
          <p:cNvSpPr txBox="1">
            <a:spLocks noChangeArrowheads="1"/>
          </p:cNvSpPr>
          <p:nvPr/>
        </p:nvSpPr>
        <p:spPr bwMode="auto">
          <a:xfrm>
            <a:off x="4787900" y="3716338"/>
            <a:ext cx="288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1</a:t>
            </a:r>
          </a:p>
        </p:txBody>
      </p:sp>
      <p:sp>
        <p:nvSpPr>
          <p:cNvPr id="51" name="Caixa de texto 26"/>
          <p:cNvSpPr txBox="1">
            <a:spLocks noChangeArrowheads="1"/>
          </p:cNvSpPr>
          <p:nvPr/>
        </p:nvSpPr>
        <p:spPr bwMode="auto">
          <a:xfrm>
            <a:off x="4787900" y="450850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0</a:t>
            </a:r>
          </a:p>
        </p:txBody>
      </p:sp>
      <p:sp>
        <p:nvSpPr>
          <p:cNvPr id="52" name="Caixa de texto 27"/>
          <p:cNvSpPr txBox="1">
            <a:spLocks noChangeArrowheads="1"/>
          </p:cNvSpPr>
          <p:nvPr/>
        </p:nvSpPr>
        <p:spPr bwMode="auto">
          <a:xfrm>
            <a:off x="5364163" y="5219700"/>
            <a:ext cx="28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0</a:t>
            </a:r>
          </a:p>
        </p:txBody>
      </p:sp>
      <p:sp>
        <p:nvSpPr>
          <p:cNvPr id="53" name="Caixa de texto 28"/>
          <p:cNvSpPr txBox="1">
            <a:spLocks noChangeArrowheads="1"/>
          </p:cNvSpPr>
          <p:nvPr/>
        </p:nvSpPr>
        <p:spPr bwMode="auto">
          <a:xfrm>
            <a:off x="6011863" y="521970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1</a:t>
            </a:r>
          </a:p>
        </p:txBody>
      </p:sp>
      <p:sp>
        <p:nvSpPr>
          <p:cNvPr id="54" name="Caixa de texto 29"/>
          <p:cNvSpPr txBox="1">
            <a:spLocks noChangeArrowheads="1"/>
          </p:cNvSpPr>
          <p:nvPr/>
        </p:nvSpPr>
        <p:spPr bwMode="auto">
          <a:xfrm>
            <a:off x="6659563" y="521970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2</a:t>
            </a:r>
          </a:p>
        </p:txBody>
      </p:sp>
      <p:sp>
        <p:nvSpPr>
          <p:cNvPr id="55" name="Caixa de texto 54"/>
          <p:cNvSpPr txBox="1"/>
          <p:nvPr/>
        </p:nvSpPr>
        <p:spPr>
          <a:xfrm>
            <a:off x="5435600" y="5426075"/>
            <a:ext cx="576263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1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1</a:t>
            </a:r>
          </a:p>
        </p:txBody>
      </p:sp>
      <p:sp>
        <p:nvSpPr>
          <p:cNvPr id="56" name="Caixa de texto 55"/>
          <p:cNvSpPr txBox="1"/>
          <p:nvPr/>
        </p:nvSpPr>
        <p:spPr>
          <a:xfrm>
            <a:off x="6084888" y="5426075"/>
            <a:ext cx="574675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1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2</a:t>
            </a:r>
          </a:p>
        </p:txBody>
      </p:sp>
      <p:sp>
        <p:nvSpPr>
          <p:cNvPr id="57" name="Caixa de texto 56"/>
          <p:cNvSpPr txBox="1"/>
          <p:nvPr/>
        </p:nvSpPr>
        <p:spPr>
          <a:xfrm>
            <a:off x="6732588" y="5426075"/>
            <a:ext cx="576262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2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2</a:t>
            </a:r>
          </a:p>
        </p:txBody>
      </p:sp>
      <p:sp>
        <p:nvSpPr>
          <p:cNvPr id="58" name="Elipse 33"/>
          <p:cNvSpPr>
            <a:spLocks noChangeArrowheads="1"/>
          </p:cNvSpPr>
          <p:nvPr/>
        </p:nvSpPr>
        <p:spPr bwMode="auto">
          <a:xfrm>
            <a:off x="5435600" y="4652963"/>
            <a:ext cx="144463" cy="144462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59" name="Elipse 34"/>
          <p:cNvSpPr>
            <a:spLocks noChangeArrowheads="1"/>
          </p:cNvSpPr>
          <p:nvPr/>
        </p:nvSpPr>
        <p:spPr bwMode="auto">
          <a:xfrm>
            <a:off x="6732588" y="3860800"/>
            <a:ext cx="142875" cy="144463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cxnSp>
        <p:nvCxnSpPr>
          <p:cNvPr id="60" name="Conector recto 59"/>
          <p:cNvCxnSpPr>
            <a:stCxn id="59" idx="3"/>
            <a:endCxn id="58" idx="7"/>
          </p:cNvCxnSpPr>
          <p:nvPr/>
        </p:nvCxnSpPr>
        <p:spPr bwMode="auto">
          <a:xfrm flipH="1">
            <a:off x="5559425" y="3984625"/>
            <a:ext cx="1193800" cy="688975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Elipse 35"/>
          <p:cNvSpPr>
            <a:spLocks noChangeArrowheads="1"/>
          </p:cNvSpPr>
          <p:nvPr/>
        </p:nvSpPr>
        <p:spPr bwMode="auto">
          <a:xfrm>
            <a:off x="6084888" y="5013325"/>
            <a:ext cx="142875" cy="144463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62" name="Chave dereita 42"/>
          <p:cNvSpPr>
            <a:spLocks/>
          </p:cNvSpPr>
          <p:nvPr/>
        </p:nvSpPr>
        <p:spPr bwMode="auto">
          <a:xfrm>
            <a:off x="6264275" y="4319588"/>
            <a:ext cx="144463" cy="396875"/>
          </a:xfrm>
          <a:prstGeom prst="rightBrace">
            <a:avLst>
              <a:gd name="adj1" fmla="val 8331"/>
              <a:gd name="adj2" fmla="val 50000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63" name="Caixa de texto 43"/>
          <p:cNvSpPr txBox="1">
            <a:spLocks noChangeArrowheads="1"/>
          </p:cNvSpPr>
          <p:nvPr/>
        </p:nvSpPr>
        <p:spPr bwMode="auto">
          <a:xfrm>
            <a:off x="6372225" y="4292600"/>
            <a:ext cx="28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i="1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64" name="Chave dereita 44"/>
          <p:cNvSpPr>
            <a:spLocks/>
          </p:cNvSpPr>
          <p:nvPr/>
        </p:nvSpPr>
        <p:spPr bwMode="auto">
          <a:xfrm>
            <a:off x="6948488" y="3933825"/>
            <a:ext cx="144462" cy="790575"/>
          </a:xfrm>
          <a:prstGeom prst="rightBrace">
            <a:avLst>
              <a:gd name="adj1" fmla="val 8285"/>
              <a:gd name="adj2" fmla="val 50000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87" name="Caixa de texto 45"/>
          <p:cNvSpPr txBox="1">
            <a:spLocks noChangeArrowheads="1"/>
          </p:cNvSpPr>
          <p:nvPr/>
        </p:nvSpPr>
        <p:spPr bwMode="auto">
          <a:xfrm>
            <a:off x="7019925" y="4111625"/>
            <a:ext cx="4619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s-ES" i="1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8" name="Chave dereita 37"/>
          <p:cNvSpPr>
            <a:spLocks/>
          </p:cNvSpPr>
          <p:nvPr/>
        </p:nvSpPr>
        <p:spPr bwMode="auto">
          <a:xfrm rot="10800000">
            <a:off x="5903913" y="4329113"/>
            <a:ext cx="180975" cy="755650"/>
          </a:xfrm>
          <a:prstGeom prst="rightBrace">
            <a:avLst>
              <a:gd name="adj1" fmla="val 8274"/>
              <a:gd name="adj2" fmla="val 48796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89" name="Caixa de texto 38"/>
          <p:cNvSpPr txBox="1">
            <a:spLocks noChangeArrowheads="1"/>
          </p:cNvSpPr>
          <p:nvPr/>
        </p:nvSpPr>
        <p:spPr bwMode="auto">
          <a:xfrm>
            <a:off x="5651500" y="4498975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i="1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91" name="33 CuadroTexto"/>
          <p:cNvSpPr txBox="1"/>
          <p:nvPr/>
        </p:nvSpPr>
        <p:spPr>
          <a:xfrm>
            <a:off x="4575420" y="3142709"/>
            <a:ext cx="42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l-ES" sz="3600" b="1" i="1" dirty="0" smtClean="0"/>
              <a:t>G</a:t>
            </a:r>
            <a:endParaRPr lang="gl-ES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Simple maths: Matrix notation</a:t>
            </a:r>
            <a:endParaRPr lang="en-GB" b="1" dirty="0"/>
          </a:p>
        </p:txBody>
      </p: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1044304" y="1413345"/>
            <a:ext cx="6657977" cy="1368424"/>
            <a:chOff x="749" y="2795"/>
            <a:chExt cx="4194" cy="862"/>
          </a:xfrm>
        </p:grpSpPr>
        <p:graphicFrame>
          <p:nvGraphicFramePr>
            <p:cNvPr id="6" name="Object 26"/>
            <p:cNvGraphicFramePr>
              <a:graphicFrameLocks noChangeAspect="1"/>
            </p:cNvGraphicFramePr>
            <p:nvPr/>
          </p:nvGraphicFramePr>
          <p:xfrm>
            <a:off x="3176" y="2840"/>
            <a:ext cx="1767" cy="817"/>
          </p:xfrm>
          <a:graphic>
            <a:graphicData uri="http://schemas.openxmlformats.org/presentationml/2006/ole">
              <p:oleObj spid="_x0000_s163842" name="Ecuación" r:id="rId4" imgW="1536480" imgH="711000" progId="Equation.3">
                <p:embed/>
              </p:oleObj>
            </a:graphicData>
          </a:graphic>
        </p:graphicFrame>
        <p:sp>
          <p:nvSpPr>
            <p:cNvPr id="7" name="Text Box 28"/>
            <p:cNvSpPr txBox="1">
              <a:spLocks noChangeArrowheads="1"/>
            </p:cNvSpPr>
            <p:nvPr/>
          </p:nvSpPr>
          <p:spPr bwMode="auto">
            <a:xfrm>
              <a:off x="749" y="2795"/>
              <a:ext cx="190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sz="4000" b="1" dirty="0" smtClean="0">
                  <a:solidFill>
                    <a:schemeClr val="accent1">
                      <a:lumMod val="75000"/>
                    </a:schemeClr>
                  </a:solidFill>
                  <a:latin typeface="Times New Roman" pitchFamily="18" charset="0"/>
                </a:rPr>
                <a:t>G </a:t>
              </a:r>
              <a:r>
                <a:rPr lang="en-GB" sz="4000" b="1" dirty="0">
                  <a:solidFill>
                    <a:schemeClr val="accent1">
                      <a:lumMod val="75000"/>
                    </a:schemeClr>
                  </a:solidFill>
                  <a:latin typeface="Times New Roman" pitchFamily="18" charset="0"/>
                </a:rPr>
                <a:t>= </a:t>
              </a:r>
              <a:r>
                <a:rPr lang="en-GB" sz="4000" b="1" dirty="0" smtClean="0">
                  <a:solidFill>
                    <a:schemeClr val="accent1">
                      <a:lumMod val="75000"/>
                    </a:schemeClr>
                  </a:solidFill>
                  <a:latin typeface="Times New Roman" pitchFamily="18" charset="0"/>
                </a:rPr>
                <a:t>S</a:t>
              </a:r>
              <a:r>
                <a:rPr lang="en-GB" sz="4000" i="1" baseline="-25000" dirty="0" smtClean="0">
                  <a:solidFill>
                    <a:schemeClr val="accent1">
                      <a:lumMod val="75000"/>
                    </a:schemeClr>
                  </a:solidFill>
                  <a:latin typeface="Times New Roman" pitchFamily="18" charset="0"/>
                </a:rPr>
                <a:t>R</a:t>
              </a:r>
              <a:r>
                <a:rPr lang="en-GB" sz="4000" baseline="-25000" dirty="0" smtClean="0">
                  <a:solidFill>
                    <a:schemeClr val="accent1">
                      <a:lumMod val="75000"/>
                    </a:schemeClr>
                  </a:solidFill>
                  <a:latin typeface="Times New Roman" pitchFamily="18" charset="0"/>
                </a:rPr>
                <a:t>1</a:t>
              </a:r>
              <a:r>
                <a:rPr lang="en-GB" sz="4000" b="1" dirty="0" smtClean="0">
                  <a:solidFill>
                    <a:schemeClr val="accent1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E</a:t>
              </a:r>
              <a:r>
                <a:rPr lang="en-GB" sz="4000" i="1" baseline="-25000" dirty="0" smtClean="0">
                  <a:solidFill>
                    <a:schemeClr val="accent1">
                      <a:lumMod val="75000"/>
                    </a:schemeClr>
                  </a:solidFill>
                  <a:latin typeface="Times New Roman" pitchFamily="18" charset="0"/>
                </a:rPr>
                <a:t>R</a:t>
              </a:r>
              <a:r>
                <a:rPr lang="en-GB" sz="4000" baseline="-25000" dirty="0" smtClean="0">
                  <a:solidFill>
                    <a:schemeClr val="accent1">
                      <a:lumMod val="75000"/>
                    </a:schemeClr>
                  </a:solidFill>
                  <a:latin typeface="Times New Roman" pitchFamily="18" charset="0"/>
                </a:rPr>
                <a:t>1</a:t>
              </a:r>
              <a:endParaRPr lang="en-GB" sz="4000" baseline="-250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endParaRPr>
            </a:p>
          </p:txBody>
        </p:sp>
      </p:grpSp>
      <p:sp>
        <p:nvSpPr>
          <p:cNvPr id="8" name="Caixa de texto 7"/>
          <p:cNvSpPr txBox="1"/>
          <p:nvPr/>
        </p:nvSpPr>
        <p:spPr>
          <a:xfrm>
            <a:off x="251520" y="2276872"/>
            <a:ext cx="4608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This enables straightforward inversion and change of reference:</a:t>
            </a:r>
            <a:endParaRPr lang="en-GB" sz="2400" dirty="0"/>
          </a:p>
        </p:txBody>
      </p:sp>
      <p:graphicFrame>
        <p:nvGraphicFramePr>
          <p:cNvPr id="9" name="Object 26"/>
          <p:cNvGraphicFramePr>
            <a:graphicFrameLocks noChangeAspect="1"/>
          </p:cNvGraphicFramePr>
          <p:nvPr/>
        </p:nvGraphicFramePr>
        <p:xfrm>
          <a:off x="649288" y="3714750"/>
          <a:ext cx="3382962" cy="1296988"/>
        </p:xfrm>
        <a:graphic>
          <a:graphicData uri="http://schemas.openxmlformats.org/presentationml/2006/ole">
            <p:oleObj spid="_x0000_s163843" name="Ecuación" r:id="rId5" imgW="1854000" imgH="711000" progId="Equation.3">
              <p:embed/>
            </p:oleObj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4816475" y="3716188"/>
          <a:ext cx="3543300" cy="1296988"/>
        </p:xfrm>
        <a:graphic>
          <a:graphicData uri="http://schemas.openxmlformats.org/presentationml/2006/ole">
            <p:oleObj spid="_x0000_s163844" name="Ecuación" r:id="rId6" imgW="1942920" imgH="711000" progId="Equation.3">
              <p:embed/>
            </p:oleObj>
          </a:graphicData>
        </a:graphic>
      </p:graphicFrame>
      <p:sp>
        <p:nvSpPr>
          <p:cNvPr id="11" name="Caixa de texto 10"/>
          <p:cNvSpPr txBox="1"/>
          <p:nvPr/>
        </p:nvSpPr>
        <p:spPr>
          <a:xfrm>
            <a:off x="1043608" y="328498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Effects from genotypic values:</a:t>
            </a:r>
            <a:endParaRPr lang="en-GB" b="1" dirty="0"/>
          </a:p>
        </p:txBody>
      </p:sp>
      <p:sp>
        <p:nvSpPr>
          <p:cNvPr id="12" name="Caixa de texto 11"/>
          <p:cNvSpPr txBox="1"/>
          <p:nvPr/>
        </p:nvSpPr>
        <p:spPr>
          <a:xfrm>
            <a:off x="5148064" y="328498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From any reference point:</a:t>
            </a:r>
            <a:endParaRPr lang="en-GB" b="1" dirty="0"/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67544" y="5229200"/>
            <a:ext cx="83529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 dirty="0" smtClean="0"/>
              <a:t>Change of reference equating </a:t>
            </a:r>
            <a:r>
              <a:rPr lang="en-GB" sz="2000" b="1" dirty="0">
                <a:latin typeface="Times New Roman" pitchFamily="18" charset="0"/>
              </a:rPr>
              <a:t>G</a:t>
            </a:r>
            <a:r>
              <a:rPr lang="en-GB" sz="2000" dirty="0"/>
              <a:t>:       </a:t>
            </a:r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E</a:t>
            </a:r>
            <a:r>
              <a:rPr lang="en-GB" sz="4000" i="1" baseline="-25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R</a:t>
            </a:r>
            <a:r>
              <a:rPr lang="en-GB" sz="4000" baseline="-25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2</a:t>
            </a:r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GB" sz="40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= (</a:t>
            </a:r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S</a:t>
            </a:r>
            <a:r>
              <a:rPr lang="en-GB" sz="4000" i="1" baseline="-25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R</a:t>
            </a:r>
            <a:r>
              <a:rPr lang="en-GB" sz="4000" baseline="-25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2</a:t>
            </a:r>
            <a:r>
              <a:rPr lang="en-GB" sz="4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)</a:t>
            </a:r>
            <a:r>
              <a:rPr lang="en-GB" sz="4000" baseline="30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-</a:t>
            </a:r>
            <a:r>
              <a:rPr lang="en-GB" sz="4000" baseline="300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1</a:t>
            </a:r>
            <a:r>
              <a:rPr lang="en-GB" sz="4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S</a:t>
            </a:r>
            <a:r>
              <a:rPr lang="en-GB" sz="4000" i="1" baseline="-25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R</a:t>
            </a:r>
            <a:r>
              <a:rPr lang="en-GB" sz="4000" baseline="-25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1</a:t>
            </a:r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GB" sz="4000" i="1" baseline="-25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R</a:t>
            </a:r>
            <a:r>
              <a:rPr lang="en-GB" sz="4000" baseline="-25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1</a:t>
            </a:r>
            <a:endParaRPr lang="en-GB" sz="4000" baseline="-250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15" name="Caixa de texto 14"/>
          <p:cNvSpPr txBox="1"/>
          <p:nvPr/>
        </p:nvSpPr>
        <p:spPr>
          <a:xfrm>
            <a:off x="4211960" y="6093296"/>
            <a:ext cx="486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Álvarez</a:t>
            </a:r>
            <a:r>
              <a:rPr lang="en-GB" dirty="0" smtClean="0"/>
              <a:t>-Castro and </a:t>
            </a:r>
            <a:r>
              <a:rPr lang="en-GB" dirty="0" err="1" smtClean="0"/>
              <a:t>Carlborg</a:t>
            </a:r>
            <a:r>
              <a:rPr lang="en-GB" dirty="0" smtClean="0"/>
              <a:t> 2007 </a:t>
            </a:r>
            <a:r>
              <a:rPr lang="en-GB" i="1" dirty="0" smtClean="0"/>
              <a:t>Genetics</a:t>
            </a:r>
            <a:r>
              <a:rPr lang="en-GB" dirty="0" smtClean="0"/>
              <a:t> 176</a:t>
            </a:r>
            <a:endParaRPr lang="en-GB" dirty="0"/>
          </a:p>
        </p:txBody>
      </p:sp>
      <p:sp>
        <p:nvSpPr>
          <p:cNvPr id="16" name="Elipse 15"/>
          <p:cNvSpPr/>
          <p:nvPr/>
        </p:nvSpPr>
        <p:spPr>
          <a:xfrm>
            <a:off x="5292080" y="4077072"/>
            <a:ext cx="2520280" cy="10801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4" grpId="0"/>
      <p:bldP spid="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Multiple alleles</a:t>
            </a:r>
            <a:endParaRPr lang="en-GB" b="1" dirty="0"/>
          </a:p>
        </p:txBody>
      </p:sp>
      <p:sp>
        <p:nvSpPr>
          <p:cNvPr id="9" name="Caixa de texto 8"/>
          <p:cNvSpPr txBox="1"/>
          <p:nvPr/>
        </p:nvSpPr>
        <p:spPr>
          <a:xfrm>
            <a:off x="323528" y="1124744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The matrices for several alleles can also be built easily, although each new allele brings more genetic effects to the genetic system</a:t>
            </a:r>
            <a:endParaRPr lang="en-GB" sz="2400" dirty="0"/>
          </a:p>
        </p:txBody>
      </p:sp>
      <p:sp>
        <p:nvSpPr>
          <p:cNvPr id="5" name="Caixa de texto 4"/>
          <p:cNvSpPr txBox="1"/>
          <p:nvPr/>
        </p:nvSpPr>
        <p:spPr>
          <a:xfrm>
            <a:off x="251520" y="4739660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400" dirty="0" smtClean="0"/>
              <a:t>All these expressions are 21</a:t>
            </a:r>
            <a:r>
              <a:rPr lang="en-GB" sz="2400" baseline="30000" dirty="0" smtClean="0"/>
              <a:t>st</a:t>
            </a:r>
            <a:r>
              <a:rPr lang="en-GB" sz="2400" dirty="0" smtClean="0"/>
              <a:t> century genetic modelling (NOIA)</a:t>
            </a:r>
          </a:p>
        </p:txBody>
      </p:sp>
      <p:sp>
        <p:nvSpPr>
          <p:cNvPr id="7" name="Caixa de texto 14"/>
          <p:cNvSpPr txBox="1"/>
          <p:nvPr/>
        </p:nvSpPr>
        <p:spPr>
          <a:xfrm>
            <a:off x="4716586" y="6095037"/>
            <a:ext cx="4319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Yang and </a:t>
            </a:r>
            <a:r>
              <a:rPr lang="en-GB" dirty="0" err="1" smtClean="0"/>
              <a:t>Álvarez</a:t>
            </a:r>
            <a:r>
              <a:rPr lang="en-GB" dirty="0" smtClean="0"/>
              <a:t>-Castro 2008 </a:t>
            </a:r>
            <a:r>
              <a:rPr lang="en-GB" i="1" dirty="0" err="1" smtClean="0"/>
              <a:t>CurrTopGen</a:t>
            </a:r>
            <a:r>
              <a:rPr lang="en-GB" dirty="0" smtClean="0"/>
              <a:t> 3</a:t>
            </a:r>
            <a:br>
              <a:rPr lang="en-GB" dirty="0" smtClean="0"/>
            </a:br>
            <a:r>
              <a:rPr lang="en-GB" dirty="0" err="1" smtClean="0"/>
              <a:t>Álvarez</a:t>
            </a:r>
            <a:r>
              <a:rPr lang="en-GB" dirty="0" smtClean="0"/>
              <a:t>-Castro and Yang 2011 </a:t>
            </a:r>
            <a:r>
              <a:rPr lang="en-GB" i="1" dirty="0" err="1" smtClean="0"/>
              <a:t>Genetica</a:t>
            </a:r>
            <a:r>
              <a:rPr lang="en-GB" dirty="0" smtClean="0"/>
              <a:t> 139</a:t>
            </a:r>
            <a:endParaRPr lang="en-GB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122661"/>
            <a:ext cx="4843462" cy="2530475"/>
          </a:xfrm>
          <a:prstGeom prst="rect">
            <a:avLst/>
          </a:prstGeom>
          <a:noFill/>
          <a:ln w="158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10" name="Rectángulo 9"/>
          <p:cNvSpPr>
            <a:spLocks noChangeArrowheads="1"/>
          </p:cNvSpPr>
          <p:nvPr/>
        </p:nvSpPr>
        <p:spPr bwMode="auto">
          <a:xfrm>
            <a:off x="2267421" y="2017886"/>
            <a:ext cx="2520132" cy="1368425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11" name="Rectángulo 10"/>
          <p:cNvSpPr>
            <a:spLocks noChangeArrowheads="1"/>
          </p:cNvSpPr>
          <p:nvPr/>
        </p:nvSpPr>
        <p:spPr bwMode="auto">
          <a:xfrm>
            <a:off x="6084540" y="2017886"/>
            <a:ext cx="574675" cy="1368425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12" name="Caixa de texto 11"/>
          <p:cNvSpPr txBox="1"/>
          <p:nvPr/>
        </p:nvSpPr>
        <p:spPr>
          <a:xfrm>
            <a:off x="179512" y="5229200"/>
            <a:ext cx="885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Question: </a:t>
            </a:r>
            <a:r>
              <a:rPr lang="en-GB" sz="2400" dirty="0" smtClean="0"/>
              <a:t>Given that the (non population-related) genetic effects are biologically meaningful, why were they considered just as a yardstick?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smtClean="0"/>
              <a:t>Decomposition of the genotypic values</a:t>
            </a:r>
            <a:endParaRPr lang="en-GB" sz="3600" b="1"/>
          </a:p>
        </p:txBody>
      </p:sp>
      <p:sp>
        <p:nvSpPr>
          <p:cNvPr id="3" name="Marcador de posición de contido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5000660"/>
          </a:xfrm>
        </p:spPr>
        <p:txBody>
          <a:bodyPr>
            <a:normAutofit fontScale="92500" lnSpcReduction="20000"/>
          </a:bodyPr>
          <a:lstStyle/>
          <a:p>
            <a:r>
              <a:rPr lang="en-GB" b="1" i="1" dirty="0" smtClean="0"/>
              <a:t>G</a:t>
            </a:r>
            <a:r>
              <a:rPr lang="en-GB" dirty="0" smtClean="0"/>
              <a:t> is a vector gathering the genotypic values (expected phenotype of each genotype) and it is called the </a:t>
            </a:r>
            <a:r>
              <a:rPr lang="en-GB" b="1" dirty="0" smtClean="0"/>
              <a:t>Genotype-to-Phenotype (GP) map</a:t>
            </a:r>
          </a:p>
          <a:p>
            <a:r>
              <a:rPr lang="en-GB" dirty="0" smtClean="0"/>
              <a:t>The </a:t>
            </a:r>
            <a:r>
              <a:rPr lang="en-GB" b="1" dirty="0" smtClean="0"/>
              <a:t>re-parameterization</a:t>
            </a:r>
            <a:r>
              <a:rPr lang="en-GB" dirty="0" smtClean="0"/>
              <a:t> of the genotypic values into genetic effects </a:t>
            </a:r>
            <a:r>
              <a:rPr lang="en-GB" b="1" dirty="0" smtClean="0">
                <a:solidFill>
                  <a:schemeClr val="tx2"/>
                </a:solidFill>
              </a:rPr>
              <a:t>G</a:t>
            </a:r>
            <a:r>
              <a:rPr lang="en-GB" dirty="0" smtClean="0">
                <a:solidFill>
                  <a:schemeClr val="tx2"/>
                </a:solidFill>
              </a:rPr>
              <a:t>=</a:t>
            </a:r>
            <a:r>
              <a:rPr lang="en-GB" b="1" dirty="0" smtClean="0">
                <a:solidFill>
                  <a:schemeClr val="tx2"/>
                </a:solidFill>
              </a:rPr>
              <a:t>SE</a:t>
            </a:r>
            <a:r>
              <a:rPr lang="en-GB" dirty="0" smtClean="0"/>
              <a:t> can also be explained as a </a:t>
            </a:r>
            <a:r>
              <a:rPr lang="en-GB" b="1" dirty="0" smtClean="0"/>
              <a:t>decomposition</a:t>
            </a:r>
            <a:r>
              <a:rPr lang="en-GB" dirty="0" smtClean="0"/>
              <a:t> of the genotypic values into genetic effects: </a:t>
            </a:r>
            <a:r>
              <a:rPr lang="en-GB" i="1" dirty="0" err="1" smtClean="0">
                <a:solidFill>
                  <a:schemeClr val="tx2"/>
                </a:solidFill>
              </a:rPr>
              <a:t>G</a:t>
            </a:r>
            <a:r>
              <a:rPr lang="en-GB" i="1" baseline="-25000" dirty="0" err="1" smtClean="0">
                <a:solidFill>
                  <a:schemeClr val="tx2"/>
                </a:solidFill>
              </a:rPr>
              <a:t>ij</a:t>
            </a:r>
            <a:r>
              <a:rPr lang="en-GB" dirty="0" smtClean="0">
                <a:solidFill>
                  <a:schemeClr val="tx2"/>
                </a:solidFill>
              </a:rPr>
              <a:t> = </a:t>
            </a:r>
            <a:r>
              <a:rPr lang="en-GB" i="1" dirty="0" smtClean="0">
                <a:solidFill>
                  <a:schemeClr val="tx2"/>
                </a:solidFill>
              </a:rPr>
              <a:t>R</a:t>
            </a:r>
            <a:r>
              <a:rPr lang="en-GB" dirty="0" smtClean="0">
                <a:solidFill>
                  <a:schemeClr val="tx2"/>
                </a:solidFill>
              </a:rPr>
              <a:t> + </a:t>
            </a:r>
            <a:r>
              <a:rPr lang="en-GB" i="1" dirty="0" err="1" smtClean="0">
                <a:solidFill>
                  <a:schemeClr val="tx2"/>
                </a:solidFill>
              </a:rPr>
              <a:t>a</a:t>
            </a:r>
            <a:r>
              <a:rPr lang="en-GB" i="1" baseline="-25000" dirty="0" err="1" smtClean="0">
                <a:solidFill>
                  <a:schemeClr val="tx2"/>
                </a:solidFill>
              </a:rPr>
              <a:t>ij</a:t>
            </a:r>
            <a:r>
              <a:rPr lang="en-GB" dirty="0" smtClean="0">
                <a:solidFill>
                  <a:schemeClr val="tx2"/>
                </a:solidFill>
              </a:rPr>
              <a:t> + </a:t>
            </a:r>
            <a:r>
              <a:rPr lang="en-GB" i="1" dirty="0" err="1" smtClean="0">
                <a:solidFill>
                  <a:schemeClr val="tx2"/>
                </a:solidFill>
              </a:rPr>
              <a:t>d</a:t>
            </a:r>
            <a:r>
              <a:rPr lang="en-GB" i="1" baseline="-25000" dirty="0" err="1" smtClean="0">
                <a:solidFill>
                  <a:schemeClr val="tx2"/>
                </a:solidFill>
              </a:rPr>
              <a:t>ij</a:t>
            </a:r>
            <a:endParaRPr lang="en-GB" dirty="0" smtClean="0">
              <a:solidFill>
                <a:schemeClr val="tx2"/>
              </a:solidFill>
            </a:endParaRPr>
          </a:p>
          <a:p>
            <a:r>
              <a:rPr lang="en-GB" dirty="0" smtClean="0"/>
              <a:t>Each genotypic value is now expressed as </a:t>
            </a:r>
            <a:r>
              <a:rPr lang="en-GB" b="1" dirty="0" smtClean="0"/>
              <a:t>additive and interaction </a:t>
            </a:r>
            <a:r>
              <a:rPr lang="en-GB" dirty="0" smtClean="0"/>
              <a:t>effects in the context of a reference point</a:t>
            </a:r>
          </a:p>
          <a:p>
            <a:r>
              <a:rPr lang="en-GB" dirty="0" smtClean="0"/>
              <a:t>Thus </a:t>
            </a:r>
            <a:r>
              <a:rPr lang="en-GB" b="1" dirty="0" smtClean="0"/>
              <a:t>G</a:t>
            </a:r>
            <a:r>
              <a:rPr lang="en-GB" dirty="0" smtClean="0"/>
              <a:t> = </a:t>
            </a:r>
            <a:r>
              <a:rPr lang="en-GB" b="1" dirty="0" smtClean="0"/>
              <a:t>A</a:t>
            </a:r>
            <a:r>
              <a:rPr lang="en-GB" dirty="0" smtClean="0"/>
              <a:t> + </a:t>
            </a:r>
            <a:r>
              <a:rPr lang="en-GB" b="1" dirty="0" smtClean="0"/>
              <a:t>D</a:t>
            </a:r>
            <a:r>
              <a:rPr lang="en-GB" dirty="0" smtClean="0"/>
              <a:t>, and hence </a:t>
            </a:r>
            <a:r>
              <a:rPr lang="en-GB" b="1" dirty="0" smtClean="0"/>
              <a:t>P</a:t>
            </a:r>
            <a:r>
              <a:rPr lang="en-GB" dirty="0" smtClean="0"/>
              <a:t> = </a:t>
            </a:r>
            <a:r>
              <a:rPr lang="en-GB" b="1" dirty="0" smtClean="0"/>
              <a:t>G</a:t>
            </a:r>
            <a:r>
              <a:rPr lang="en-GB" dirty="0" smtClean="0"/>
              <a:t> + </a:t>
            </a:r>
            <a:r>
              <a:rPr lang="en-GB" b="1" dirty="0" smtClean="0"/>
              <a:t>E</a:t>
            </a:r>
            <a:r>
              <a:rPr lang="en-GB" dirty="0" smtClean="0"/>
              <a:t> = </a:t>
            </a:r>
            <a:r>
              <a:rPr lang="en-GB" b="1" dirty="0" smtClean="0"/>
              <a:t>A</a:t>
            </a:r>
            <a:r>
              <a:rPr lang="en-GB" dirty="0" smtClean="0"/>
              <a:t> + </a:t>
            </a:r>
            <a:r>
              <a:rPr lang="en-GB" b="1" dirty="0" smtClean="0"/>
              <a:t>D</a:t>
            </a:r>
            <a:r>
              <a:rPr lang="en-GB" dirty="0" smtClean="0"/>
              <a:t> + </a:t>
            </a:r>
            <a:r>
              <a:rPr lang="en-GB" b="1" dirty="0" smtClean="0"/>
              <a:t>E</a:t>
            </a:r>
          </a:p>
          <a:p>
            <a:r>
              <a:rPr lang="en-GB" dirty="0" smtClean="0"/>
              <a:t>With several loci, </a:t>
            </a:r>
            <a:r>
              <a:rPr lang="en-GB" b="1" dirty="0" err="1" smtClean="0"/>
              <a:t>epistasis</a:t>
            </a:r>
            <a:r>
              <a:rPr lang="en-GB" dirty="0" smtClean="0"/>
              <a:t> should also be added</a:t>
            </a:r>
            <a:endParaRPr lang="en-GB" dirty="0"/>
          </a:p>
        </p:txBody>
      </p:sp>
      <p:sp>
        <p:nvSpPr>
          <p:cNvPr id="4" name="Elipse 3"/>
          <p:cNvSpPr/>
          <p:nvPr/>
        </p:nvSpPr>
        <p:spPr>
          <a:xfrm>
            <a:off x="6066000" y="5220000"/>
            <a:ext cx="432048" cy="684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ipse 4"/>
          <p:cNvSpPr/>
          <p:nvPr/>
        </p:nvSpPr>
        <p:spPr>
          <a:xfrm>
            <a:off x="7812360" y="5229200"/>
            <a:ext cx="432048" cy="684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ipse 5"/>
          <p:cNvSpPr/>
          <p:nvPr/>
        </p:nvSpPr>
        <p:spPr>
          <a:xfrm>
            <a:off x="4392000" y="2852936"/>
            <a:ext cx="432048" cy="684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mtClean="0"/>
              <a:t>Biological interpretation</a:t>
            </a:r>
            <a:endParaRPr lang="en-GB" b="1"/>
          </a:p>
        </p:txBody>
      </p:sp>
      <p:sp>
        <p:nvSpPr>
          <p:cNvPr id="3" name="Marcador de posición de contido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53136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GB" dirty="0" smtClean="0"/>
              <a:t>The individual-referenced genetic effects are the </a:t>
            </a:r>
            <a:r>
              <a:rPr lang="en-GB" b="1" dirty="0" smtClean="0"/>
              <a:t>effects of allele substitutions</a:t>
            </a:r>
            <a:r>
              <a:rPr lang="en-GB" dirty="0" smtClean="0"/>
              <a:t>—rather than genes or alleles—from the reference of an individual genotype</a:t>
            </a:r>
          </a:p>
          <a:p>
            <a:pPr>
              <a:spcAft>
                <a:spcPts val="600"/>
              </a:spcAft>
            </a:pPr>
            <a:r>
              <a:rPr lang="en-GB" dirty="0" smtClean="0"/>
              <a:t>They are </a:t>
            </a:r>
            <a:r>
              <a:rPr lang="en-GB" b="1" dirty="0" smtClean="0"/>
              <a:t>decomposed</a:t>
            </a:r>
            <a:r>
              <a:rPr lang="en-GB" dirty="0" smtClean="0"/>
              <a:t> into effects that just add up when making the substitutions and effects that comprise the departures from the additive expectations</a:t>
            </a:r>
          </a:p>
          <a:p>
            <a:pPr>
              <a:spcAft>
                <a:spcPts val="600"/>
              </a:spcAft>
            </a:pPr>
            <a:r>
              <a:rPr lang="en-GB" dirty="0" smtClean="0"/>
              <a:t>Those departures are </a:t>
            </a:r>
            <a:r>
              <a:rPr lang="en-GB" b="1" dirty="0" smtClean="0"/>
              <a:t>interactions</a:t>
            </a:r>
            <a:r>
              <a:rPr lang="en-GB" dirty="0" smtClean="0"/>
              <a:t> that </a:t>
            </a:r>
            <a:r>
              <a:rPr lang="en-GB" b="1" dirty="0" smtClean="0"/>
              <a:t>matter for the outcome of selection </a:t>
            </a:r>
            <a:r>
              <a:rPr lang="en-GB" dirty="0" smtClean="0"/>
              <a:t>on the trait—in our example, the dominance effect being equal to the additive effect indicates complete dominance</a:t>
            </a:r>
          </a:p>
          <a:p>
            <a:pPr>
              <a:spcAft>
                <a:spcPts val="600"/>
              </a:spcAft>
            </a:pPr>
            <a:r>
              <a:rPr lang="en-GB" b="1" dirty="0" smtClean="0"/>
              <a:t>The choice </a:t>
            </a:r>
            <a:r>
              <a:rPr lang="en-GB" dirty="0" smtClean="0"/>
              <a:t>of the reference individual </a:t>
            </a:r>
            <a:r>
              <a:rPr lang="en-GB" b="1" dirty="0" smtClean="0"/>
              <a:t>may or may not be arbitrary</a:t>
            </a:r>
            <a:r>
              <a:rPr lang="en-GB" dirty="0" smtClean="0"/>
              <a:t>—it can be the common ancestral genotype from which mutations arose or rare alleles increased in frequency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Graphical interpretation</a:t>
            </a:r>
            <a:endParaRPr lang="en-GB" b="1" dirty="0"/>
          </a:p>
        </p:txBody>
      </p:sp>
      <p:cxnSp>
        <p:nvCxnSpPr>
          <p:cNvPr id="12" name="Conector recto 6"/>
          <p:cNvCxnSpPr>
            <a:cxnSpLocks noChangeShapeType="1"/>
          </p:cNvCxnSpPr>
          <p:nvPr/>
        </p:nvCxnSpPr>
        <p:spPr bwMode="auto">
          <a:xfrm>
            <a:off x="1692324" y="2122462"/>
            <a:ext cx="0" cy="1944687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" name="Conector recto 7"/>
          <p:cNvCxnSpPr>
            <a:cxnSpLocks noChangeShapeType="1"/>
          </p:cNvCxnSpPr>
          <p:nvPr/>
        </p:nvCxnSpPr>
        <p:spPr bwMode="auto">
          <a:xfrm flipH="1">
            <a:off x="1677038" y="4067149"/>
            <a:ext cx="2016125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Conector recto 13"/>
          <p:cNvCxnSpPr/>
          <p:nvPr/>
        </p:nvCxnSpPr>
        <p:spPr bwMode="auto">
          <a:xfrm>
            <a:off x="1620886" y="3562324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Conector recto 23"/>
          <p:cNvCxnSpPr/>
          <p:nvPr/>
        </p:nvCxnSpPr>
        <p:spPr bwMode="auto">
          <a:xfrm>
            <a:off x="1620886" y="2483048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Caixa de texto 16"/>
          <p:cNvSpPr txBox="1">
            <a:spLocks noChangeArrowheads="1"/>
          </p:cNvSpPr>
          <p:nvPr/>
        </p:nvSpPr>
        <p:spPr bwMode="auto">
          <a:xfrm>
            <a:off x="2195735" y="4427264"/>
            <a:ext cx="1368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800" dirty="0"/>
              <a:t>Genotype</a:t>
            </a:r>
          </a:p>
        </p:txBody>
      </p:sp>
      <p:sp>
        <p:nvSpPr>
          <p:cNvPr id="26" name="Caixa de texto 17"/>
          <p:cNvSpPr txBox="1">
            <a:spLocks noChangeArrowheads="1"/>
          </p:cNvSpPr>
          <p:nvPr/>
        </p:nvSpPr>
        <p:spPr bwMode="auto">
          <a:xfrm rot="16200000">
            <a:off x="256167" y="2838441"/>
            <a:ext cx="18001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800" dirty="0" smtClean="0"/>
              <a:t>Genotypic  value</a:t>
            </a:r>
            <a:endParaRPr lang="en-GB" sz="1800" dirty="0"/>
          </a:p>
        </p:txBody>
      </p:sp>
      <p:cxnSp>
        <p:nvCxnSpPr>
          <p:cNvPr id="27" name="Conector recto 26"/>
          <p:cNvCxnSpPr/>
          <p:nvPr/>
        </p:nvCxnSpPr>
        <p:spPr bwMode="auto">
          <a:xfrm>
            <a:off x="2052686" y="2195487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Conector recto 27"/>
          <p:cNvCxnSpPr/>
          <p:nvPr/>
        </p:nvCxnSpPr>
        <p:spPr bwMode="auto">
          <a:xfrm>
            <a:off x="2700386" y="2195487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Conector recto 28"/>
          <p:cNvCxnSpPr/>
          <p:nvPr/>
        </p:nvCxnSpPr>
        <p:spPr bwMode="auto">
          <a:xfrm>
            <a:off x="3348086" y="2195487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Caixa de texto 25"/>
          <p:cNvSpPr txBox="1">
            <a:spLocks noChangeArrowheads="1"/>
          </p:cNvSpPr>
          <p:nvPr/>
        </p:nvSpPr>
        <p:spPr bwMode="auto">
          <a:xfrm>
            <a:off x="1331961" y="2288510"/>
            <a:ext cx="2889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600" dirty="0"/>
              <a:t>1</a:t>
            </a:r>
          </a:p>
        </p:txBody>
      </p:sp>
      <p:sp>
        <p:nvSpPr>
          <p:cNvPr id="31" name="Caixa de texto 26"/>
          <p:cNvSpPr txBox="1">
            <a:spLocks noChangeArrowheads="1"/>
          </p:cNvSpPr>
          <p:nvPr/>
        </p:nvSpPr>
        <p:spPr bwMode="auto">
          <a:xfrm>
            <a:off x="1330746" y="3347144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dirty="0"/>
              <a:t>0</a:t>
            </a:r>
          </a:p>
        </p:txBody>
      </p:sp>
      <p:sp>
        <p:nvSpPr>
          <p:cNvPr id="32" name="Caixa de texto 27"/>
          <p:cNvSpPr txBox="1">
            <a:spLocks noChangeArrowheads="1"/>
          </p:cNvSpPr>
          <p:nvPr/>
        </p:nvSpPr>
        <p:spPr bwMode="auto">
          <a:xfrm>
            <a:off x="1908224" y="4057624"/>
            <a:ext cx="28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dirty="0"/>
              <a:t>0</a:t>
            </a:r>
          </a:p>
        </p:txBody>
      </p:sp>
      <p:sp>
        <p:nvSpPr>
          <p:cNvPr id="33" name="Caixa de texto 28"/>
          <p:cNvSpPr txBox="1">
            <a:spLocks noChangeArrowheads="1"/>
          </p:cNvSpPr>
          <p:nvPr/>
        </p:nvSpPr>
        <p:spPr bwMode="auto">
          <a:xfrm>
            <a:off x="2555924" y="4057624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dirty="0"/>
              <a:t>1</a:t>
            </a:r>
          </a:p>
        </p:txBody>
      </p:sp>
      <p:sp>
        <p:nvSpPr>
          <p:cNvPr id="34" name="Caixa de texto 29"/>
          <p:cNvSpPr txBox="1">
            <a:spLocks noChangeArrowheads="1"/>
          </p:cNvSpPr>
          <p:nvPr/>
        </p:nvSpPr>
        <p:spPr bwMode="auto">
          <a:xfrm>
            <a:off x="3203624" y="4057624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dirty="0"/>
              <a:t>2</a:t>
            </a:r>
          </a:p>
        </p:txBody>
      </p:sp>
      <p:sp>
        <p:nvSpPr>
          <p:cNvPr id="35" name="Caixa de texto 34"/>
          <p:cNvSpPr txBox="1"/>
          <p:nvPr/>
        </p:nvSpPr>
        <p:spPr>
          <a:xfrm>
            <a:off x="2050677" y="4211240"/>
            <a:ext cx="576263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36" name="Caixa de texto 35"/>
          <p:cNvSpPr txBox="1"/>
          <p:nvPr/>
        </p:nvSpPr>
        <p:spPr>
          <a:xfrm>
            <a:off x="2699965" y="4211240"/>
            <a:ext cx="574675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37" name="Caixa de texto 36"/>
          <p:cNvSpPr txBox="1"/>
          <p:nvPr/>
        </p:nvSpPr>
        <p:spPr>
          <a:xfrm>
            <a:off x="3347665" y="4211240"/>
            <a:ext cx="576262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38" name="Elipse 33"/>
          <p:cNvSpPr>
            <a:spLocks noChangeArrowheads="1"/>
          </p:cNvSpPr>
          <p:nvPr/>
        </p:nvSpPr>
        <p:spPr bwMode="auto">
          <a:xfrm>
            <a:off x="1979661" y="3490887"/>
            <a:ext cx="144463" cy="144462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39" name="Elipse 34"/>
          <p:cNvSpPr>
            <a:spLocks noChangeArrowheads="1"/>
          </p:cNvSpPr>
          <p:nvPr/>
        </p:nvSpPr>
        <p:spPr bwMode="auto">
          <a:xfrm>
            <a:off x="3276649" y="2410593"/>
            <a:ext cx="142875" cy="144463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cxnSp>
        <p:nvCxnSpPr>
          <p:cNvPr id="40" name="Conector recto 39"/>
          <p:cNvCxnSpPr>
            <a:stCxn id="39" idx="3"/>
            <a:endCxn id="38" idx="7"/>
          </p:cNvCxnSpPr>
          <p:nvPr/>
        </p:nvCxnSpPr>
        <p:spPr bwMode="auto">
          <a:xfrm flipH="1">
            <a:off x="2102968" y="2533900"/>
            <a:ext cx="1194605" cy="978143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Elipse 35"/>
          <p:cNvSpPr>
            <a:spLocks noChangeArrowheads="1"/>
          </p:cNvSpPr>
          <p:nvPr/>
        </p:nvSpPr>
        <p:spPr bwMode="auto">
          <a:xfrm>
            <a:off x="2628949" y="2410594"/>
            <a:ext cx="142875" cy="144462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42" name="Caixa de texto 43"/>
          <p:cNvSpPr txBox="1">
            <a:spLocks noChangeArrowheads="1"/>
          </p:cNvSpPr>
          <p:nvPr/>
        </p:nvSpPr>
        <p:spPr bwMode="auto">
          <a:xfrm>
            <a:off x="2843807" y="3059112"/>
            <a:ext cx="28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i="1" dirty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3" name="Caixa de texto 45"/>
          <p:cNvSpPr txBox="1">
            <a:spLocks noChangeArrowheads="1"/>
          </p:cNvSpPr>
          <p:nvPr/>
        </p:nvSpPr>
        <p:spPr bwMode="auto">
          <a:xfrm>
            <a:off x="3491879" y="2834828"/>
            <a:ext cx="4619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s-ES" sz="1800" i="1" dirty="0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44" name="Caixa de texto 38"/>
          <p:cNvSpPr txBox="1">
            <a:spLocks noChangeArrowheads="1"/>
          </p:cNvSpPr>
          <p:nvPr/>
        </p:nvSpPr>
        <p:spPr bwMode="auto">
          <a:xfrm>
            <a:off x="2231438" y="2545208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i="1" dirty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45" name="Chave esquerda 44"/>
          <p:cNvSpPr/>
          <p:nvPr/>
        </p:nvSpPr>
        <p:spPr>
          <a:xfrm>
            <a:off x="2519783" y="2483048"/>
            <a:ext cx="108000" cy="54000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Chave esquerda 45"/>
          <p:cNvSpPr/>
          <p:nvPr/>
        </p:nvSpPr>
        <p:spPr>
          <a:xfrm flipH="1">
            <a:off x="2760638" y="3023168"/>
            <a:ext cx="108000" cy="54000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Chave esquerda 46"/>
          <p:cNvSpPr/>
          <p:nvPr/>
        </p:nvSpPr>
        <p:spPr>
          <a:xfrm flipH="1">
            <a:off x="3419871" y="2483048"/>
            <a:ext cx="108000" cy="108000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Caixa de texto 38"/>
          <p:cNvSpPr txBox="1">
            <a:spLocks noChangeArrowheads="1"/>
          </p:cNvSpPr>
          <p:nvPr/>
        </p:nvSpPr>
        <p:spPr bwMode="auto">
          <a:xfrm>
            <a:off x="1637438" y="3121272"/>
            <a:ext cx="5049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1800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s-ES" sz="1800" baseline="-25000" dirty="0" smtClean="0">
                <a:latin typeface="Times New Roman" pitchFamily="18" charset="0"/>
                <a:cs typeface="Times New Roman" pitchFamily="18" charset="0"/>
              </a:rPr>
              <a:t>11</a:t>
            </a:r>
            <a:endParaRPr lang="es-ES" sz="18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Caixa de texto 38"/>
          <p:cNvSpPr txBox="1">
            <a:spLocks noChangeArrowheads="1"/>
          </p:cNvSpPr>
          <p:nvPr/>
        </p:nvSpPr>
        <p:spPr bwMode="auto">
          <a:xfrm>
            <a:off x="2194842" y="2123008"/>
            <a:ext cx="5049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1800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s-ES" sz="1800" baseline="-25000" dirty="0" smtClean="0">
                <a:latin typeface="Times New Roman" pitchFamily="18" charset="0"/>
                <a:cs typeface="Times New Roman" pitchFamily="18" charset="0"/>
              </a:rPr>
              <a:t>12</a:t>
            </a:r>
            <a:endParaRPr lang="es-ES" sz="18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Caixa de texto 38"/>
          <p:cNvSpPr txBox="1">
            <a:spLocks noChangeArrowheads="1"/>
          </p:cNvSpPr>
          <p:nvPr/>
        </p:nvSpPr>
        <p:spPr bwMode="auto">
          <a:xfrm>
            <a:off x="2842914" y="2123008"/>
            <a:ext cx="5049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1800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s-ES" sz="18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s-ES" sz="18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s-ES" sz="18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1" name="Conector recto 6"/>
          <p:cNvCxnSpPr>
            <a:cxnSpLocks noChangeShapeType="1"/>
          </p:cNvCxnSpPr>
          <p:nvPr/>
        </p:nvCxnSpPr>
        <p:spPr bwMode="auto">
          <a:xfrm>
            <a:off x="5550842" y="2168399"/>
            <a:ext cx="0" cy="1944687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Conector recto 7"/>
          <p:cNvCxnSpPr>
            <a:cxnSpLocks noChangeShapeType="1"/>
          </p:cNvCxnSpPr>
          <p:nvPr/>
        </p:nvCxnSpPr>
        <p:spPr bwMode="auto">
          <a:xfrm flipH="1">
            <a:off x="5535556" y="4113086"/>
            <a:ext cx="2016125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Conector recto 52"/>
          <p:cNvCxnSpPr/>
          <p:nvPr/>
        </p:nvCxnSpPr>
        <p:spPr bwMode="auto">
          <a:xfrm>
            <a:off x="5479404" y="3608261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Conector recto 53"/>
          <p:cNvCxnSpPr/>
          <p:nvPr/>
        </p:nvCxnSpPr>
        <p:spPr bwMode="auto">
          <a:xfrm>
            <a:off x="5479404" y="2528985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Caixa de texto 16"/>
          <p:cNvSpPr txBox="1">
            <a:spLocks noChangeArrowheads="1"/>
          </p:cNvSpPr>
          <p:nvPr/>
        </p:nvSpPr>
        <p:spPr bwMode="auto">
          <a:xfrm>
            <a:off x="6054253" y="4473201"/>
            <a:ext cx="1368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800" dirty="0"/>
              <a:t>Genotype</a:t>
            </a:r>
          </a:p>
        </p:txBody>
      </p:sp>
      <p:sp>
        <p:nvSpPr>
          <p:cNvPr id="56" name="Caixa de texto 17"/>
          <p:cNvSpPr txBox="1">
            <a:spLocks noChangeArrowheads="1"/>
          </p:cNvSpPr>
          <p:nvPr/>
        </p:nvSpPr>
        <p:spPr bwMode="auto">
          <a:xfrm rot="16200000">
            <a:off x="4114685" y="2884378"/>
            <a:ext cx="18001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800" dirty="0" smtClean="0"/>
              <a:t>Genotypic  value</a:t>
            </a:r>
            <a:endParaRPr lang="en-GB" sz="1800" dirty="0"/>
          </a:p>
        </p:txBody>
      </p:sp>
      <p:cxnSp>
        <p:nvCxnSpPr>
          <p:cNvPr id="57" name="Conector recto 56"/>
          <p:cNvCxnSpPr/>
          <p:nvPr/>
        </p:nvCxnSpPr>
        <p:spPr bwMode="auto">
          <a:xfrm>
            <a:off x="5911204" y="2241424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Conector recto 57"/>
          <p:cNvCxnSpPr/>
          <p:nvPr/>
        </p:nvCxnSpPr>
        <p:spPr bwMode="auto">
          <a:xfrm>
            <a:off x="6558904" y="2241424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Conector recto 58"/>
          <p:cNvCxnSpPr/>
          <p:nvPr/>
        </p:nvCxnSpPr>
        <p:spPr bwMode="auto">
          <a:xfrm>
            <a:off x="7206604" y="2241424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Caixa de texto 25"/>
          <p:cNvSpPr txBox="1">
            <a:spLocks noChangeArrowheads="1"/>
          </p:cNvSpPr>
          <p:nvPr/>
        </p:nvSpPr>
        <p:spPr bwMode="auto">
          <a:xfrm>
            <a:off x="5190479" y="2334447"/>
            <a:ext cx="2889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600" dirty="0"/>
              <a:t>1</a:t>
            </a:r>
          </a:p>
        </p:txBody>
      </p:sp>
      <p:sp>
        <p:nvSpPr>
          <p:cNvPr id="61" name="Caixa de texto 26"/>
          <p:cNvSpPr txBox="1">
            <a:spLocks noChangeArrowheads="1"/>
          </p:cNvSpPr>
          <p:nvPr/>
        </p:nvSpPr>
        <p:spPr bwMode="auto">
          <a:xfrm>
            <a:off x="5189264" y="3393081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dirty="0"/>
              <a:t>0</a:t>
            </a:r>
          </a:p>
        </p:txBody>
      </p:sp>
      <p:sp>
        <p:nvSpPr>
          <p:cNvPr id="62" name="Caixa de texto 27"/>
          <p:cNvSpPr txBox="1">
            <a:spLocks noChangeArrowheads="1"/>
          </p:cNvSpPr>
          <p:nvPr/>
        </p:nvSpPr>
        <p:spPr bwMode="auto">
          <a:xfrm>
            <a:off x="5766742" y="4103561"/>
            <a:ext cx="28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dirty="0"/>
              <a:t>0</a:t>
            </a:r>
          </a:p>
        </p:txBody>
      </p:sp>
      <p:sp>
        <p:nvSpPr>
          <p:cNvPr id="63" name="Caixa de texto 28"/>
          <p:cNvSpPr txBox="1">
            <a:spLocks noChangeArrowheads="1"/>
          </p:cNvSpPr>
          <p:nvPr/>
        </p:nvSpPr>
        <p:spPr bwMode="auto">
          <a:xfrm>
            <a:off x="6414442" y="4103561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dirty="0"/>
              <a:t>1</a:t>
            </a:r>
          </a:p>
        </p:txBody>
      </p:sp>
      <p:sp>
        <p:nvSpPr>
          <p:cNvPr id="64" name="Caixa de texto 29"/>
          <p:cNvSpPr txBox="1">
            <a:spLocks noChangeArrowheads="1"/>
          </p:cNvSpPr>
          <p:nvPr/>
        </p:nvSpPr>
        <p:spPr bwMode="auto">
          <a:xfrm>
            <a:off x="7062142" y="4103561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dirty="0"/>
              <a:t>2</a:t>
            </a:r>
          </a:p>
        </p:txBody>
      </p:sp>
      <p:sp>
        <p:nvSpPr>
          <p:cNvPr id="65" name="Caixa de texto 64"/>
          <p:cNvSpPr txBox="1"/>
          <p:nvPr/>
        </p:nvSpPr>
        <p:spPr>
          <a:xfrm>
            <a:off x="5909195" y="4257177"/>
            <a:ext cx="576263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66" name="Caixa de texto 65"/>
          <p:cNvSpPr txBox="1"/>
          <p:nvPr/>
        </p:nvSpPr>
        <p:spPr>
          <a:xfrm>
            <a:off x="6558483" y="4257177"/>
            <a:ext cx="574675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67" name="Caixa de texto 66"/>
          <p:cNvSpPr txBox="1"/>
          <p:nvPr/>
        </p:nvSpPr>
        <p:spPr>
          <a:xfrm>
            <a:off x="7206183" y="4257177"/>
            <a:ext cx="576262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68" name="Elipse 33"/>
          <p:cNvSpPr>
            <a:spLocks noChangeArrowheads="1"/>
          </p:cNvSpPr>
          <p:nvPr/>
        </p:nvSpPr>
        <p:spPr bwMode="auto">
          <a:xfrm>
            <a:off x="5838179" y="3536824"/>
            <a:ext cx="144463" cy="144462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69" name="Elipse 34"/>
          <p:cNvSpPr>
            <a:spLocks noChangeArrowheads="1"/>
          </p:cNvSpPr>
          <p:nvPr/>
        </p:nvSpPr>
        <p:spPr bwMode="auto">
          <a:xfrm>
            <a:off x="7135167" y="2456530"/>
            <a:ext cx="142875" cy="144463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cxnSp>
        <p:nvCxnSpPr>
          <p:cNvPr id="70" name="Conector recto 69"/>
          <p:cNvCxnSpPr>
            <a:stCxn id="69" idx="3"/>
            <a:endCxn id="68" idx="7"/>
          </p:cNvCxnSpPr>
          <p:nvPr/>
        </p:nvCxnSpPr>
        <p:spPr bwMode="auto">
          <a:xfrm flipH="1">
            <a:off x="5961486" y="2579837"/>
            <a:ext cx="1194605" cy="978143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Elipse 35"/>
          <p:cNvSpPr>
            <a:spLocks noChangeArrowheads="1"/>
          </p:cNvSpPr>
          <p:nvPr/>
        </p:nvSpPr>
        <p:spPr bwMode="auto">
          <a:xfrm>
            <a:off x="6487467" y="2456531"/>
            <a:ext cx="142875" cy="144462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72" name="Caixa de texto 43"/>
          <p:cNvSpPr txBox="1">
            <a:spLocks noChangeArrowheads="1"/>
          </p:cNvSpPr>
          <p:nvPr/>
        </p:nvSpPr>
        <p:spPr bwMode="auto">
          <a:xfrm>
            <a:off x="5478189" y="2600993"/>
            <a:ext cx="5040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l-GR" sz="1800" i="1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s-ES" sz="1800" baseline="-25000" dirty="0" smtClean="0">
                <a:latin typeface="Times New Roman" pitchFamily="18" charset="0"/>
                <a:cs typeface="Times New Roman" pitchFamily="18" charset="0"/>
              </a:rPr>
              <a:t>11</a:t>
            </a:r>
            <a:endParaRPr lang="es-E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Caixa de texto 45"/>
          <p:cNvSpPr txBox="1">
            <a:spLocks noChangeArrowheads="1"/>
          </p:cNvSpPr>
          <p:nvPr/>
        </p:nvSpPr>
        <p:spPr bwMode="auto">
          <a:xfrm>
            <a:off x="7350397" y="2528985"/>
            <a:ext cx="4619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l-GR" sz="1800" i="1" dirty="0" smtClean="0">
                <a:latin typeface="Times New Roman" pitchFamily="18" charset="0"/>
                <a:cs typeface="Times New Roman" pitchFamily="18" charset="0"/>
              </a:rPr>
              <a:t>α</a:t>
            </a:r>
            <a:endParaRPr lang="es-ES" sz="18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4" name="Conector recto 73"/>
          <p:cNvCxnSpPr/>
          <p:nvPr/>
        </p:nvCxnSpPr>
        <p:spPr bwMode="auto">
          <a:xfrm rot="-60000" flipH="1">
            <a:off x="5694213" y="2294848"/>
            <a:ext cx="1800200" cy="88188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Conector recto 74"/>
          <p:cNvCxnSpPr/>
          <p:nvPr/>
        </p:nvCxnSpPr>
        <p:spPr bwMode="auto">
          <a:xfrm>
            <a:off x="5478189" y="3086848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Conector recto 75"/>
          <p:cNvCxnSpPr/>
          <p:nvPr/>
        </p:nvCxnSpPr>
        <p:spPr bwMode="auto">
          <a:xfrm>
            <a:off x="5478189" y="2420848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Chave esquerda 76"/>
          <p:cNvSpPr/>
          <p:nvPr/>
        </p:nvSpPr>
        <p:spPr>
          <a:xfrm flipH="1">
            <a:off x="7278389" y="2428048"/>
            <a:ext cx="108000" cy="64800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Caixa de texto 43"/>
          <p:cNvSpPr txBox="1">
            <a:spLocks noChangeArrowheads="1"/>
          </p:cNvSpPr>
          <p:nvPr/>
        </p:nvSpPr>
        <p:spPr bwMode="auto">
          <a:xfrm>
            <a:off x="5945956" y="2402848"/>
            <a:ext cx="5040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l-GR" sz="1800" i="1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s-ES" sz="1800" baseline="-25000" dirty="0" smtClean="0">
                <a:latin typeface="Times New Roman" pitchFamily="18" charset="0"/>
                <a:cs typeface="Times New Roman" pitchFamily="18" charset="0"/>
              </a:rPr>
              <a:t>12</a:t>
            </a:r>
            <a:endParaRPr lang="es-ES" sz="18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9" name="Conector recto de frecha 78"/>
          <p:cNvCxnSpPr/>
          <p:nvPr/>
        </p:nvCxnSpPr>
        <p:spPr>
          <a:xfrm>
            <a:off x="6990357" y="2312961"/>
            <a:ext cx="188074" cy="849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 de texto 43"/>
          <p:cNvSpPr txBox="1">
            <a:spLocks noChangeArrowheads="1"/>
          </p:cNvSpPr>
          <p:nvPr/>
        </p:nvSpPr>
        <p:spPr bwMode="auto">
          <a:xfrm>
            <a:off x="6593956" y="2060848"/>
            <a:ext cx="5040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l-GR" sz="1800" i="1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s-ES" sz="1800" baseline="-25000" dirty="0" smtClean="0">
                <a:latin typeface="Times New Roman" pitchFamily="18" charset="0"/>
                <a:cs typeface="Times New Roman" pitchFamily="18" charset="0"/>
              </a:rPr>
              <a:t>22</a:t>
            </a:r>
            <a:endParaRPr lang="es-ES" sz="18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1" name="Conector recto de frecha 80"/>
          <p:cNvCxnSpPr/>
          <p:nvPr/>
        </p:nvCxnSpPr>
        <p:spPr>
          <a:xfrm>
            <a:off x="5765956" y="2960848"/>
            <a:ext cx="132931" cy="108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recha 81"/>
          <p:cNvCxnSpPr/>
          <p:nvPr/>
        </p:nvCxnSpPr>
        <p:spPr>
          <a:xfrm>
            <a:off x="6367156" y="2669248"/>
            <a:ext cx="180000" cy="7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aixa de texto 43"/>
          <p:cNvSpPr txBox="1">
            <a:spLocks noChangeArrowheads="1"/>
          </p:cNvSpPr>
          <p:nvPr/>
        </p:nvSpPr>
        <p:spPr bwMode="auto">
          <a:xfrm>
            <a:off x="6054253" y="3105049"/>
            <a:ext cx="5040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l-GR" sz="1800" i="1" dirty="0" smtClean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s-ES" sz="1800" baseline="-25000" dirty="0" smtClean="0">
                <a:latin typeface="Times New Roman" pitchFamily="18" charset="0"/>
                <a:cs typeface="Times New Roman" pitchFamily="18" charset="0"/>
              </a:rPr>
              <a:t>11</a:t>
            </a:r>
            <a:endParaRPr lang="es-E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" name="Chave esquerda 83"/>
          <p:cNvSpPr/>
          <p:nvPr/>
        </p:nvSpPr>
        <p:spPr>
          <a:xfrm flipH="1">
            <a:off x="5981956" y="3086848"/>
            <a:ext cx="108000" cy="52200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Caixa de texto 84"/>
          <p:cNvSpPr txBox="1"/>
          <p:nvPr/>
        </p:nvSpPr>
        <p:spPr>
          <a:xfrm>
            <a:off x="755576" y="494116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Individual-referenced genetic effects</a:t>
            </a:r>
            <a:endParaRPr lang="en-GB" b="1" dirty="0"/>
          </a:p>
        </p:txBody>
      </p:sp>
      <p:sp>
        <p:nvSpPr>
          <p:cNvPr id="86" name="Caixa de texto 85"/>
          <p:cNvSpPr txBox="1"/>
          <p:nvPr/>
        </p:nvSpPr>
        <p:spPr>
          <a:xfrm>
            <a:off x="4716016" y="494116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Population-referenced genetic effects</a:t>
            </a:r>
            <a:endParaRPr lang="en-GB" b="1" dirty="0"/>
          </a:p>
        </p:txBody>
      </p:sp>
      <p:sp>
        <p:nvSpPr>
          <p:cNvPr id="87" name="Caixa de texto 86"/>
          <p:cNvSpPr txBox="1"/>
          <p:nvPr/>
        </p:nvSpPr>
        <p:spPr>
          <a:xfrm>
            <a:off x="4139952" y="5805264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Kliman</a:t>
            </a:r>
            <a:r>
              <a:rPr lang="en-GB" dirty="0" smtClean="0"/>
              <a:t> (Ed.) 2016 </a:t>
            </a:r>
            <a:r>
              <a:rPr lang="en-GB" dirty="0" err="1" smtClean="0"/>
              <a:t>Encyclopedia</a:t>
            </a:r>
            <a:r>
              <a:rPr lang="en-GB" dirty="0" smtClean="0"/>
              <a:t> of Evolutionary Biology. </a:t>
            </a:r>
            <a:r>
              <a:rPr lang="en-GB" dirty="0" err="1" smtClean="0"/>
              <a:t>Vol</a:t>
            </a:r>
            <a:r>
              <a:rPr lang="en-GB" dirty="0" smtClean="0"/>
              <a:t> 2 Quantitative Genetics. Elsevier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 animBg="1"/>
      <p:bldP spid="69" grpId="0" animBg="1"/>
      <p:bldP spid="71" grpId="0" animBg="1"/>
      <p:bldP spid="72" grpId="0"/>
      <p:bldP spid="73" grpId="0"/>
      <p:bldP spid="77" grpId="0" animBg="1"/>
      <p:bldP spid="78" grpId="0"/>
      <p:bldP spid="80" grpId="0"/>
      <p:bldP spid="83" grpId="0"/>
      <p:bldP spid="84" grpId="0" animBg="1"/>
      <p:bldP spid="8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Population-referenced genetic effects</a:t>
            </a:r>
            <a:endParaRPr lang="en-GB" b="1" dirty="0"/>
          </a:p>
        </p:txBody>
      </p:sp>
      <p:sp>
        <p:nvSpPr>
          <p:cNvPr id="15" name="Caixa de texto 14"/>
          <p:cNvSpPr txBox="1"/>
          <p:nvPr/>
        </p:nvSpPr>
        <p:spPr>
          <a:xfrm>
            <a:off x="144016" y="6309320"/>
            <a:ext cx="486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Álvarez</a:t>
            </a:r>
            <a:r>
              <a:rPr lang="en-GB" dirty="0" smtClean="0"/>
              <a:t>-Castro and </a:t>
            </a:r>
            <a:r>
              <a:rPr lang="en-GB" dirty="0" err="1" smtClean="0"/>
              <a:t>Carlborg</a:t>
            </a:r>
            <a:r>
              <a:rPr lang="en-GB" dirty="0" smtClean="0"/>
              <a:t> 2007 </a:t>
            </a:r>
            <a:r>
              <a:rPr lang="en-GB" i="1" dirty="0" smtClean="0"/>
              <a:t>Genetics</a:t>
            </a:r>
            <a:r>
              <a:rPr lang="en-GB" dirty="0" smtClean="0"/>
              <a:t> 176</a:t>
            </a:r>
            <a:endParaRPr lang="en-GB" dirty="0"/>
          </a:p>
        </p:txBody>
      </p:sp>
      <p:sp>
        <p:nvSpPr>
          <p:cNvPr id="16" name="Rectángulo arredondado 17"/>
          <p:cNvSpPr/>
          <p:nvPr/>
        </p:nvSpPr>
        <p:spPr bwMode="auto">
          <a:xfrm>
            <a:off x="7308304" y="1484784"/>
            <a:ext cx="1368425" cy="1728788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/>
          </a:p>
        </p:txBody>
      </p:sp>
      <p:sp>
        <p:nvSpPr>
          <p:cNvPr id="17" name="Rectángulo arredondado 13"/>
          <p:cNvSpPr/>
          <p:nvPr/>
        </p:nvSpPr>
        <p:spPr bwMode="auto">
          <a:xfrm>
            <a:off x="2484338" y="1412776"/>
            <a:ext cx="4679950" cy="1944687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/>
          </a:p>
        </p:txBody>
      </p:sp>
      <p:sp>
        <p:nvSpPr>
          <p:cNvPr id="18" name="Rectángulo arredondado 15"/>
          <p:cNvSpPr/>
          <p:nvPr/>
        </p:nvSpPr>
        <p:spPr bwMode="auto">
          <a:xfrm>
            <a:off x="251520" y="3573016"/>
            <a:ext cx="7127875" cy="1655762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5" y="1557238"/>
            <a:ext cx="4498975" cy="1663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2795" y="3717478"/>
            <a:ext cx="6943725" cy="1419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566" y="1772122"/>
            <a:ext cx="647700" cy="1162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2" name="Caixa de texto 21"/>
          <p:cNvSpPr txBox="1">
            <a:spLocks noChangeArrowheads="1"/>
          </p:cNvSpPr>
          <p:nvPr/>
        </p:nvSpPr>
        <p:spPr bwMode="auto">
          <a:xfrm>
            <a:off x="7381329" y="2132484"/>
            <a:ext cx="5746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400"/>
              <a:t>E=</a:t>
            </a:r>
          </a:p>
        </p:txBody>
      </p:sp>
      <p:sp>
        <p:nvSpPr>
          <p:cNvPr id="23" name="Caixa de texto 22"/>
          <p:cNvSpPr txBox="1">
            <a:spLocks noChangeArrowheads="1"/>
          </p:cNvSpPr>
          <p:nvPr/>
        </p:nvSpPr>
        <p:spPr bwMode="auto">
          <a:xfrm>
            <a:off x="467545" y="5457418"/>
            <a:ext cx="446449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E</a:t>
            </a:r>
            <a:r>
              <a:rPr lang="en-GB" sz="4000" baseline="-25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2</a:t>
            </a:r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 = (S</a:t>
            </a:r>
            <a:r>
              <a:rPr lang="en-GB" sz="4000" baseline="-25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2</a:t>
            </a:r>
            <a:r>
              <a:rPr lang="en-GB" sz="4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)</a:t>
            </a:r>
            <a:r>
              <a:rPr lang="en-GB" sz="4000" baseline="30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-1</a:t>
            </a:r>
            <a:r>
              <a:rPr lang="en-GB" sz="4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S</a:t>
            </a:r>
            <a:r>
              <a:rPr lang="en-GB" sz="4000" baseline="-25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1</a:t>
            </a:r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GB" sz="4000" baseline="-25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1</a:t>
            </a:r>
            <a:endParaRPr lang="en-GB" sz="4000" dirty="0"/>
          </a:p>
        </p:txBody>
      </p:sp>
      <p:sp>
        <p:nvSpPr>
          <p:cNvPr id="12" name="Elipse 11"/>
          <p:cNvSpPr/>
          <p:nvPr/>
        </p:nvSpPr>
        <p:spPr>
          <a:xfrm>
            <a:off x="755055" y="4005758"/>
            <a:ext cx="6768752" cy="9361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Box 28"/>
          <p:cNvSpPr txBox="1">
            <a:spLocks noChangeArrowheads="1"/>
          </p:cNvSpPr>
          <p:nvPr/>
        </p:nvSpPr>
        <p:spPr bwMode="auto">
          <a:xfrm>
            <a:off x="179512" y="1568986"/>
            <a:ext cx="22322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G </a:t>
            </a:r>
            <a:r>
              <a:rPr lang="en-GB" sz="40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= </a:t>
            </a:r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S</a:t>
            </a:r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E</a:t>
            </a:r>
            <a:endParaRPr lang="en-GB" sz="4000" baseline="-250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14" name="Text Box 28"/>
          <p:cNvSpPr txBox="1">
            <a:spLocks noChangeArrowheads="1"/>
          </p:cNvSpPr>
          <p:nvPr/>
        </p:nvSpPr>
        <p:spPr bwMode="auto">
          <a:xfrm>
            <a:off x="179512" y="2433082"/>
            <a:ext cx="22322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E </a:t>
            </a:r>
            <a:r>
              <a:rPr lang="en-GB" sz="40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= </a:t>
            </a:r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S</a:t>
            </a:r>
            <a:r>
              <a:rPr lang="en-GB" sz="4000" b="1" baseline="30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-1</a:t>
            </a:r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G</a:t>
            </a:r>
            <a:endParaRPr lang="en-GB" sz="4000" baseline="-250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24" name="Caixa de texto 23"/>
          <p:cNvSpPr txBox="1"/>
          <p:nvPr/>
        </p:nvSpPr>
        <p:spPr>
          <a:xfrm>
            <a:off x="4932040" y="5469031"/>
            <a:ext cx="410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Alleles are “good” if the mean (reference) is improved when they replace others</a:t>
            </a:r>
            <a:endParaRPr lang="en-GB" sz="2400" dirty="0"/>
          </a:p>
        </p:txBody>
      </p:sp>
      <p:sp>
        <p:nvSpPr>
          <p:cNvPr id="25" name="Caixa de texto 24"/>
          <p:cNvSpPr txBox="1"/>
          <p:nvPr/>
        </p:nvSpPr>
        <p:spPr>
          <a:xfrm>
            <a:off x="7740352" y="4077072"/>
            <a:ext cx="1224136" cy="70788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What if</a:t>
            </a:r>
          </a:p>
          <a:p>
            <a:pPr algn="ctr"/>
            <a:r>
              <a:rPr lang="en-GB" sz="2000" i="1" dirty="0" smtClean="0"/>
              <a:t>p</a:t>
            </a:r>
            <a:r>
              <a:rPr lang="en-GB" sz="2000" baseline="-25000" dirty="0" smtClean="0"/>
              <a:t>11</a:t>
            </a:r>
            <a:r>
              <a:rPr lang="en-GB" sz="2000" dirty="0" smtClean="0"/>
              <a:t> = </a:t>
            </a:r>
            <a:r>
              <a:rPr lang="en-GB" sz="2000" i="1" dirty="0" smtClean="0"/>
              <a:t>p</a:t>
            </a:r>
            <a:r>
              <a:rPr lang="en-GB" sz="2000" baseline="-25000" dirty="0" smtClean="0"/>
              <a:t>22</a:t>
            </a:r>
            <a:r>
              <a:rPr lang="en-GB" sz="2000" dirty="0" smtClean="0"/>
              <a:t>?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2" grpId="0" animBg="1"/>
      <p:bldP spid="24" grpId="0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Genetic-effect design matrices: S</a:t>
            </a:r>
            <a:endParaRPr lang="en-GB" b="1" dirty="0"/>
          </a:p>
        </p:txBody>
      </p:sp>
      <p:pic>
        <p:nvPicPr>
          <p:cNvPr id="289793" name="Picture 1"/>
          <p:cNvPicPr>
            <a:picLocks noChangeAspect="1" noChangeArrowheads="1"/>
          </p:cNvPicPr>
          <p:nvPr/>
        </p:nvPicPr>
        <p:blipFill>
          <a:blip r:embed="rId3" cstate="print"/>
          <a:srcRect l="5472"/>
          <a:stretch>
            <a:fillRect/>
          </a:stretch>
        </p:blipFill>
        <p:spPr bwMode="auto">
          <a:xfrm>
            <a:off x="107999" y="1720581"/>
            <a:ext cx="8954812" cy="2834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aixa de texto 3"/>
          <p:cNvSpPr txBox="1"/>
          <p:nvPr/>
        </p:nvSpPr>
        <p:spPr>
          <a:xfrm>
            <a:off x="251520" y="4653136"/>
            <a:ext cx="2664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F</a:t>
            </a:r>
            <a:r>
              <a:rPr lang="en-GB" sz="2000" b="1" baseline="-25000" dirty="0" smtClean="0"/>
              <a:t>∞</a:t>
            </a:r>
            <a:r>
              <a:rPr lang="en-GB" sz="2200" b="1" dirty="0" smtClean="0"/>
              <a:t>  Fisher’s yardstick</a:t>
            </a:r>
            <a:endParaRPr lang="en-GB" sz="2200" b="1" dirty="0"/>
          </a:p>
        </p:txBody>
      </p:sp>
      <p:sp>
        <p:nvSpPr>
          <p:cNvPr id="5" name="Caixa de texto 4"/>
          <p:cNvSpPr txBox="1"/>
          <p:nvPr/>
        </p:nvSpPr>
        <p:spPr>
          <a:xfrm>
            <a:off x="2411760" y="5013176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F</a:t>
            </a:r>
            <a:r>
              <a:rPr lang="en-GB" sz="2000" b="1" baseline="-25000" dirty="0" smtClean="0"/>
              <a:t>2</a:t>
            </a:r>
            <a:r>
              <a:rPr lang="en-GB" sz="2200" b="1" dirty="0" smtClean="0"/>
              <a:t>  Mendel’s cross</a:t>
            </a:r>
            <a:endParaRPr lang="en-GB" sz="2200" b="1" dirty="0"/>
          </a:p>
        </p:txBody>
      </p:sp>
      <p:sp>
        <p:nvSpPr>
          <p:cNvPr id="6" name="Caixa de texto 5"/>
          <p:cNvSpPr txBox="1"/>
          <p:nvPr/>
        </p:nvSpPr>
        <p:spPr>
          <a:xfrm>
            <a:off x="4067944" y="4653136"/>
            <a:ext cx="33843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 smtClean="0"/>
              <a:t>UWR:  </a:t>
            </a:r>
            <a:r>
              <a:rPr lang="en-GB" sz="2200" b="1" dirty="0" err="1" smtClean="0"/>
              <a:t>Cheverud’s</a:t>
            </a:r>
            <a:r>
              <a:rPr lang="en-GB" sz="2200" b="1" dirty="0" smtClean="0"/>
              <a:t> yardstick</a:t>
            </a:r>
            <a:endParaRPr lang="en-GB" sz="2200" b="1" dirty="0"/>
          </a:p>
        </p:txBody>
      </p:sp>
      <p:sp>
        <p:nvSpPr>
          <p:cNvPr id="7" name="Caixa de texto 6"/>
          <p:cNvSpPr txBox="1"/>
          <p:nvPr/>
        </p:nvSpPr>
        <p:spPr>
          <a:xfrm>
            <a:off x="6300192" y="5014337"/>
            <a:ext cx="2771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200" b="1" dirty="0" smtClean="0"/>
              <a:t>Individual-referenced</a:t>
            </a:r>
            <a:endParaRPr lang="en-GB" sz="2200" b="1" dirty="0"/>
          </a:p>
        </p:txBody>
      </p:sp>
      <p:sp>
        <p:nvSpPr>
          <p:cNvPr id="8" name="Caixa de texto 7"/>
          <p:cNvSpPr txBox="1"/>
          <p:nvPr/>
        </p:nvSpPr>
        <p:spPr>
          <a:xfrm>
            <a:off x="0" y="1412776"/>
            <a:ext cx="493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   Decomposition of genotypic values:</a:t>
            </a:r>
            <a:endParaRPr lang="en-GB" sz="2400" b="1" dirty="0"/>
          </a:p>
        </p:txBody>
      </p:sp>
      <p:sp>
        <p:nvSpPr>
          <p:cNvPr id="9" name="Caixa de texto 8"/>
          <p:cNvSpPr txBox="1"/>
          <p:nvPr/>
        </p:nvSpPr>
        <p:spPr>
          <a:xfrm>
            <a:off x="0" y="2996952"/>
            <a:ext cx="49320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   Definition of genetic effects:</a:t>
            </a:r>
            <a:endParaRPr lang="en-GB" sz="2400" b="1" dirty="0"/>
          </a:p>
        </p:txBody>
      </p:sp>
      <p:sp>
        <p:nvSpPr>
          <p:cNvPr id="10" name="Caixa de texto 9"/>
          <p:cNvSpPr txBox="1"/>
          <p:nvPr/>
        </p:nvSpPr>
        <p:spPr>
          <a:xfrm>
            <a:off x="395536" y="5661248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Infinitesimal model: </a:t>
            </a:r>
            <a:r>
              <a:rPr lang="en-GB" sz="2400" dirty="0" smtClean="0"/>
              <a:t>Genetic architecture with many independent (additive) effects on the phenotype (nothing to see with F</a:t>
            </a:r>
            <a:r>
              <a:rPr lang="en-GB" sz="2400" baseline="-25000" dirty="0" smtClean="0"/>
              <a:t>∞</a:t>
            </a:r>
            <a:r>
              <a:rPr lang="en-GB" sz="2400" dirty="0" smtClean="0"/>
              <a:t>)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Variance decomposition</a:t>
            </a:r>
            <a:endParaRPr lang="en-GB" b="1" dirty="0"/>
          </a:p>
        </p:txBody>
      </p:sp>
      <p:sp>
        <p:nvSpPr>
          <p:cNvPr id="7" name="5 CuadroTexto"/>
          <p:cNvSpPr txBox="1">
            <a:spLocks noChangeArrowheads="1"/>
          </p:cNvSpPr>
          <p:nvPr/>
        </p:nvSpPr>
        <p:spPr bwMode="auto">
          <a:xfrm>
            <a:off x="323528" y="5293657"/>
            <a:ext cx="367240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5400" b="1" dirty="0" smtClean="0"/>
              <a:t>V</a:t>
            </a:r>
            <a:r>
              <a:rPr lang="en-GB" sz="5400" b="1" baseline="-25000" dirty="0" smtClean="0"/>
              <a:t>P</a:t>
            </a:r>
            <a:r>
              <a:rPr lang="en-GB" sz="5400" b="1" dirty="0" smtClean="0"/>
              <a:t> = V</a:t>
            </a:r>
            <a:r>
              <a:rPr lang="en-GB" sz="5400" b="1" baseline="-25000" dirty="0" smtClean="0"/>
              <a:t>G</a:t>
            </a:r>
            <a:r>
              <a:rPr lang="en-GB" sz="5400" b="1" dirty="0" smtClean="0"/>
              <a:t> + V</a:t>
            </a:r>
            <a:r>
              <a:rPr lang="en-GB" sz="5400" b="1" baseline="-25000" dirty="0" smtClean="0"/>
              <a:t>E</a:t>
            </a:r>
            <a:endParaRPr lang="en-GB" sz="5400" b="1" baseline="-25000" dirty="0"/>
          </a:p>
        </p:txBody>
      </p:sp>
      <p:sp>
        <p:nvSpPr>
          <p:cNvPr id="8" name="5 CuadroTexto"/>
          <p:cNvSpPr txBox="1">
            <a:spLocks noChangeArrowheads="1"/>
          </p:cNvSpPr>
          <p:nvPr/>
        </p:nvSpPr>
        <p:spPr bwMode="auto">
          <a:xfrm>
            <a:off x="611560" y="4449886"/>
            <a:ext cx="280831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gl-ES" sz="5400" b="1" dirty="0"/>
              <a:t>P = G + E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395536" y="1510855"/>
            <a:ext cx="55446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Recall the graphical interpretation: we need three points for a regression</a:t>
            </a:r>
            <a:endParaRPr lang="en-GB" sz="2400" dirty="0"/>
          </a:p>
        </p:txBody>
      </p:sp>
      <p:sp>
        <p:nvSpPr>
          <p:cNvPr id="12" name="Rectángulo 11"/>
          <p:cNvSpPr/>
          <p:nvPr/>
        </p:nvSpPr>
        <p:spPr>
          <a:xfrm>
            <a:off x="395536" y="2518967"/>
            <a:ext cx="55446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Population-reference genetic effects and variance decompositions can be computed using population-referenced models with the three genotypes present</a:t>
            </a:r>
            <a:endParaRPr lang="en-GB" sz="2400" dirty="0"/>
          </a:p>
        </p:txBody>
      </p:sp>
      <p:cxnSp>
        <p:nvCxnSpPr>
          <p:cNvPr id="13" name="Conector recto 6"/>
          <p:cNvCxnSpPr>
            <a:cxnSpLocks noChangeShapeType="1"/>
          </p:cNvCxnSpPr>
          <p:nvPr/>
        </p:nvCxnSpPr>
        <p:spPr bwMode="auto">
          <a:xfrm>
            <a:off x="6660876" y="1546398"/>
            <a:ext cx="0" cy="1944687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Conector recto 7"/>
          <p:cNvCxnSpPr>
            <a:cxnSpLocks noChangeShapeType="1"/>
          </p:cNvCxnSpPr>
          <p:nvPr/>
        </p:nvCxnSpPr>
        <p:spPr bwMode="auto">
          <a:xfrm flipH="1">
            <a:off x="6645590" y="3491085"/>
            <a:ext cx="2016125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Conector recto 14"/>
          <p:cNvCxnSpPr/>
          <p:nvPr/>
        </p:nvCxnSpPr>
        <p:spPr bwMode="auto">
          <a:xfrm>
            <a:off x="6589438" y="2986260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Conector recto 15"/>
          <p:cNvCxnSpPr/>
          <p:nvPr/>
        </p:nvCxnSpPr>
        <p:spPr bwMode="auto">
          <a:xfrm>
            <a:off x="6589438" y="1906984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Caixa de texto 16"/>
          <p:cNvSpPr txBox="1">
            <a:spLocks noChangeArrowheads="1"/>
          </p:cNvSpPr>
          <p:nvPr/>
        </p:nvSpPr>
        <p:spPr bwMode="auto">
          <a:xfrm>
            <a:off x="7164287" y="3851200"/>
            <a:ext cx="1368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800" dirty="0"/>
              <a:t>Genotype</a:t>
            </a:r>
          </a:p>
        </p:txBody>
      </p:sp>
      <p:sp>
        <p:nvSpPr>
          <p:cNvPr id="18" name="Caixa de texto 17"/>
          <p:cNvSpPr txBox="1">
            <a:spLocks noChangeArrowheads="1"/>
          </p:cNvSpPr>
          <p:nvPr/>
        </p:nvSpPr>
        <p:spPr bwMode="auto">
          <a:xfrm rot="16200000">
            <a:off x="5224719" y="2262377"/>
            <a:ext cx="18001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800" dirty="0" smtClean="0"/>
              <a:t>Genotypic  value</a:t>
            </a:r>
            <a:endParaRPr lang="en-GB" sz="1800" dirty="0"/>
          </a:p>
        </p:txBody>
      </p:sp>
      <p:cxnSp>
        <p:nvCxnSpPr>
          <p:cNvPr id="19" name="Conector recto 18"/>
          <p:cNvCxnSpPr/>
          <p:nvPr/>
        </p:nvCxnSpPr>
        <p:spPr bwMode="auto">
          <a:xfrm>
            <a:off x="7021238" y="1619423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Conector recto 19"/>
          <p:cNvCxnSpPr/>
          <p:nvPr/>
        </p:nvCxnSpPr>
        <p:spPr bwMode="auto">
          <a:xfrm>
            <a:off x="7668938" y="1619423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Conector recto 20"/>
          <p:cNvCxnSpPr/>
          <p:nvPr/>
        </p:nvCxnSpPr>
        <p:spPr bwMode="auto">
          <a:xfrm>
            <a:off x="8316638" y="1619423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Caixa de texto 25"/>
          <p:cNvSpPr txBox="1">
            <a:spLocks noChangeArrowheads="1"/>
          </p:cNvSpPr>
          <p:nvPr/>
        </p:nvSpPr>
        <p:spPr bwMode="auto">
          <a:xfrm>
            <a:off x="6300513" y="1712446"/>
            <a:ext cx="2889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600" dirty="0"/>
              <a:t>1</a:t>
            </a:r>
          </a:p>
        </p:txBody>
      </p:sp>
      <p:sp>
        <p:nvSpPr>
          <p:cNvPr id="23" name="Caixa de texto 26"/>
          <p:cNvSpPr txBox="1">
            <a:spLocks noChangeArrowheads="1"/>
          </p:cNvSpPr>
          <p:nvPr/>
        </p:nvSpPr>
        <p:spPr bwMode="auto">
          <a:xfrm>
            <a:off x="6299298" y="277108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dirty="0"/>
              <a:t>0</a:t>
            </a:r>
          </a:p>
        </p:txBody>
      </p:sp>
      <p:sp>
        <p:nvSpPr>
          <p:cNvPr id="24" name="Caixa de texto 27"/>
          <p:cNvSpPr txBox="1">
            <a:spLocks noChangeArrowheads="1"/>
          </p:cNvSpPr>
          <p:nvPr/>
        </p:nvSpPr>
        <p:spPr bwMode="auto">
          <a:xfrm>
            <a:off x="6876776" y="3481560"/>
            <a:ext cx="28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dirty="0"/>
              <a:t>0</a:t>
            </a:r>
          </a:p>
        </p:txBody>
      </p:sp>
      <p:sp>
        <p:nvSpPr>
          <p:cNvPr id="25" name="Caixa de texto 28"/>
          <p:cNvSpPr txBox="1">
            <a:spLocks noChangeArrowheads="1"/>
          </p:cNvSpPr>
          <p:nvPr/>
        </p:nvSpPr>
        <p:spPr bwMode="auto">
          <a:xfrm>
            <a:off x="7524476" y="348156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dirty="0"/>
              <a:t>1</a:t>
            </a:r>
          </a:p>
        </p:txBody>
      </p:sp>
      <p:sp>
        <p:nvSpPr>
          <p:cNvPr id="26" name="Caixa de texto 29"/>
          <p:cNvSpPr txBox="1">
            <a:spLocks noChangeArrowheads="1"/>
          </p:cNvSpPr>
          <p:nvPr/>
        </p:nvSpPr>
        <p:spPr bwMode="auto">
          <a:xfrm>
            <a:off x="8172176" y="348156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dirty="0"/>
              <a:t>2</a:t>
            </a:r>
          </a:p>
        </p:txBody>
      </p:sp>
      <p:sp>
        <p:nvSpPr>
          <p:cNvPr id="27" name="Caixa de texto 26"/>
          <p:cNvSpPr txBox="1"/>
          <p:nvPr/>
        </p:nvSpPr>
        <p:spPr>
          <a:xfrm>
            <a:off x="7019229" y="3635176"/>
            <a:ext cx="576263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8" name="Caixa de texto 27"/>
          <p:cNvSpPr txBox="1"/>
          <p:nvPr/>
        </p:nvSpPr>
        <p:spPr>
          <a:xfrm>
            <a:off x="7668517" y="3635176"/>
            <a:ext cx="574675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9" name="Caixa de texto 28"/>
          <p:cNvSpPr txBox="1"/>
          <p:nvPr/>
        </p:nvSpPr>
        <p:spPr>
          <a:xfrm>
            <a:off x="8316217" y="3635176"/>
            <a:ext cx="576262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30" name="Elipse 33"/>
          <p:cNvSpPr>
            <a:spLocks noChangeArrowheads="1"/>
          </p:cNvSpPr>
          <p:nvPr/>
        </p:nvSpPr>
        <p:spPr bwMode="auto">
          <a:xfrm>
            <a:off x="6948213" y="2914823"/>
            <a:ext cx="144463" cy="144462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31" name="Elipse 34"/>
          <p:cNvSpPr>
            <a:spLocks noChangeArrowheads="1"/>
          </p:cNvSpPr>
          <p:nvPr/>
        </p:nvSpPr>
        <p:spPr bwMode="auto">
          <a:xfrm>
            <a:off x="8245201" y="1834529"/>
            <a:ext cx="142875" cy="144463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cxnSp>
        <p:nvCxnSpPr>
          <p:cNvPr id="32" name="Conector recto 31"/>
          <p:cNvCxnSpPr>
            <a:stCxn id="31" idx="3"/>
            <a:endCxn id="30" idx="7"/>
          </p:cNvCxnSpPr>
          <p:nvPr/>
        </p:nvCxnSpPr>
        <p:spPr bwMode="auto">
          <a:xfrm flipH="1">
            <a:off x="7071520" y="1957836"/>
            <a:ext cx="1194605" cy="978143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Elipse 35"/>
          <p:cNvSpPr>
            <a:spLocks noChangeArrowheads="1"/>
          </p:cNvSpPr>
          <p:nvPr/>
        </p:nvSpPr>
        <p:spPr bwMode="auto">
          <a:xfrm>
            <a:off x="7597501" y="1834530"/>
            <a:ext cx="142875" cy="144462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34" name="Caixa de texto 43"/>
          <p:cNvSpPr txBox="1">
            <a:spLocks noChangeArrowheads="1"/>
          </p:cNvSpPr>
          <p:nvPr/>
        </p:nvSpPr>
        <p:spPr bwMode="auto">
          <a:xfrm>
            <a:off x="6588223" y="1978992"/>
            <a:ext cx="5040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l-GR" sz="1800" i="1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s-ES" sz="1800" baseline="-25000" dirty="0" smtClean="0">
                <a:latin typeface="Times New Roman" pitchFamily="18" charset="0"/>
                <a:cs typeface="Times New Roman" pitchFamily="18" charset="0"/>
              </a:rPr>
              <a:t>11</a:t>
            </a:r>
            <a:endParaRPr lang="es-E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Caixa de texto 45"/>
          <p:cNvSpPr txBox="1">
            <a:spLocks noChangeArrowheads="1"/>
          </p:cNvSpPr>
          <p:nvPr/>
        </p:nvSpPr>
        <p:spPr bwMode="auto">
          <a:xfrm>
            <a:off x="8460431" y="1906984"/>
            <a:ext cx="4619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l-GR" sz="1800" i="1" dirty="0" smtClean="0">
                <a:latin typeface="Times New Roman" pitchFamily="18" charset="0"/>
                <a:cs typeface="Times New Roman" pitchFamily="18" charset="0"/>
              </a:rPr>
              <a:t>α</a:t>
            </a:r>
            <a:endParaRPr lang="es-ES" sz="18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" name="Conector recto 35"/>
          <p:cNvCxnSpPr/>
          <p:nvPr/>
        </p:nvCxnSpPr>
        <p:spPr bwMode="auto">
          <a:xfrm rot="-60000" flipH="1">
            <a:off x="6804247" y="1672847"/>
            <a:ext cx="1800200" cy="88188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Conector recto 36"/>
          <p:cNvCxnSpPr/>
          <p:nvPr/>
        </p:nvCxnSpPr>
        <p:spPr bwMode="auto">
          <a:xfrm>
            <a:off x="6588223" y="2464847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Conector recto 37"/>
          <p:cNvCxnSpPr/>
          <p:nvPr/>
        </p:nvCxnSpPr>
        <p:spPr bwMode="auto">
          <a:xfrm>
            <a:off x="6588223" y="1798847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Chave esquerda 38"/>
          <p:cNvSpPr/>
          <p:nvPr/>
        </p:nvSpPr>
        <p:spPr>
          <a:xfrm flipH="1">
            <a:off x="8388423" y="1806047"/>
            <a:ext cx="108000" cy="64800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Caixa de texto 43"/>
          <p:cNvSpPr txBox="1">
            <a:spLocks noChangeArrowheads="1"/>
          </p:cNvSpPr>
          <p:nvPr/>
        </p:nvSpPr>
        <p:spPr bwMode="auto">
          <a:xfrm>
            <a:off x="7055990" y="1780847"/>
            <a:ext cx="5040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l-GR" sz="1800" i="1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s-ES" sz="1800" baseline="-25000" dirty="0" smtClean="0">
                <a:latin typeface="Times New Roman" pitchFamily="18" charset="0"/>
                <a:cs typeface="Times New Roman" pitchFamily="18" charset="0"/>
              </a:rPr>
              <a:t>12</a:t>
            </a:r>
            <a:endParaRPr lang="es-ES" sz="18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1" name="Conector recto de frecha 40"/>
          <p:cNvCxnSpPr/>
          <p:nvPr/>
        </p:nvCxnSpPr>
        <p:spPr>
          <a:xfrm>
            <a:off x="8100391" y="1690960"/>
            <a:ext cx="188074" cy="849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 de texto 43"/>
          <p:cNvSpPr txBox="1">
            <a:spLocks noChangeArrowheads="1"/>
          </p:cNvSpPr>
          <p:nvPr/>
        </p:nvSpPr>
        <p:spPr bwMode="auto">
          <a:xfrm>
            <a:off x="7703990" y="1438847"/>
            <a:ext cx="5040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l-GR" sz="1800" i="1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s-ES" sz="1800" baseline="-25000" dirty="0" smtClean="0">
                <a:latin typeface="Times New Roman" pitchFamily="18" charset="0"/>
                <a:cs typeface="Times New Roman" pitchFamily="18" charset="0"/>
              </a:rPr>
              <a:t>22</a:t>
            </a:r>
            <a:endParaRPr lang="es-ES" sz="18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3" name="Conector recto de frecha 42"/>
          <p:cNvCxnSpPr/>
          <p:nvPr/>
        </p:nvCxnSpPr>
        <p:spPr>
          <a:xfrm>
            <a:off x="6875990" y="2338847"/>
            <a:ext cx="132931" cy="108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recha 43"/>
          <p:cNvCxnSpPr/>
          <p:nvPr/>
        </p:nvCxnSpPr>
        <p:spPr>
          <a:xfrm>
            <a:off x="7477190" y="2047247"/>
            <a:ext cx="180000" cy="7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 de texto 43"/>
          <p:cNvSpPr txBox="1">
            <a:spLocks noChangeArrowheads="1"/>
          </p:cNvSpPr>
          <p:nvPr/>
        </p:nvSpPr>
        <p:spPr bwMode="auto">
          <a:xfrm>
            <a:off x="7164287" y="2483048"/>
            <a:ext cx="5040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l-GR" sz="1800" i="1" dirty="0" smtClean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s-ES" sz="1800" baseline="-25000" dirty="0" smtClean="0">
                <a:latin typeface="Times New Roman" pitchFamily="18" charset="0"/>
                <a:cs typeface="Times New Roman" pitchFamily="18" charset="0"/>
              </a:rPr>
              <a:t>11</a:t>
            </a:r>
            <a:endParaRPr lang="es-E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Chave esquerda 45"/>
          <p:cNvSpPr/>
          <p:nvPr/>
        </p:nvSpPr>
        <p:spPr>
          <a:xfrm flipH="1">
            <a:off x="7091990" y="2464847"/>
            <a:ext cx="108000" cy="52200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5 CuadroTexto"/>
          <p:cNvSpPr txBox="1">
            <a:spLocks noChangeArrowheads="1"/>
          </p:cNvSpPr>
          <p:nvPr/>
        </p:nvSpPr>
        <p:spPr bwMode="auto">
          <a:xfrm>
            <a:off x="4427984" y="4449886"/>
            <a:ext cx="432048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gl-ES" sz="5400" b="1" dirty="0"/>
              <a:t>P = </a:t>
            </a:r>
            <a:r>
              <a:rPr lang="gl-ES" sz="5400" b="1" dirty="0" smtClean="0"/>
              <a:t>A + D </a:t>
            </a:r>
            <a:r>
              <a:rPr lang="gl-ES" sz="5400" b="1" dirty="0"/>
              <a:t>+ E</a:t>
            </a:r>
          </a:p>
        </p:txBody>
      </p:sp>
      <p:sp>
        <p:nvSpPr>
          <p:cNvPr id="48" name="5 CuadroTexto"/>
          <p:cNvSpPr txBox="1">
            <a:spLocks noChangeArrowheads="1"/>
          </p:cNvSpPr>
          <p:nvPr/>
        </p:nvSpPr>
        <p:spPr bwMode="auto">
          <a:xfrm>
            <a:off x="4139952" y="5301208"/>
            <a:ext cx="482453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5400" b="1" dirty="0" smtClean="0"/>
              <a:t>V</a:t>
            </a:r>
            <a:r>
              <a:rPr lang="en-GB" sz="5400" b="1" baseline="-25000" dirty="0" smtClean="0"/>
              <a:t>P</a:t>
            </a:r>
            <a:r>
              <a:rPr lang="en-GB" sz="5400" b="1" dirty="0" smtClean="0"/>
              <a:t> = V</a:t>
            </a:r>
            <a:r>
              <a:rPr lang="en-GB" sz="5400" b="1" baseline="-25000" dirty="0" smtClean="0"/>
              <a:t>A</a:t>
            </a:r>
            <a:r>
              <a:rPr lang="en-GB" sz="5400" b="1" dirty="0" smtClean="0"/>
              <a:t> + V</a:t>
            </a:r>
            <a:r>
              <a:rPr lang="en-GB" sz="5400" b="1" baseline="-25000" dirty="0" smtClean="0"/>
              <a:t>D</a:t>
            </a:r>
            <a:r>
              <a:rPr lang="en-GB" sz="5400" b="1" dirty="0" smtClean="0"/>
              <a:t> + V</a:t>
            </a:r>
            <a:r>
              <a:rPr lang="en-GB" sz="5400" b="1" baseline="-25000" dirty="0" smtClean="0"/>
              <a:t>E</a:t>
            </a:r>
            <a:endParaRPr lang="en-GB" sz="5400" b="1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7" grpId="0"/>
      <p:bldP spid="18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 animBg="1"/>
      <p:bldP spid="31" grpId="0" animBg="1"/>
      <p:bldP spid="33" grpId="0" animBg="1"/>
      <p:bldP spid="34" grpId="0"/>
      <p:bldP spid="35" grpId="0"/>
      <p:bldP spid="39" grpId="0" animBg="1"/>
      <p:bldP spid="40" grpId="0"/>
      <p:bldP spid="42" grpId="0"/>
      <p:bldP spid="45" grpId="0"/>
      <p:bldP spid="46" grpId="0" animBg="1"/>
      <p:bldP spid="47" grpId="0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33778" y="4437112"/>
            <a:ext cx="1998662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Variance decomposition</a:t>
            </a:r>
            <a:endParaRPr lang="en-GB" b="1" dirty="0"/>
          </a:p>
        </p:txBody>
      </p:sp>
      <p:sp>
        <p:nvSpPr>
          <p:cNvPr id="11" name="Rectángulo 10"/>
          <p:cNvSpPr/>
          <p:nvPr/>
        </p:nvSpPr>
        <p:spPr>
          <a:xfrm>
            <a:off x="395536" y="1510855"/>
            <a:ext cx="55446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Recall the graphical interpretation: we need three points for a regression</a:t>
            </a:r>
            <a:endParaRPr lang="en-GB" sz="2400" dirty="0"/>
          </a:p>
        </p:txBody>
      </p:sp>
      <p:sp>
        <p:nvSpPr>
          <p:cNvPr id="12" name="Rectángulo 11"/>
          <p:cNvSpPr/>
          <p:nvPr/>
        </p:nvSpPr>
        <p:spPr>
          <a:xfrm>
            <a:off x="395536" y="2518967"/>
            <a:ext cx="55446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Population-reference genetic effects and variance decompositions can be computed using population-referenced models with the three genotypes present</a:t>
            </a:r>
            <a:endParaRPr lang="en-GB" sz="2400" dirty="0"/>
          </a:p>
        </p:txBody>
      </p:sp>
      <p:cxnSp>
        <p:nvCxnSpPr>
          <p:cNvPr id="13" name="Conector recto 6"/>
          <p:cNvCxnSpPr>
            <a:cxnSpLocks noChangeShapeType="1"/>
          </p:cNvCxnSpPr>
          <p:nvPr/>
        </p:nvCxnSpPr>
        <p:spPr bwMode="auto">
          <a:xfrm>
            <a:off x="6660876" y="1546398"/>
            <a:ext cx="0" cy="1944687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Conector recto 7"/>
          <p:cNvCxnSpPr>
            <a:cxnSpLocks noChangeShapeType="1"/>
          </p:cNvCxnSpPr>
          <p:nvPr/>
        </p:nvCxnSpPr>
        <p:spPr bwMode="auto">
          <a:xfrm flipH="1">
            <a:off x="6645590" y="3491085"/>
            <a:ext cx="2016125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Conector recto 14"/>
          <p:cNvCxnSpPr/>
          <p:nvPr/>
        </p:nvCxnSpPr>
        <p:spPr bwMode="auto">
          <a:xfrm>
            <a:off x="6589438" y="2986260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Conector recto 15"/>
          <p:cNvCxnSpPr/>
          <p:nvPr/>
        </p:nvCxnSpPr>
        <p:spPr bwMode="auto">
          <a:xfrm>
            <a:off x="6589438" y="1906984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Caixa de texto 16"/>
          <p:cNvSpPr txBox="1">
            <a:spLocks noChangeArrowheads="1"/>
          </p:cNvSpPr>
          <p:nvPr/>
        </p:nvSpPr>
        <p:spPr bwMode="auto">
          <a:xfrm>
            <a:off x="7164287" y="3851200"/>
            <a:ext cx="1368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800" dirty="0"/>
              <a:t>Genotype</a:t>
            </a:r>
          </a:p>
        </p:txBody>
      </p:sp>
      <p:sp>
        <p:nvSpPr>
          <p:cNvPr id="18" name="Caixa de texto 17"/>
          <p:cNvSpPr txBox="1">
            <a:spLocks noChangeArrowheads="1"/>
          </p:cNvSpPr>
          <p:nvPr/>
        </p:nvSpPr>
        <p:spPr bwMode="auto">
          <a:xfrm rot="16200000">
            <a:off x="5224719" y="2262377"/>
            <a:ext cx="18001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800" dirty="0" smtClean="0"/>
              <a:t>Genotypic  value</a:t>
            </a:r>
            <a:endParaRPr lang="en-GB" sz="1800" dirty="0"/>
          </a:p>
        </p:txBody>
      </p:sp>
      <p:cxnSp>
        <p:nvCxnSpPr>
          <p:cNvPr id="19" name="Conector recto 18"/>
          <p:cNvCxnSpPr/>
          <p:nvPr/>
        </p:nvCxnSpPr>
        <p:spPr bwMode="auto">
          <a:xfrm>
            <a:off x="7021238" y="1619423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Conector recto 19"/>
          <p:cNvCxnSpPr/>
          <p:nvPr/>
        </p:nvCxnSpPr>
        <p:spPr bwMode="auto">
          <a:xfrm>
            <a:off x="7668938" y="1619423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Conector recto 20"/>
          <p:cNvCxnSpPr/>
          <p:nvPr/>
        </p:nvCxnSpPr>
        <p:spPr bwMode="auto">
          <a:xfrm>
            <a:off x="8316638" y="1619423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Caixa de texto 25"/>
          <p:cNvSpPr txBox="1">
            <a:spLocks noChangeArrowheads="1"/>
          </p:cNvSpPr>
          <p:nvPr/>
        </p:nvSpPr>
        <p:spPr bwMode="auto">
          <a:xfrm>
            <a:off x="6300513" y="1712446"/>
            <a:ext cx="2889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600" dirty="0"/>
              <a:t>1</a:t>
            </a:r>
          </a:p>
        </p:txBody>
      </p:sp>
      <p:sp>
        <p:nvSpPr>
          <p:cNvPr id="23" name="Caixa de texto 26"/>
          <p:cNvSpPr txBox="1">
            <a:spLocks noChangeArrowheads="1"/>
          </p:cNvSpPr>
          <p:nvPr/>
        </p:nvSpPr>
        <p:spPr bwMode="auto">
          <a:xfrm>
            <a:off x="6299298" y="277108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dirty="0"/>
              <a:t>0</a:t>
            </a:r>
          </a:p>
        </p:txBody>
      </p:sp>
      <p:sp>
        <p:nvSpPr>
          <p:cNvPr id="24" name="Caixa de texto 27"/>
          <p:cNvSpPr txBox="1">
            <a:spLocks noChangeArrowheads="1"/>
          </p:cNvSpPr>
          <p:nvPr/>
        </p:nvSpPr>
        <p:spPr bwMode="auto">
          <a:xfrm>
            <a:off x="6876776" y="3481560"/>
            <a:ext cx="28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dirty="0"/>
              <a:t>0</a:t>
            </a:r>
          </a:p>
        </p:txBody>
      </p:sp>
      <p:sp>
        <p:nvSpPr>
          <p:cNvPr id="25" name="Caixa de texto 28"/>
          <p:cNvSpPr txBox="1">
            <a:spLocks noChangeArrowheads="1"/>
          </p:cNvSpPr>
          <p:nvPr/>
        </p:nvSpPr>
        <p:spPr bwMode="auto">
          <a:xfrm>
            <a:off x="7524476" y="348156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dirty="0"/>
              <a:t>1</a:t>
            </a:r>
          </a:p>
        </p:txBody>
      </p:sp>
      <p:sp>
        <p:nvSpPr>
          <p:cNvPr id="26" name="Caixa de texto 29"/>
          <p:cNvSpPr txBox="1">
            <a:spLocks noChangeArrowheads="1"/>
          </p:cNvSpPr>
          <p:nvPr/>
        </p:nvSpPr>
        <p:spPr bwMode="auto">
          <a:xfrm>
            <a:off x="8172176" y="348156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dirty="0"/>
              <a:t>2</a:t>
            </a:r>
          </a:p>
        </p:txBody>
      </p:sp>
      <p:sp>
        <p:nvSpPr>
          <p:cNvPr id="27" name="Caixa de texto 26"/>
          <p:cNvSpPr txBox="1"/>
          <p:nvPr/>
        </p:nvSpPr>
        <p:spPr>
          <a:xfrm>
            <a:off x="7019229" y="3635176"/>
            <a:ext cx="576263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8" name="Caixa de texto 27"/>
          <p:cNvSpPr txBox="1"/>
          <p:nvPr/>
        </p:nvSpPr>
        <p:spPr>
          <a:xfrm>
            <a:off x="7668517" y="3635176"/>
            <a:ext cx="574675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9" name="Caixa de texto 28"/>
          <p:cNvSpPr txBox="1"/>
          <p:nvPr/>
        </p:nvSpPr>
        <p:spPr>
          <a:xfrm>
            <a:off x="8316217" y="3635176"/>
            <a:ext cx="576262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30" name="Elipse 33"/>
          <p:cNvSpPr>
            <a:spLocks noChangeArrowheads="1"/>
          </p:cNvSpPr>
          <p:nvPr/>
        </p:nvSpPr>
        <p:spPr bwMode="auto">
          <a:xfrm>
            <a:off x="6948213" y="2914823"/>
            <a:ext cx="144463" cy="144462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31" name="Elipse 34"/>
          <p:cNvSpPr>
            <a:spLocks noChangeArrowheads="1"/>
          </p:cNvSpPr>
          <p:nvPr/>
        </p:nvSpPr>
        <p:spPr bwMode="auto">
          <a:xfrm>
            <a:off x="8245201" y="1834529"/>
            <a:ext cx="142875" cy="144463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cxnSp>
        <p:nvCxnSpPr>
          <p:cNvPr id="32" name="Conector recto 31"/>
          <p:cNvCxnSpPr>
            <a:stCxn id="31" idx="3"/>
            <a:endCxn id="30" idx="7"/>
          </p:cNvCxnSpPr>
          <p:nvPr/>
        </p:nvCxnSpPr>
        <p:spPr bwMode="auto">
          <a:xfrm flipH="1">
            <a:off x="7071520" y="1957836"/>
            <a:ext cx="1194605" cy="978143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Elipse 35"/>
          <p:cNvSpPr>
            <a:spLocks noChangeArrowheads="1"/>
          </p:cNvSpPr>
          <p:nvPr/>
        </p:nvSpPr>
        <p:spPr bwMode="auto">
          <a:xfrm>
            <a:off x="7597501" y="1834530"/>
            <a:ext cx="142875" cy="144462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34" name="Caixa de texto 43"/>
          <p:cNvSpPr txBox="1">
            <a:spLocks noChangeArrowheads="1"/>
          </p:cNvSpPr>
          <p:nvPr/>
        </p:nvSpPr>
        <p:spPr bwMode="auto">
          <a:xfrm>
            <a:off x="6588223" y="1978992"/>
            <a:ext cx="5040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l-GR" sz="1800" i="1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s-ES" sz="1800" baseline="-25000" dirty="0" smtClean="0">
                <a:latin typeface="Times New Roman" pitchFamily="18" charset="0"/>
                <a:cs typeface="Times New Roman" pitchFamily="18" charset="0"/>
              </a:rPr>
              <a:t>11</a:t>
            </a:r>
            <a:endParaRPr lang="es-E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Caixa de texto 45"/>
          <p:cNvSpPr txBox="1">
            <a:spLocks noChangeArrowheads="1"/>
          </p:cNvSpPr>
          <p:nvPr/>
        </p:nvSpPr>
        <p:spPr bwMode="auto">
          <a:xfrm>
            <a:off x="8460431" y="1906984"/>
            <a:ext cx="4619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8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l-GR" sz="1800" i="1" dirty="0" smtClean="0">
                <a:latin typeface="Times New Roman" pitchFamily="18" charset="0"/>
                <a:cs typeface="Times New Roman" pitchFamily="18" charset="0"/>
              </a:rPr>
              <a:t>α</a:t>
            </a:r>
            <a:endParaRPr lang="es-ES" sz="18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" name="Conector recto 35"/>
          <p:cNvCxnSpPr/>
          <p:nvPr/>
        </p:nvCxnSpPr>
        <p:spPr bwMode="auto">
          <a:xfrm rot="-60000" flipH="1">
            <a:off x="6804247" y="1672847"/>
            <a:ext cx="1800200" cy="881886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Conector recto 36"/>
          <p:cNvCxnSpPr/>
          <p:nvPr/>
        </p:nvCxnSpPr>
        <p:spPr bwMode="auto">
          <a:xfrm>
            <a:off x="6588223" y="2464847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Conector recto 37"/>
          <p:cNvCxnSpPr/>
          <p:nvPr/>
        </p:nvCxnSpPr>
        <p:spPr bwMode="auto">
          <a:xfrm>
            <a:off x="6588223" y="1798847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Chave esquerda 38"/>
          <p:cNvSpPr/>
          <p:nvPr/>
        </p:nvSpPr>
        <p:spPr>
          <a:xfrm flipH="1">
            <a:off x="8388423" y="1806047"/>
            <a:ext cx="108000" cy="64800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Caixa de texto 43"/>
          <p:cNvSpPr txBox="1">
            <a:spLocks noChangeArrowheads="1"/>
          </p:cNvSpPr>
          <p:nvPr/>
        </p:nvSpPr>
        <p:spPr bwMode="auto">
          <a:xfrm>
            <a:off x="7055990" y="1780847"/>
            <a:ext cx="5040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l-GR" sz="1800" i="1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s-ES" sz="1800" baseline="-25000" dirty="0" smtClean="0">
                <a:latin typeface="Times New Roman" pitchFamily="18" charset="0"/>
                <a:cs typeface="Times New Roman" pitchFamily="18" charset="0"/>
              </a:rPr>
              <a:t>12</a:t>
            </a:r>
            <a:endParaRPr lang="es-ES" sz="18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1" name="Conector recto de frecha 40"/>
          <p:cNvCxnSpPr/>
          <p:nvPr/>
        </p:nvCxnSpPr>
        <p:spPr>
          <a:xfrm>
            <a:off x="8100391" y="1690960"/>
            <a:ext cx="188074" cy="849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 de texto 43"/>
          <p:cNvSpPr txBox="1">
            <a:spLocks noChangeArrowheads="1"/>
          </p:cNvSpPr>
          <p:nvPr/>
        </p:nvSpPr>
        <p:spPr bwMode="auto">
          <a:xfrm>
            <a:off x="7703990" y="1438847"/>
            <a:ext cx="5040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l-GR" sz="1800" i="1" dirty="0" smtClean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s-ES" sz="1800" baseline="-25000" dirty="0" smtClean="0">
                <a:latin typeface="Times New Roman" pitchFamily="18" charset="0"/>
                <a:cs typeface="Times New Roman" pitchFamily="18" charset="0"/>
              </a:rPr>
              <a:t>22</a:t>
            </a:r>
            <a:endParaRPr lang="es-ES" sz="18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3" name="Conector recto de frecha 42"/>
          <p:cNvCxnSpPr/>
          <p:nvPr/>
        </p:nvCxnSpPr>
        <p:spPr>
          <a:xfrm>
            <a:off x="6875990" y="2338847"/>
            <a:ext cx="132931" cy="108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recha 43"/>
          <p:cNvCxnSpPr/>
          <p:nvPr/>
        </p:nvCxnSpPr>
        <p:spPr>
          <a:xfrm>
            <a:off x="7477190" y="2047247"/>
            <a:ext cx="180000" cy="72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 de texto 43"/>
          <p:cNvSpPr txBox="1">
            <a:spLocks noChangeArrowheads="1"/>
          </p:cNvSpPr>
          <p:nvPr/>
        </p:nvSpPr>
        <p:spPr bwMode="auto">
          <a:xfrm>
            <a:off x="7164287" y="2483048"/>
            <a:ext cx="5040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l-GR" sz="1800" i="1" dirty="0" smtClean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s-ES" sz="1800" baseline="-25000" dirty="0" smtClean="0">
                <a:latin typeface="Times New Roman" pitchFamily="18" charset="0"/>
                <a:cs typeface="Times New Roman" pitchFamily="18" charset="0"/>
              </a:rPr>
              <a:t>11</a:t>
            </a:r>
            <a:endParaRPr lang="es-E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Chave esquerda 45"/>
          <p:cNvSpPr/>
          <p:nvPr/>
        </p:nvSpPr>
        <p:spPr>
          <a:xfrm flipH="1">
            <a:off x="7091990" y="2464847"/>
            <a:ext cx="108000" cy="52200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ixa de texto 48"/>
          <p:cNvSpPr txBox="1"/>
          <p:nvPr/>
        </p:nvSpPr>
        <p:spPr>
          <a:xfrm>
            <a:off x="395536" y="4437112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Variance decomposition with the matrix notation:</a:t>
            </a:r>
            <a:endParaRPr lang="en-GB" sz="2400" b="1" dirty="0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7967" y="5373216"/>
            <a:ext cx="25622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9122" y="5330155"/>
            <a:ext cx="2762250" cy="61912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Outline</a:t>
            </a:r>
            <a:endParaRPr lang="en-GB" b="1" dirty="0"/>
          </a:p>
        </p:txBody>
      </p:sp>
      <p:sp>
        <p:nvSpPr>
          <p:cNvPr id="3" name="Marcador de posición de contido 2"/>
          <p:cNvSpPr>
            <a:spLocks noGrp="1"/>
          </p:cNvSpPr>
          <p:nvPr>
            <p:ph idx="1"/>
          </p:nvPr>
        </p:nvSpPr>
        <p:spPr>
          <a:xfrm>
            <a:off x="457200" y="1403367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Genetic effects </a:t>
            </a:r>
            <a:r>
              <a:rPr lang="en-GB" i="1" dirty="0" smtClean="0">
                <a:solidFill>
                  <a:schemeClr val="bg1">
                    <a:lumMod val="50000"/>
                  </a:schemeClr>
                </a:solidFill>
              </a:rPr>
              <a:t>(review)</a:t>
            </a:r>
          </a:p>
          <a:p>
            <a:pPr>
              <a:buFontTx/>
              <a:buChar char="-"/>
            </a:pPr>
            <a:r>
              <a:rPr lang="en-GB" sz="2600" dirty="0" smtClean="0"/>
              <a:t>Nomenclature issues</a:t>
            </a:r>
          </a:p>
          <a:p>
            <a:pPr>
              <a:buFontTx/>
              <a:buChar char="-"/>
            </a:pPr>
            <a:r>
              <a:rPr lang="en-GB" sz="2600" dirty="0" smtClean="0"/>
              <a:t>Genetic effects and regression towards mediocrity</a:t>
            </a:r>
          </a:p>
          <a:p>
            <a:pPr>
              <a:spcBef>
                <a:spcPts val="1800"/>
              </a:spcBef>
            </a:pPr>
            <a:r>
              <a:rPr lang="en-GB" dirty="0" err="1" smtClean="0"/>
              <a:t>Epistasis</a:t>
            </a:r>
            <a:endParaRPr lang="en-GB" dirty="0" smtClean="0"/>
          </a:p>
          <a:p>
            <a:pPr>
              <a:buFontTx/>
              <a:buChar char="-"/>
            </a:pPr>
            <a:r>
              <a:rPr lang="en-GB" sz="2600" dirty="0" smtClean="0"/>
              <a:t>Models of genetic effects with </a:t>
            </a:r>
            <a:r>
              <a:rPr lang="en-GB" sz="2600" dirty="0" err="1" smtClean="0"/>
              <a:t>epistasis</a:t>
            </a:r>
            <a:endParaRPr lang="en-GB" sz="2600" dirty="0" smtClean="0"/>
          </a:p>
          <a:p>
            <a:pPr>
              <a:buFontTx/>
              <a:buChar char="-"/>
            </a:pPr>
            <a:r>
              <a:rPr lang="en-GB" sz="2600" dirty="0" smtClean="0"/>
              <a:t>Estimation of genetic effects with </a:t>
            </a:r>
            <a:r>
              <a:rPr lang="en-GB" sz="2600" dirty="0" err="1" smtClean="0"/>
              <a:t>epistasis</a:t>
            </a:r>
            <a:endParaRPr lang="en-GB" sz="2600" dirty="0" smtClean="0"/>
          </a:p>
          <a:p>
            <a:pPr>
              <a:spcBef>
                <a:spcPts val="1800"/>
              </a:spcBef>
            </a:pPr>
            <a:r>
              <a:rPr lang="en-GB" dirty="0" smtClean="0"/>
              <a:t>Evolutionary importance of interactions</a:t>
            </a:r>
          </a:p>
          <a:p>
            <a:pPr>
              <a:buFontTx/>
              <a:buChar char="-"/>
            </a:pPr>
            <a:r>
              <a:rPr lang="en-GB" sz="2600" dirty="0" smtClean="0"/>
              <a:t>Variance components</a:t>
            </a:r>
          </a:p>
          <a:p>
            <a:pPr>
              <a:buFontTx/>
              <a:buChar char="-"/>
            </a:pPr>
            <a:r>
              <a:rPr lang="en-GB" sz="2600" dirty="0" smtClean="0"/>
              <a:t>Interpretation of genetic effects in mapping experiments</a:t>
            </a:r>
          </a:p>
          <a:p>
            <a:pPr>
              <a:spcBef>
                <a:spcPts val="1800"/>
              </a:spcBef>
            </a:pPr>
            <a:r>
              <a:rPr lang="en-GB" dirty="0" smtClean="0"/>
              <a:t>Perspective: Evolutionary Quantitative Genetics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mtClean="0"/>
              <a:t>Heritability</a:t>
            </a:r>
            <a:endParaRPr lang="en-GB" b="1"/>
          </a:p>
        </p:txBody>
      </p:sp>
      <p:sp>
        <p:nvSpPr>
          <p:cNvPr id="3" name="Caixa de texto 2"/>
          <p:cNvSpPr txBox="1"/>
          <p:nvPr/>
        </p:nvSpPr>
        <p:spPr>
          <a:xfrm>
            <a:off x="467544" y="1196752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 smtClean="0"/>
              <a:t>• The degree of genetic determination of a trait </a:t>
            </a:r>
            <a:r>
              <a:rPr lang="en-GB" sz="2400" dirty="0" smtClean="0">
                <a:solidFill>
                  <a:srgbClr val="FF0000"/>
                </a:solidFill>
              </a:rPr>
              <a:t>in a population </a:t>
            </a:r>
            <a:r>
              <a:rPr lang="en-GB" sz="2400" dirty="0" smtClean="0"/>
              <a:t>can be measured as H</a:t>
            </a:r>
            <a:r>
              <a:rPr lang="en-GB" sz="2400" baseline="30000" dirty="0" smtClean="0"/>
              <a:t>2</a:t>
            </a:r>
            <a:r>
              <a:rPr lang="en-GB" sz="2400" dirty="0" smtClean="0"/>
              <a:t> = V</a:t>
            </a:r>
            <a:r>
              <a:rPr lang="en-GB" sz="2400" baseline="-25000" dirty="0" smtClean="0"/>
              <a:t>G</a:t>
            </a:r>
            <a:r>
              <a:rPr lang="en-GB" sz="2400" dirty="0" smtClean="0"/>
              <a:t> / V</a:t>
            </a:r>
            <a:r>
              <a:rPr lang="en-GB" sz="2400" baseline="-25000" dirty="0" smtClean="0"/>
              <a:t>P </a:t>
            </a:r>
            <a:r>
              <a:rPr lang="en-GB" sz="2400" dirty="0" smtClean="0"/>
              <a:t>, and it is called the </a:t>
            </a:r>
            <a:r>
              <a:rPr lang="en-GB" sz="2400" b="1" dirty="0" smtClean="0"/>
              <a:t>broad-sense heritability</a:t>
            </a:r>
            <a:endParaRPr lang="en-GB" sz="24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 txBox="1">
            <a:spLocks noChangeArrowheads="1"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/>
          <a:lstStyle/>
          <a:p>
            <a:pPr lvl="0" algn="ctr">
              <a:lnSpc>
                <a:spcPct val="150000"/>
              </a:lnSpc>
              <a:spcBef>
                <a:spcPts val="600"/>
              </a:spcBef>
            </a:pPr>
            <a:r>
              <a:rPr lang="en-US" sz="4000" b="1" dirty="0" smtClean="0"/>
              <a:t>Heritability: what do we inherit?</a:t>
            </a:r>
            <a:endParaRPr kumimoji="0" lang="en-US" sz="4000" b="0" i="0" u="none" strike="noStrike" kern="1200" cap="none" spc="0" normalizeH="0" baseline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ahoma" pitchFamily="34" charset="0"/>
              <a:ea typeface="+mj-ea"/>
              <a:cs typeface="Tahoma" pitchFamily="34" charset="0"/>
            </a:endParaRPr>
          </a:p>
        </p:txBody>
      </p:sp>
      <p:pic>
        <p:nvPicPr>
          <p:cNvPr id="3" name="Picture 6" descr="http://www.wunderground.com/data/wximagenew/s/seflagamma/400.jpg"/>
          <p:cNvPicPr>
            <a:picLocks noChangeAspect="1" noChangeArrowheads="1"/>
          </p:cNvPicPr>
          <p:nvPr/>
        </p:nvPicPr>
        <p:blipFill>
          <a:blip r:embed="rId2" cstate="print"/>
          <a:srcRect l="16388" t="23622" r="19489" b="23032"/>
          <a:stretch>
            <a:fillRect/>
          </a:stretch>
        </p:blipFill>
        <p:spPr bwMode="auto">
          <a:xfrm>
            <a:off x="2268538" y="2276475"/>
            <a:ext cx="4464050" cy="2786063"/>
          </a:xfrm>
          <a:prstGeom prst="rect">
            <a:avLst/>
          </a:prstGeom>
          <a:noFill/>
          <a:ln w="349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" name="8 CuadroTexto"/>
          <p:cNvSpPr txBox="1">
            <a:spLocks noChangeArrowheads="1"/>
          </p:cNvSpPr>
          <p:nvPr/>
        </p:nvSpPr>
        <p:spPr bwMode="auto">
          <a:xfrm>
            <a:off x="468313" y="1412875"/>
            <a:ext cx="82804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400" dirty="0">
                <a:cs typeface="Times New Roman" pitchFamily="18" charset="0"/>
              </a:rPr>
              <a:t>It easily calls our attention that </a:t>
            </a:r>
            <a:r>
              <a:rPr lang="en-GB" sz="2400" b="1" dirty="0">
                <a:cs typeface="Times New Roman" pitchFamily="18" charset="0"/>
              </a:rPr>
              <a:t>relatives resemble each other </a:t>
            </a:r>
            <a:r>
              <a:rPr lang="en-GB" sz="2400" dirty="0">
                <a:cs typeface="Times New Roman" pitchFamily="18" charset="0"/>
              </a:rPr>
              <a:t>more than the average </a:t>
            </a:r>
            <a:r>
              <a:rPr lang="en-GB" sz="2400" dirty="0">
                <a:solidFill>
                  <a:srgbClr val="FF0000"/>
                </a:solidFill>
                <a:cs typeface="Times New Roman" pitchFamily="18" charset="0"/>
              </a:rPr>
              <a:t>within a population</a:t>
            </a:r>
          </a:p>
        </p:txBody>
      </p:sp>
      <p:sp>
        <p:nvSpPr>
          <p:cNvPr id="5" name="12 CuadroTexto"/>
          <p:cNvSpPr txBox="1">
            <a:spLocks noChangeArrowheads="1"/>
          </p:cNvSpPr>
          <p:nvPr/>
        </p:nvSpPr>
        <p:spPr bwMode="auto">
          <a:xfrm>
            <a:off x="468313" y="5241209"/>
            <a:ext cx="82073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2400" dirty="0" smtClean="0">
                <a:cs typeface="Times New Roman" pitchFamily="18" charset="0"/>
              </a:rPr>
              <a:t>This </a:t>
            </a:r>
            <a:r>
              <a:rPr lang="en-GB" sz="2400" dirty="0">
                <a:cs typeface="Times New Roman" pitchFamily="18" charset="0"/>
              </a:rPr>
              <a:t>resemblance is due to </a:t>
            </a:r>
            <a:r>
              <a:rPr lang="en-GB" sz="2400" b="1" dirty="0">
                <a:cs typeface="Times New Roman" pitchFamily="18" charset="0"/>
              </a:rPr>
              <a:t>sharing alleles </a:t>
            </a:r>
            <a:r>
              <a:rPr lang="en-GB" sz="2400" dirty="0">
                <a:cs typeface="Times New Roman" pitchFamily="18" charset="0"/>
              </a:rPr>
              <a:t>with </a:t>
            </a:r>
            <a:r>
              <a:rPr lang="en-GB" sz="2400" dirty="0" err="1">
                <a:cs typeface="Times New Roman" pitchFamily="18" charset="0"/>
              </a:rPr>
              <a:t>Mendelian</a:t>
            </a:r>
            <a:r>
              <a:rPr lang="en-GB" sz="2400" dirty="0">
                <a:cs typeface="Times New Roman" pitchFamily="18" charset="0"/>
              </a:rPr>
              <a:t> inheritance</a:t>
            </a:r>
          </a:p>
        </p:txBody>
      </p:sp>
      <p:sp>
        <p:nvSpPr>
          <p:cNvPr id="6" name="Caixa de texto 5"/>
          <p:cNvSpPr txBox="1"/>
          <p:nvPr/>
        </p:nvSpPr>
        <p:spPr>
          <a:xfrm rot="5400000">
            <a:off x="5605463" y="3475038"/>
            <a:ext cx="2879725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800" dirty="0">
                <a:solidFill>
                  <a:schemeClr val="bg1">
                    <a:lumMod val="50000"/>
                  </a:schemeClr>
                </a:solidFill>
              </a:rPr>
              <a:t>http://www.wunderground.com/wximage/viewsingleimage.html?mode=singleimage&amp;handle=seflagamma&amp;number=400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mtClean="0"/>
              <a:t>Heritability</a:t>
            </a:r>
            <a:endParaRPr lang="en-GB" b="1"/>
          </a:p>
        </p:txBody>
      </p:sp>
      <p:sp>
        <p:nvSpPr>
          <p:cNvPr id="3" name="Caixa de texto 2"/>
          <p:cNvSpPr txBox="1"/>
          <p:nvPr/>
        </p:nvSpPr>
        <p:spPr>
          <a:xfrm>
            <a:off x="467544" y="1196752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 smtClean="0"/>
              <a:t>• The degree of genetic determination of a trait </a:t>
            </a:r>
            <a:r>
              <a:rPr lang="en-GB" sz="2400" dirty="0" smtClean="0">
                <a:solidFill>
                  <a:srgbClr val="FF0000"/>
                </a:solidFill>
              </a:rPr>
              <a:t>in a population </a:t>
            </a:r>
            <a:r>
              <a:rPr lang="en-GB" sz="2400" dirty="0" smtClean="0"/>
              <a:t>can be measured as H</a:t>
            </a:r>
            <a:r>
              <a:rPr lang="en-GB" sz="2400" baseline="30000" dirty="0" smtClean="0"/>
              <a:t>2</a:t>
            </a:r>
            <a:r>
              <a:rPr lang="en-GB" sz="2400" dirty="0" smtClean="0"/>
              <a:t> = V</a:t>
            </a:r>
            <a:r>
              <a:rPr lang="en-GB" sz="2400" baseline="-25000" dirty="0" smtClean="0"/>
              <a:t>G</a:t>
            </a:r>
            <a:r>
              <a:rPr lang="en-GB" sz="2400" dirty="0" smtClean="0"/>
              <a:t> / V</a:t>
            </a:r>
            <a:r>
              <a:rPr lang="en-GB" sz="2400" baseline="-25000" dirty="0" smtClean="0"/>
              <a:t>P </a:t>
            </a:r>
            <a:r>
              <a:rPr lang="en-GB" sz="2400" dirty="0" smtClean="0"/>
              <a:t>, and it is called the </a:t>
            </a:r>
            <a:r>
              <a:rPr lang="en-GB" sz="2400" b="1" dirty="0" smtClean="0"/>
              <a:t>broad-sense heritability</a:t>
            </a:r>
            <a:endParaRPr lang="en-GB" sz="2400" u="sng" dirty="0"/>
          </a:p>
        </p:txBody>
      </p:sp>
      <p:sp>
        <p:nvSpPr>
          <p:cNvPr id="4" name="Caixa de texto 3"/>
          <p:cNvSpPr txBox="1"/>
          <p:nvPr/>
        </p:nvSpPr>
        <p:spPr>
          <a:xfrm>
            <a:off x="467544" y="2348880"/>
            <a:ext cx="8352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 smtClean="0"/>
              <a:t>• The degree of genetic determination of a trait is not completely informative about </a:t>
            </a:r>
            <a:r>
              <a:rPr lang="en-GB" sz="2400" b="1" dirty="0" smtClean="0"/>
              <a:t>how much related individuals resemble each other</a:t>
            </a:r>
            <a:r>
              <a:rPr lang="en-GB" sz="2400" dirty="0" smtClean="0"/>
              <a:t> on average in the population, because related individuals share alleles rather than genotypes</a:t>
            </a:r>
            <a:endParaRPr lang="en-GB" sz="2400" u="sng" dirty="0"/>
          </a:p>
        </p:txBody>
      </p:sp>
      <p:sp>
        <p:nvSpPr>
          <p:cNvPr id="5" name="Caixa de texto 4"/>
          <p:cNvSpPr txBox="1"/>
          <p:nvPr/>
        </p:nvSpPr>
        <p:spPr>
          <a:xfrm>
            <a:off x="467544" y="3933056"/>
            <a:ext cx="8352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 smtClean="0"/>
              <a:t>• For this purpose, a variance of allelic effects is required instead so that we can define h</a:t>
            </a:r>
            <a:r>
              <a:rPr lang="en-GB" sz="2400" baseline="30000" dirty="0" smtClean="0"/>
              <a:t>2</a:t>
            </a:r>
            <a:r>
              <a:rPr lang="en-GB" sz="2400" dirty="0" smtClean="0"/>
              <a:t> = V</a:t>
            </a:r>
            <a:r>
              <a:rPr lang="en-GB" sz="2400" baseline="-25000" dirty="0" smtClean="0"/>
              <a:t>A</a:t>
            </a:r>
            <a:r>
              <a:rPr lang="en-GB" sz="2400" dirty="0" smtClean="0"/>
              <a:t> / V</a:t>
            </a:r>
            <a:r>
              <a:rPr lang="en-GB" sz="2400" baseline="-25000" dirty="0" smtClean="0"/>
              <a:t>P </a:t>
            </a:r>
            <a:r>
              <a:rPr lang="en-GB" sz="2400" dirty="0" smtClean="0"/>
              <a:t>, which will be called the </a:t>
            </a:r>
            <a:r>
              <a:rPr lang="en-GB" sz="2400" b="1" dirty="0" smtClean="0"/>
              <a:t>narrow-sense heritability</a:t>
            </a:r>
            <a:r>
              <a:rPr lang="en-GB" sz="2400" dirty="0" smtClean="0"/>
              <a:t> (of a trait </a:t>
            </a:r>
            <a:r>
              <a:rPr lang="en-GB" sz="2400" dirty="0" smtClean="0">
                <a:solidFill>
                  <a:srgbClr val="FF0000"/>
                </a:solidFill>
              </a:rPr>
              <a:t>in a population</a:t>
            </a:r>
            <a:r>
              <a:rPr lang="en-GB" sz="2400" dirty="0" smtClean="0"/>
              <a:t>)</a:t>
            </a:r>
            <a:endParaRPr lang="en-GB" sz="2400" b="1" u="sng" dirty="0"/>
          </a:p>
        </p:txBody>
      </p:sp>
      <p:sp>
        <p:nvSpPr>
          <p:cNvPr id="6" name="Caixa de texto 5"/>
          <p:cNvSpPr txBox="1"/>
          <p:nvPr/>
        </p:nvSpPr>
        <p:spPr>
          <a:xfrm>
            <a:off x="467544" y="5085184"/>
            <a:ext cx="8352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400" dirty="0" smtClean="0"/>
              <a:t>• Thus, again, beyond  </a:t>
            </a:r>
            <a:r>
              <a:rPr lang="en-GB" sz="2400" b="1" dirty="0" smtClean="0"/>
              <a:t>P</a:t>
            </a:r>
            <a:r>
              <a:rPr lang="en-GB" sz="2400" dirty="0" smtClean="0"/>
              <a:t> = </a:t>
            </a:r>
            <a:r>
              <a:rPr lang="en-GB" sz="2400" b="1" dirty="0" smtClean="0"/>
              <a:t>G</a:t>
            </a:r>
            <a:r>
              <a:rPr lang="en-GB" sz="2400" dirty="0" smtClean="0"/>
              <a:t> + </a:t>
            </a:r>
            <a:r>
              <a:rPr lang="en-GB" sz="2400" b="1" dirty="0" smtClean="0"/>
              <a:t>E</a:t>
            </a:r>
            <a:r>
              <a:rPr lang="en-GB" sz="2400" dirty="0" smtClean="0"/>
              <a:t> we need to decompose the genotypic values to get  </a:t>
            </a:r>
            <a:r>
              <a:rPr lang="en-GB" sz="2400" b="1" dirty="0" smtClean="0"/>
              <a:t>P</a:t>
            </a:r>
            <a:r>
              <a:rPr lang="en-GB" sz="2400" dirty="0" smtClean="0"/>
              <a:t> = </a:t>
            </a:r>
            <a:r>
              <a:rPr lang="en-GB" sz="2400" b="1" dirty="0" smtClean="0"/>
              <a:t>A</a:t>
            </a:r>
            <a:r>
              <a:rPr lang="en-GB" sz="2400" dirty="0" smtClean="0"/>
              <a:t> + </a:t>
            </a:r>
            <a:r>
              <a:rPr lang="en-GB" sz="2400" b="1" dirty="0" smtClean="0"/>
              <a:t>D</a:t>
            </a:r>
            <a:r>
              <a:rPr lang="en-GB" sz="2400" dirty="0" smtClean="0"/>
              <a:t> + </a:t>
            </a:r>
            <a:r>
              <a:rPr lang="en-GB" sz="2400" b="1" dirty="0" smtClean="0"/>
              <a:t>I</a:t>
            </a:r>
            <a:r>
              <a:rPr lang="en-GB" sz="2400" dirty="0" smtClean="0"/>
              <a:t> + </a:t>
            </a:r>
            <a:r>
              <a:rPr lang="en-GB" sz="2400" b="1" dirty="0" smtClean="0"/>
              <a:t>E</a:t>
            </a:r>
            <a:r>
              <a:rPr lang="en-GB" sz="2400" dirty="0" smtClean="0"/>
              <a:t> , but the previous individual-referenced decomposition does not hold in the context of a population</a:t>
            </a:r>
            <a:endParaRPr lang="en-GB" sz="2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 txBox="1">
            <a:spLocks noChangeArrowheads="1"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 smtClean="0">
                <a:ea typeface="+mj-ea"/>
                <a:cs typeface="Tahoma" pitchFamily="34" charset="0"/>
              </a:rPr>
              <a:t>Simple a</a:t>
            </a:r>
            <a:r>
              <a:rPr kumimoji="0" lang="en-GB" sz="4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+mj-ea"/>
                <a:cs typeface="Tahoma" pitchFamily="34" charset="0"/>
              </a:rPr>
              <a:t>pplication</a:t>
            </a:r>
            <a:endParaRPr kumimoji="0" lang="en-GB" sz="4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ea typeface="+mj-ea"/>
              <a:cs typeface="Tahoma" pitchFamily="34" charset="0"/>
            </a:endParaRPr>
          </a:p>
        </p:txBody>
      </p:sp>
      <p:sp>
        <p:nvSpPr>
          <p:cNvPr id="3" name="Marcador de posición de contido 2"/>
          <p:cNvSpPr txBox="1">
            <a:spLocks/>
          </p:cNvSpPr>
          <p:nvPr/>
        </p:nvSpPr>
        <p:spPr bwMode="auto">
          <a:xfrm>
            <a:off x="457200" y="1412875"/>
            <a:ext cx="8229600" cy="25098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Indeed, Fisher’s original paper was entitled </a:t>
            </a:r>
            <a:b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</a:br>
            <a:r>
              <a:rPr kumimoji="0" lang="en-GB" sz="2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    “The covariance between relatives</a:t>
            </a:r>
            <a:br>
              <a:rPr kumimoji="0" lang="en-GB" sz="2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</a:br>
            <a:r>
              <a:rPr kumimoji="0" lang="en-GB" sz="2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on the supposition of </a:t>
            </a:r>
            <a:r>
              <a:rPr kumimoji="0" lang="en-GB" sz="2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Mendelian</a:t>
            </a:r>
            <a:r>
              <a:rPr kumimoji="0" lang="en-GB" sz="2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inheritance”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2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Result</a:t>
            </a: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:   The variances of the  </a:t>
            </a: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average additive effects </a:t>
            </a: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of </a:t>
            </a:r>
            <a:r>
              <a:rPr kumimoji="0" lang="en-GB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Mendelian</a:t>
            </a: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factors determine the resemblance between relatives in a population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Let us see this through a simple </a:t>
            </a:r>
            <a:r>
              <a:rPr kumimoji="0" lang="en-GB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application</a:t>
            </a: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:</a:t>
            </a:r>
            <a:endParaRPr kumimoji="0" lang="en-GB" sz="2200" b="0" i="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67538" y="1268413"/>
            <a:ext cx="917575" cy="1223962"/>
          </a:xfrm>
          <a:prstGeom prst="rect">
            <a:avLst/>
          </a:prstGeom>
          <a:noFill/>
          <a:ln w="25400">
            <a:solidFill>
              <a:srgbClr val="333399"/>
            </a:solidFill>
            <a:miter lim="800000"/>
            <a:headEnd/>
            <a:tailEnd/>
          </a:ln>
        </p:spPr>
      </p:pic>
      <p:sp>
        <p:nvSpPr>
          <p:cNvPr id="5" name="Rectángulo arredondado 4"/>
          <p:cNvSpPr/>
          <p:nvPr/>
        </p:nvSpPr>
        <p:spPr bwMode="auto">
          <a:xfrm>
            <a:off x="179388" y="4080135"/>
            <a:ext cx="2808287" cy="112395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Measure resemblance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GB" sz="2000" i="1" dirty="0">
                <a:latin typeface="Times New Roman" pitchFamily="18" charset="0"/>
                <a:cs typeface="Times New Roman" pitchFamily="18" charset="0"/>
              </a:rPr>
              <a:t>phenotypic covariance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) between half-sibs</a:t>
            </a:r>
            <a:endParaRPr lang="en-GB" sz="20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ángulo arredondado 5"/>
          <p:cNvSpPr/>
          <p:nvPr/>
        </p:nvSpPr>
        <p:spPr bwMode="auto">
          <a:xfrm>
            <a:off x="3563938" y="4080135"/>
            <a:ext cx="2303462" cy="10890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PH" sz="2000" dirty="0">
                <a:latin typeface="Times New Roman" pitchFamily="18" charset="0"/>
                <a:cs typeface="Times New Roman" pitchFamily="18" charset="0"/>
              </a:rPr>
              <a:t>Estimate of the</a:t>
            </a:r>
            <a:br>
              <a:rPr lang="en-PH" sz="2000" dirty="0">
                <a:latin typeface="Times New Roman" pitchFamily="18" charset="0"/>
                <a:cs typeface="Times New Roman" pitchFamily="18" charset="0"/>
              </a:rPr>
            </a:br>
            <a:r>
              <a:rPr lang="en-PH" sz="2000" i="1" dirty="0">
                <a:latin typeface="Times New Roman" pitchFamily="18" charset="0"/>
                <a:cs typeface="Times New Roman" pitchFamily="18" charset="0"/>
              </a:rPr>
              <a:t>additive variance</a:t>
            </a:r>
            <a:r>
              <a:rPr lang="en-PH" sz="2000" dirty="0">
                <a:latin typeface="Times New Roman" pitchFamily="18" charset="0"/>
                <a:cs typeface="Times New Roman" pitchFamily="18" charset="0"/>
              </a:rPr>
              <a:t>:</a:t>
            </a:r>
            <a:br>
              <a:rPr lang="en-PH" sz="2000" dirty="0">
                <a:latin typeface="Times New Roman" pitchFamily="18" charset="0"/>
                <a:cs typeface="Times New Roman" pitchFamily="18" charset="0"/>
              </a:rPr>
            </a:br>
            <a:r>
              <a:rPr lang="en-PH" i="1" dirty="0"/>
              <a:t>V</a:t>
            </a:r>
            <a:r>
              <a:rPr lang="en-PH" baseline="-25000" dirty="0"/>
              <a:t>A</a:t>
            </a:r>
          </a:p>
        </p:txBody>
      </p:sp>
      <p:sp>
        <p:nvSpPr>
          <p:cNvPr id="7" name="Rectángulo arredondado 6"/>
          <p:cNvSpPr/>
          <p:nvPr/>
        </p:nvSpPr>
        <p:spPr bwMode="auto">
          <a:xfrm>
            <a:off x="6300788" y="4049973"/>
            <a:ext cx="2663825" cy="112395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Predicted resemblance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between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parents and offspring</a:t>
            </a:r>
          </a:p>
        </p:txBody>
      </p:sp>
      <p:cxnSp>
        <p:nvCxnSpPr>
          <p:cNvPr id="8" name="Conector recto de frecha 49"/>
          <p:cNvCxnSpPr>
            <a:cxnSpLocks noChangeShapeType="1"/>
            <a:stCxn id="6" idx="3"/>
            <a:endCxn id="7" idx="1"/>
          </p:cNvCxnSpPr>
          <p:nvPr/>
        </p:nvCxnSpPr>
        <p:spPr bwMode="auto">
          <a:xfrm flipV="1">
            <a:off x="5867400" y="4611948"/>
            <a:ext cx="433388" cy="1270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" name="Conector recto de frecha 63"/>
          <p:cNvCxnSpPr>
            <a:cxnSpLocks noChangeShapeType="1"/>
          </p:cNvCxnSpPr>
          <p:nvPr/>
        </p:nvCxnSpPr>
        <p:spPr bwMode="auto">
          <a:xfrm>
            <a:off x="2987675" y="4583373"/>
            <a:ext cx="576263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0" name="Rectángulo arredondado 9"/>
          <p:cNvSpPr/>
          <p:nvPr/>
        </p:nvSpPr>
        <p:spPr bwMode="auto">
          <a:xfrm>
            <a:off x="2843213" y="5448560"/>
            <a:ext cx="3673475" cy="112371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Predicted selection response,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conditioned  by  the  </a:t>
            </a:r>
            <a:r>
              <a:rPr lang="en-GB" sz="2000" i="1" dirty="0">
                <a:latin typeface="Times New Roman" pitchFamily="18" charset="0"/>
                <a:cs typeface="Times New Roman" pitchFamily="18" charset="0"/>
              </a:rPr>
              <a:t>heritability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:</a:t>
            </a:r>
            <a:br>
              <a:rPr lang="en-GB" sz="2000" dirty="0">
                <a:latin typeface="Times New Roman" pitchFamily="18" charset="0"/>
                <a:cs typeface="Times New Roman" pitchFamily="18" charset="0"/>
              </a:rPr>
            </a:br>
            <a:r>
              <a:rPr lang="en-GB" sz="2000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GB" sz="2000" i="1" dirty="0" smtClean="0"/>
              <a:t> h</a:t>
            </a:r>
            <a:r>
              <a:rPr lang="en-GB" sz="2000" baseline="30000" dirty="0" smtClean="0"/>
              <a:t>2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,   </a:t>
            </a:r>
            <a:r>
              <a:rPr lang="en-GB" i="1" dirty="0" smtClean="0"/>
              <a:t>h</a:t>
            </a:r>
            <a:r>
              <a:rPr lang="en-GB" baseline="30000" dirty="0" smtClean="0"/>
              <a:t>2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i="1" dirty="0"/>
              <a:t>V</a:t>
            </a:r>
            <a:r>
              <a:rPr lang="en-GB" baseline="-25000" dirty="0"/>
              <a:t>A</a:t>
            </a:r>
            <a:r>
              <a:rPr lang="en-GB" dirty="0"/>
              <a:t> / </a:t>
            </a:r>
            <a:r>
              <a:rPr lang="en-GB" i="1" dirty="0"/>
              <a:t>V</a:t>
            </a:r>
            <a:r>
              <a:rPr lang="en-GB" baseline="-25000" dirty="0"/>
              <a:t>P</a:t>
            </a:r>
            <a:r>
              <a:rPr lang="en-GB" dirty="0"/>
              <a:t> </a:t>
            </a:r>
            <a:endParaRPr lang="en-GB" baseline="-25000" dirty="0"/>
          </a:p>
        </p:txBody>
      </p:sp>
      <p:cxnSp>
        <p:nvCxnSpPr>
          <p:cNvPr id="11" name="Conector recto de frecha 93"/>
          <p:cNvCxnSpPr>
            <a:cxnSpLocks noChangeShapeType="1"/>
          </p:cNvCxnSpPr>
          <p:nvPr/>
        </p:nvCxnSpPr>
        <p:spPr bwMode="auto">
          <a:xfrm flipH="1">
            <a:off x="6516688" y="5173923"/>
            <a:ext cx="1116012" cy="503237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mtClean="0"/>
              <a:t>The breeder’s equation</a:t>
            </a:r>
            <a:endParaRPr lang="en-GB" b="1"/>
          </a:p>
        </p:txBody>
      </p:sp>
      <p:sp>
        <p:nvSpPr>
          <p:cNvPr id="3" name="Marcador de posición de contido 2"/>
          <p:cNvSpPr>
            <a:spLocks noGrp="1"/>
          </p:cNvSpPr>
          <p:nvPr>
            <p:ph idx="1"/>
          </p:nvPr>
        </p:nvSpPr>
        <p:spPr>
          <a:xfrm>
            <a:off x="457200" y="1284720"/>
            <a:ext cx="8229600" cy="5024600"/>
          </a:xfrm>
        </p:spPr>
        <p:txBody>
          <a:bodyPr>
            <a:noAutofit/>
          </a:bodyPr>
          <a:lstStyle/>
          <a:p>
            <a:r>
              <a:rPr lang="en-GB" sz="2300" dirty="0" smtClean="0"/>
              <a:t>Since parents pass alleles to their offspring (and not genotypes), their resemblance relies on the additive </a:t>
            </a:r>
            <a:r>
              <a:rPr lang="en-GB" sz="2300" b="1" dirty="0" smtClean="0"/>
              <a:t>effects of the alleles </a:t>
            </a:r>
            <a:r>
              <a:rPr lang="en-GB" sz="2300" dirty="0" smtClean="0"/>
              <a:t>only</a:t>
            </a:r>
          </a:p>
          <a:p>
            <a:r>
              <a:rPr lang="en-GB" sz="2300" dirty="0" smtClean="0"/>
              <a:t>At the population level, the average resemblance is given by the (statistical) </a:t>
            </a:r>
            <a:r>
              <a:rPr lang="en-GB" sz="2300" b="1" dirty="0" smtClean="0"/>
              <a:t>average effects</a:t>
            </a:r>
          </a:p>
          <a:p>
            <a:r>
              <a:rPr lang="en-GB" sz="2300" dirty="0" smtClean="0"/>
              <a:t>The response to selection relies in its turn on how much the </a:t>
            </a:r>
            <a:r>
              <a:rPr lang="en-GB" sz="2300" b="1" dirty="0" smtClean="0"/>
              <a:t>offspring</a:t>
            </a:r>
            <a:r>
              <a:rPr lang="en-GB" sz="2300" dirty="0" smtClean="0"/>
              <a:t> resemble their (selected) </a:t>
            </a:r>
            <a:r>
              <a:rPr lang="en-GB" sz="2300" b="1" dirty="0" smtClean="0"/>
              <a:t>parents </a:t>
            </a:r>
            <a:r>
              <a:rPr lang="en-GB" sz="2300" dirty="0" smtClean="0"/>
              <a:t>, thus, it is the product of the (narrow-sense) heritability and the selection differential, </a:t>
            </a:r>
            <a:r>
              <a:rPr lang="en-GB" sz="2300" i="1" dirty="0" smtClean="0"/>
              <a:t>R</a:t>
            </a:r>
            <a:r>
              <a:rPr lang="en-GB" sz="2300" dirty="0" smtClean="0"/>
              <a:t> = </a:t>
            </a:r>
            <a:r>
              <a:rPr lang="en-GB" sz="2300" i="1" dirty="0" smtClean="0"/>
              <a:t>h</a:t>
            </a:r>
            <a:r>
              <a:rPr lang="en-GB" sz="2300" baseline="30000" dirty="0" smtClean="0"/>
              <a:t>2</a:t>
            </a:r>
            <a:r>
              <a:rPr lang="en-GB" sz="2300" dirty="0" smtClean="0"/>
              <a:t> </a:t>
            </a:r>
            <a:r>
              <a:rPr lang="en-GB" sz="2300" i="1" dirty="0" smtClean="0"/>
              <a:t>s</a:t>
            </a:r>
          </a:p>
          <a:p>
            <a:r>
              <a:rPr lang="en-GB" sz="2300" dirty="0" smtClean="0"/>
              <a:t>This is a very practical tool that, very importantly, worked out very well even </a:t>
            </a:r>
            <a:r>
              <a:rPr lang="en-GB" sz="2300" b="1" dirty="0" smtClean="0"/>
              <a:t>before we knew that the genes were in the DNA</a:t>
            </a:r>
            <a:r>
              <a:rPr lang="en-GB" sz="2300" dirty="0" smtClean="0"/>
              <a:t>!</a:t>
            </a:r>
          </a:p>
          <a:p>
            <a:r>
              <a:rPr lang="en-GB" sz="2300" dirty="0" smtClean="0"/>
              <a:t>But, beyond a </a:t>
            </a:r>
            <a:r>
              <a:rPr lang="en-GB" sz="2300" b="1" dirty="0" smtClean="0"/>
              <a:t>black-box</a:t>
            </a:r>
            <a:r>
              <a:rPr lang="en-GB" sz="2300" dirty="0" smtClean="0"/>
              <a:t>, top-down approach, today we are also aware that the heritability is defined from the effects of the alleles within the genes (bottom-up approach)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smtClean="0"/>
              <a:t>Regression towards mediocrity</a:t>
            </a:r>
          </a:p>
        </p:txBody>
      </p:sp>
      <p:grpSp>
        <p:nvGrpSpPr>
          <p:cNvPr id="177" name="Group 2"/>
          <p:cNvGrpSpPr>
            <a:grpSpLocks/>
          </p:cNvGrpSpPr>
          <p:nvPr/>
        </p:nvGrpSpPr>
        <p:grpSpPr bwMode="auto">
          <a:xfrm>
            <a:off x="179388" y="1268413"/>
            <a:ext cx="4267200" cy="1981200"/>
            <a:chOff x="480" y="288"/>
            <a:chExt cx="2688" cy="1248"/>
          </a:xfrm>
        </p:grpSpPr>
        <p:sp>
          <p:nvSpPr>
            <p:cNvPr id="178" name="Freeform 3"/>
            <p:cNvSpPr>
              <a:spLocks/>
            </p:cNvSpPr>
            <p:nvPr/>
          </p:nvSpPr>
          <p:spPr bwMode="auto">
            <a:xfrm>
              <a:off x="624" y="288"/>
              <a:ext cx="2400" cy="1248"/>
            </a:xfrm>
            <a:custGeom>
              <a:avLst/>
              <a:gdLst>
                <a:gd name="T0" fmla="*/ 4 w 2934"/>
                <a:gd name="T1" fmla="*/ 23 h 1662"/>
                <a:gd name="T2" fmla="*/ 8 w 2934"/>
                <a:gd name="T3" fmla="*/ 22 h 1662"/>
                <a:gd name="T4" fmla="*/ 13 w 2934"/>
                <a:gd name="T5" fmla="*/ 22 h 1662"/>
                <a:gd name="T6" fmla="*/ 19 w 2934"/>
                <a:gd name="T7" fmla="*/ 22 h 1662"/>
                <a:gd name="T8" fmla="*/ 24 w 2934"/>
                <a:gd name="T9" fmla="*/ 21 h 1662"/>
                <a:gd name="T10" fmla="*/ 28 w 2934"/>
                <a:gd name="T11" fmla="*/ 20 h 1662"/>
                <a:gd name="T12" fmla="*/ 34 w 2934"/>
                <a:gd name="T13" fmla="*/ 18 h 1662"/>
                <a:gd name="T14" fmla="*/ 38 w 2934"/>
                <a:gd name="T15" fmla="*/ 17 h 1662"/>
                <a:gd name="T16" fmla="*/ 43 w 2934"/>
                <a:gd name="T17" fmla="*/ 14 h 1662"/>
                <a:gd name="T18" fmla="*/ 47 w 2934"/>
                <a:gd name="T19" fmla="*/ 11 h 1662"/>
                <a:gd name="T20" fmla="*/ 53 w 2934"/>
                <a:gd name="T21" fmla="*/ 8 h 1662"/>
                <a:gd name="T22" fmla="*/ 58 w 2934"/>
                <a:gd name="T23" fmla="*/ 5 h 1662"/>
                <a:gd name="T24" fmla="*/ 61 w 2934"/>
                <a:gd name="T25" fmla="*/ 3 h 1662"/>
                <a:gd name="T26" fmla="*/ 66 w 2934"/>
                <a:gd name="T27" fmla="*/ 2 h 1662"/>
                <a:gd name="T28" fmla="*/ 70 w 2934"/>
                <a:gd name="T29" fmla="*/ 2 h 1662"/>
                <a:gd name="T30" fmla="*/ 74 w 2934"/>
                <a:gd name="T31" fmla="*/ 2 h 1662"/>
                <a:gd name="T32" fmla="*/ 77 w 2934"/>
                <a:gd name="T33" fmla="*/ 2 h 1662"/>
                <a:gd name="T34" fmla="*/ 81 w 2934"/>
                <a:gd name="T35" fmla="*/ 3 h 1662"/>
                <a:gd name="T36" fmla="*/ 87 w 2934"/>
                <a:gd name="T37" fmla="*/ 5 h 1662"/>
                <a:gd name="T38" fmla="*/ 92 w 2934"/>
                <a:gd name="T39" fmla="*/ 8 h 1662"/>
                <a:gd name="T40" fmla="*/ 95 w 2934"/>
                <a:gd name="T41" fmla="*/ 10 h 1662"/>
                <a:gd name="T42" fmla="*/ 99 w 2934"/>
                <a:gd name="T43" fmla="*/ 13 h 1662"/>
                <a:gd name="T44" fmla="*/ 104 w 2934"/>
                <a:gd name="T45" fmla="*/ 15 h 1662"/>
                <a:gd name="T46" fmla="*/ 109 w 2934"/>
                <a:gd name="T47" fmla="*/ 17 h 1662"/>
                <a:gd name="T48" fmla="*/ 115 w 2934"/>
                <a:gd name="T49" fmla="*/ 20 h 1662"/>
                <a:gd name="T50" fmla="*/ 119 w 2934"/>
                <a:gd name="T51" fmla="*/ 20 h 1662"/>
                <a:gd name="T52" fmla="*/ 124 w 2934"/>
                <a:gd name="T53" fmla="*/ 22 h 1662"/>
                <a:gd name="T54" fmla="*/ 128 w 2934"/>
                <a:gd name="T55" fmla="*/ 22 h 1662"/>
                <a:gd name="T56" fmla="*/ 131 w 2934"/>
                <a:gd name="T57" fmla="*/ 22 h 1662"/>
                <a:gd name="T58" fmla="*/ 138 w 2934"/>
                <a:gd name="T59" fmla="*/ 23 h 1662"/>
                <a:gd name="T60" fmla="*/ 142 w 2934"/>
                <a:gd name="T61" fmla="*/ 23 h 1662"/>
                <a:gd name="T62" fmla="*/ 142 w 2934"/>
                <a:gd name="T63" fmla="*/ 23 h 1662"/>
                <a:gd name="T64" fmla="*/ 139 w 2934"/>
                <a:gd name="T65" fmla="*/ 23 h 1662"/>
                <a:gd name="T66" fmla="*/ 134 w 2934"/>
                <a:gd name="T67" fmla="*/ 22 h 1662"/>
                <a:gd name="T68" fmla="*/ 130 w 2934"/>
                <a:gd name="T69" fmla="*/ 22 h 1662"/>
                <a:gd name="T70" fmla="*/ 127 w 2934"/>
                <a:gd name="T71" fmla="*/ 22 h 1662"/>
                <a:gd name="T72" fmla="*/ 123 w 2934"/>
                <a:gd name="T73" fmla="*/ 21 h 1662"/>
                <a:gd name="T74" fmla="*/ 119 w 2934"/>
                <a:gd name="T75" fmla="*/ 20 h 1662"/>
                <a:gd name="T76" fmla="*/ 115 w 2934"/>
                <a:gd name="T77" fmla="*/ 20 h 1662"/>
                <a:gd name="T78" fmla="*/ 110 w 2934"/>
                <a:gd name="T79" fmla="*/ 17 h 1662"/>
                <a:gd name="T80" fmla="*/ 105 w 2934"/>
                <a:gd name="T81" fmla="*/ 15 h 1662"/>
                <a:gd name="T82" fmla="*/ 100 w 2934"/>
                <a:gd name="T83" fmla="*/ 13 h 1662"/>
                <a:gd name="T84" fmla="*/ 97 w 2934"/>
                <a:gd name="T85" fmla="*/ 11 h 1662"/>
                <a:gd name="T86" fmla="*/ 93 w 2934"/>
                <a:gd name="T87" fmla="*/ 8 h 1662"/>
                <a:gd name="T88" fmla="*/ 88 w 2934"/>
                <a:gd name="T89" fmla="*/ 5 h 1662"/>
                <a:gd name="T90" fmla="*/ 83 w 2934"/>
                <a:gd name="T91" fmla="*/ 2 h 1662"/>
                <a:gd name="T92" fmla="*/ 78 w 2934"/>
                <a:gd name="T93" fmla="*/ 2 h 1662"/>
                <a:gd name="T94" fmla="*/ 72 w 2934"/>
                <a:gd name="T95" fmla="*/ 0 h 1662"/>
                <a:gd name="T96" fmla="*/ 67 w 2934"/>
                <a:gd name="T97" fmla="*/ 2 h 1662"/>
                <a:gd name="T98" fmla="*/ 62 w 2934"/>
                <a:gd name="T99" fmla="*/ 2 h 1662"/>
                <a:gd name="T100" fmla="*/ 56 w 2934"/>
                <a:gd name="T101" fmla="*/ 5 h 1662"/>
                <a:gd name="T102" fmla="*/ 53 w 2934"/>
                <a:gd name="T103" fmla="*/ 8 h 1662"/>
                <a:gd name="T104" fmla="*/ 46 w 2934"/>
                <a:gd name="T105" fmla="*/ 11 h 1662"/>
                <a:gd name="T106" fmla="*/ 43 w 2934"/>
                <a:gd name="T107" fmla="*/ 13 h 1662"/>
                <a:gd name="T108" fmla="*/ 38 w 2934"/>
                <a:gd name="T109" fmla="*/ 15 h 1662"/>
                <a:gd name="T110" fmla="*/ 35 w 2934"/>
                <a:gd name="T111" fmla="*/ 17 h 1662"/>
                <a:gd name="T112" fmla="*/ 31 w 2934"/>
                <a:gd name="T113" fmla="*/ 19 h 1662"/>
                <a:gd name="T114" fmla="*/ 25 w 2934"/>
                <a:gd name="T115" fmla="*/ 20 h 1662"/>
                <a:gd name="T116" fmla="*/ 23 w 2934"/>
                <a:gd name="T117" fmla="*/ 21 h 1662"/>
                <a:gd name="T118" fmla="*/ 16 w 2934"/>
                <a:gd name="T119" fmla="*/ 22 h 1662"/>
                <a:gd name="T120" fmla="*/ 13 w 2934"/>
                <a:gd name="T121" fmla="*/ 22 h 1662"/>
                <a:gd name="T122" fmla="*/ 8 w 2934"/>
                <a:gd name="T123" fmla="*/ 22 h 1662"/>
                <a:gd name="T124" fmla="*/ 4 w 2934"/>
                <a:gd name="T125" fmla="*/ 22 h 16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934"/>
                <a:gd name="T190" fmla="*/ 0 h 1662"/>
                <a:gd name="T191" fmla="*/ 2934 w 2934"/>
                <a:gd name="T192" fmla="*/ 1662 h 16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934" h="1662">
                  <a:moveTo>
                    <a:pt x="0" y="1638"/>
                  </a:moveTo>
                  <a:lnTo>
                    <a:pt x="6" y="1662"/>
                  </a:lnTo>
                  <a:lnTo>
                    <a:pt x="21" y="1660"/>
                  </a:lnTo>
                  <a:lnTo>
                    <a:pt x="18" y="1646"/>
                  </a:lnTo>
                  <a:lnTo>
                    <a:pt x="18" y="1660"/>
                  </a:lnTo>
                  <a:lnTo>
                    <a:pt x="30" y="1660"/>
                  </a:lnTo>
                  <a:lnTo>
                    <a:pt x="45" y="1660"/>
                  </a:lnTo>
                  <a:lnTo>
                    <a:pt x="48" y="1660"/>
                  </a:lnTo>
                  <a:lnTo>
                    <a:pt x="63" y="1657"/>
                  </a:lnTo>
                  <a:lnTo>
                    <a:pt x="60" y="1643"/>
                  </a:lnTo>
                  <a:lnTo>
                    <a:pt x="60" y="1657"/>
                  </a:lnTo>
                  <a:lnTo>
                    <a:pt x="76" y="1657"/>
                  </a:lnTo>
                  <a:lnTo>
                    <a:pt x="82" y="1654"/>
                  </a:lnTo>
                  <a:lnTo>
                    <a:pt x="94" y="1649"/>
                  </a:lnTo>
                  <a:lnTo>
                    <a:pt x="88" y="1638"/>
                  </a:lnTo>
                  <a:lnTo>
                    <a:pt x="91" y="1651"/>
                  </a:lnTo>
                  <a:lnTo>
                    <a:pt x="109" y="1649"/>
                  </a:lnTo>
                  <a:lnTo>
                    <a:pt x="106" y="1635"/>
                  </a:lnTo>
                  <a:lnTo>
                    <a:pt x="106" y="1649"/>
                  </a:lnTo>
                  <a:lnTo>
                    <a:pt x="121" y="1649"/>
                  </a:lnTo>
                  <a:lnTo>
                    <a:pt x="124" y="1649"/>
                  </a:lnTo>
                  <a:lnTo>
                    <a:pt x="136" y="1646"/>
                  </a:lnTo>
                  <a:lnTo>
                    <a:pt x="151" y="1643"/>
                  </a:lnTo>
                  <a:lnTo>
                    <a:pt x="166" y="1640"/>
                  </a:lnTo>
                  <a:lnTo>
                    <a:pt x="163" y="1627"/>
                  </a:lnTo>
                  <a:lnTo>
                    <a:pt x="163" y="1640"/>
                  </a:lnTo>
                  <a:lnTo>
                    <a:pt x="178" y="1640"/>
                  </a:lnTo>
                  <a:lnTo>
                    <a:pt x="181" y="1640"/>
                  </a:lnTo>
                  <a:lnTo>
                    <a:pt x="193" y="1638"/>
                  </a:lnTo>
                  <a:lnTo>
                    <a:pt x="196" y="1638"/>
                  </a:lnTo>
                  <a:lnTo>
                    <a:pt x="214" y="1632"/>
                  </a:lnTo>
                  <a:lnTo>
                    <a:pt x="208" y="1619"/>
                  </a:lnTo>
                  <a:lnTo>
                    <a:pt x="211" y="1632"/>
                  </a:lnTo>
                  <a:lnTo>
                    <a:pt x="226" y="1630"/>
                  </a:lnTo>
                  <a:lnTo>
                    <a:pt x="238" y="1627"/>
                  </a:lnTo>
                  <a:lnTo>
                    <a:pt x="253" y="1624"/>
                  </a:lnTo>
                  <a:lnTo>
                    <a:pt x="256" y="1624"/>
                  </a:lnTo>
                  <a:lnTo>
                    <a:pt x="271" y="1619"/>
                  </a:lnTo>
                  <a:lnTo>
                    <a:pt x="265" y="1605"/>
                  </a:lnTo>
                  <a:lnTo>
                    <a:pt x="268" y="1619"/>
                  </a:lnTo>
                  <a:lnTo>
                    <a:pt x="283" y="1616"/>
                  </a:lnTo>
                  <a:lnTo>
                    <a:pt x="286" y="1616"/>
                  </a:lnTo>
                  <a:lnTo>
                    <a:pt x="301" y="1610"/>
                  </a:lnTo>
                  <a:lnTo>
                    <a:pt x="316" y="1605"/>
                  </a:lnTo>
                  <a:lnTo>
                    <a:pt x="332" y="1599"/>
                  </a:lnTo>
                  <a:lnTo>
                    <a:pt x="332" y="1597"/>
                  </a:lnTo>
                  <a:lnTo>
                    <a:pt x="344" y="1591"/>
                  </a:lnTo>
                  <a:lnTo>
                    <a:pt x="338" y="1580"/>
                  </a:lnTo>
                  <a:lnTo>
                    <a:pt x="344" y="1594"/>
                  </a:lnTo>
                  <a:lnTo>
                    <a:pt x="359" y="1588"/>
                  </a:lnTo>
                  <a:lnTo>
                    <a:pt x="374" y="1583"/>
                  </a:lnTo>
                  <a:lnTo>
                    <a:pt x="377" y="1580"/>
                  </a:lnTo>
                  <a:lnTo>
                    <a:pt x="392" y="1572"/>
                  </a:lnTo>
                  <a:lnTo>
                    <a:pt x="407" y="1564"/>
                  </a:lnTo>
                  <a:lnTo>
                    <a:pt x="422" y="1556"/>
                  </a:lnTo>
                  <a:lnTo>
                    <a:pt x="437" y="1547"/>
                  </a:lnTo>
                  <a:lnTo>
                    <a:pt x="449" y="1539"/>
                  </a:lnTo>
                  <a:lnTo>
                    <a:pt x="440" y="1528"/>
                  </a:lnTo>
                  <a:lnTo>
                    <a:pt x="449" y="1539"/>
                  </a:lnTo>
                  <a:lnTo>
                    <a:pt x="464" y="1531"/>
                  </a:lnTo>
                  <a:lnTo>
                    <a:pt x="467" y="1531"/>
                  </a:lnTo>
                  <a:lnTo>
                    <a:pt x="482" y="1517"/>
                  </a:lnTo>
                  <a:lnTo>
                    <a:pt x="470" y="1506"/>
                  </a:lnTo>
                  <a:lnTo>
                    <a:pt x="479" y="1517"/>
                  </a:lnTo>
                  <a:lnTo>
                    <a:pt x="497" y="1506"/>
                  </a:lnTo>
                  <a:lnTo>
                    <a:pt x="500" y="1506"/>
                  </a:lnTo>
                  <a:lnTo>
                    <a:pt x="512" y="1495"/>
                  </a:lnTo>
                  <a:lnTo>
                    <a:pt x="500" y="1484"/>
                  </a:lnTo>
                  <a:lnTo>
                    <a:pt x="509" y="1495"/>
                  </a:lnTo>
                  <a:lnTo>
                    <a:pt x="524" y="1484"/>
                  </a:lnTo>
                  <a:lnTo>
                    <a:pt x="527" y="1484"/>
                  </a:lnTo>
                  <a:lnTo>
                    <a:pt x="542" y="1471"/>
                  </a:lnTo>
                  <a:lnTo>
                    <a:pt x="542" y="1468"/>
                  </a:lnTo>
                  <a:lnTo>
                    <a:pt x="554" y="1454"/>
                  </a:lnTo>
                  <a:lnTo>
                    <a:pt x="542" y="1446"/>
                  </a:lnTo>
                  <a:lnTo>
                    <a:pt x="554" y="1457"/>
                  </a:lnTo>
                  <a:lnTo>
                    <a:pt x="570" y="1443"/>
                  </a:lnTo>
                  <a:lnTo>
                    <a:pt x="585" y="1430"/>
                  </a:lnTo>
                  <a:lnTo>
                    <a:pt x="600" y="1416"/>
                  </a:lnTo>
                  <a:lnTo>
                    <a:pt x="600" y="1413"/>
                  </a:lnTo>
                  <a:lnTo>
                    <a:pt x="615" y="1397"/>
                  </a:lnTo>
                  <a:lnTo>
                    <a:pt x="630" y="1378"/>
                  </a:lnTo>
                  <a:lnTo>
                    <a:pt x="645" y="1358"/>
                  </a:lnTo>
                  <a:lnTo>
                    <a:pt x="657" y="1342"/>
                  </a:lnTo>
                  <a:lnTo>
                    <a:pt x="645" y="1334"/>
                  </a:lnTo>
                  <a:lnTo>
                    <a:pt x="657" y="1342"/>
                  </a:lnTo>
                  <a:lnTo>
                    <a:pt x="672" y="1323"/>
                  </a:lnTo>
                  <a:lnTo>
                    <a:pt x="660" y="1315"/>
                  </a:lnTo>
                  <a:lnTo>
                    <a:pt x="672" y="1323"/>
                  </a:lnTo>
                  <a:lnTo>
                    <a:pt x="690" y="1304"/>
                  </a:lnTo>
                  <a:lnTo>
                    <a:pt x="690" y="1301"/>
                  </a:lnTo>
                  <a:lnTo>
                    <a:pt x="702" y="1279"/>
                  </a:lnTo>
                  <a:lnTo>
                    <a:pt x="690" y="1273"/>
                  </a:lnTo>
                  <a:lnTo>
                    <a:pt x="702" y="1282"/>
                  </a:lnTo>
                  <a:lnTo>
                    <a:pt x="717" y="1262"/>
                  </a:lnTo>
                  <a:lnTo>
                    <a:pt x="732" y="1238"/>
                  </a:lnTo>
                  <a:lnTo>
                    <a:pt x="747" y="1216"/>
                  </a:lnTo>
                  <a:lnTo>
                    <a:pt x="747" y="1213"/>
                  </a:lnTo>
                  <a:lnTo>
                    <a:pt x="759" y="1189"/>
                  </a:lnTo>
                  <a:lnTo>
                    <a:pt x="747" y="1183"/>
                  </a:lnTo>
                  <a:lnTo>
                    <a:pt x="759" y="1191"/>
                  </a:lnTo>
                  <a:lnTo>
                    <a:pt x="774" y="1167"/>
                  </a:lnTo>
                  <a:lnTo>
                    <a:pt x="792" y="1142"/>
                  </a:lnTo>
                  <a:lnTo>
                    <a:pt x="795" y="1139"/>
                  </a:lnTo>
                  <a:lnTo>
                    <a:pt x="807" y="1112"/>
                  </a:lnTo>
                  <a:lnTo>
                    <a:pt x="792" y="1106"/>
                  </a:lnTo>
                  <a:lnTo>
                    <a:pt x="804" y="1115"/>
                  </a:lnTo>
                  <a:lnTo>
                    <a:pt x="820" y="1090"/>
                  </a:lnTo>
                  <a:lnTo>
                    <a:pt x="820" y="1087"/>
                  </a:lnTo>
                  <a:lnTo>
                    <a:pt x="835" y="1060"/>
                  </a:lnTo>
                  <a:lnTo>
                    <a:pt x="850" y="1032"/>
                  </a:lnTo>
                  <a:lnTo>
                    <a:pt x="853" y="1032"/>
                  </a:lnTo>
                  <a:lnTo>
                    <a:pt x="865" y="1005"/>
                  </a:lnTo>
                  <a:lnTo>
                    <a:pt x="850" y="999"/>
                  </a:lnTo>
                  <a:lnTo>
                    <a:pt x="862" y="1005"/>
                  </a:lnTo>
                  <a:lnTo>
                    <a:pt x="880" y="972"/>
                  </a:lnTo>
                  <a:lnTo>
                    <a:pt x="895" y="945"/>
                  </a:lnTo>
                  <a:lnTo>
                    <a:pt x="898" y="945"/>
                  </a:lnTo>
                  <a:lnTo>
                    <a:pt x="910" y="915"/>
                  </a:lnTo>
                  <a:lnTo>
                    <a:pt x="895" y="909"/>
                  </a:lnTo>
                  <a:lnTo>
                    <a:pt x="907" y="915"/>
                  </a:lnTo>
                  <a:lnTo>
                    <a:pt x="922" y="884"/>
                  </a:lnTo>
                  <a:lnTo>
                    <a:pt x="937" y="852"/>
                  </a:lnTo>
                  <a:lnTo>
                    <a:pt x="952" y="821"/>
                  </a:lnTo>
                  <a:lnTo>
                    <a:pt x="955" y="821"/>
                  </a:lnTo>
                  <a:lnTo>
                    <a:pt x="967" y="791"/>
                  </a:lnTo>
                  <a:lnTo>
                    <a:pt x="952" y="786"/>
                  </a:lnTo>
                  <a:lnTo>
                    <a:pt x="964" y="791"/>
                  </a:lnTo>
                  <a:lnTo>
                    <a:pt x="982" y="758"/>
                  </a:lnTo>
                  <a:lnTo>
                    <a:pt x="997" y="726"/>
                  </a:lnTo>
                  <a:lnTo>
                    <a:pt x="1000" y="726"/>
                  </a:lnTo>
                  <a:lnTo>
                    <a:pt x="1012" y="693"/>
                  </a:lnTo>
                  <a:lnTo>
                    <a:pt x="997" y="687"/>
                  </a:lnTo>
                  <a:lnTo>
                    <a:pt x="1009" y="693"/>
                  </a:lnTo>
                  <a:lnTo>
                    <a:pt x="1024" y="663"/>
                  </a:lnTo>
                  <a:lnTo>
                    <a:pt x="1039" y="630"/>
                  </a:lnTo>
                  <a:lnTo>
                    <a:pt x="1054" y="597"/>
                  </a:lnTo>
                  <a:lnTo>
                    <a:pt x="1070" y="564"/>
                  </a:lnTo>
                  <a:lnTo>
                    <a:pt x="1085" y="534"/>
                  </a:lnTo>
                  <a:lnTo>
                    <a:pt x="1100" y="504"/>
                  </a:lnTo>
                  <a:lnTo>
                    <a:pt x="1103" y="504"/>
                  </a:lnTo>
                  <a:lnTo>
                    <a:pt x="1115" y="474"/>
                  </a:lnTo>
                  <a:lnTo>
                    <a:pt x="1100" y="468"/>
                  </a:lnTo>
                  <a:lnTo>
                    <a:pt x="1112" y="474"/>
                  </a:lnTo>
                  <a:lnTo>
                    <a:pt x="1127" y="441"/>
                  </a:lnTo>
                  <a:lnTo>
                    <a:pt x="1142" y="411"/>
                  </a:lnTo>
                  <a:lnTo>
                    <a:pt x="1130" y="405"/>
                  </a:lnTo>
                  <a:lnTo>
                    <a:pt x="1142" y="413"/>
                  </a:lnTo>
                  <a:lnTo>
                    <a:pt x="1160" y="383"/>
                  </a:lnTo>
                  <a:lnTo>
                    <a:pt x="1163" y="380"/>
                  </a:lnTo>
                  <a:lnTo>
                    <a:pt x="1175" y="353"/>
                  </a:lnTo>
                  <a:lnTo>
                    <a:pt x="1160" y="348"/>
                  </a:lnTo>
                  <a:lnTo>
                    <a:pt x="1172" y="353"/>
                  </a:lnTo>
                  <a:lnTo>
                    <a:pt x="1187" y="323"/>
                  </a:lnTo>
                  <a:lnTo>
                    <a:pt x="1202" y="295"/>
                  </a:lnTo>
                  <a:lnTo>
                    <a:pt x="1214" y="271"/>
                  </a:lnTo>
                  <a:lnTo>
                    <a:pt x="1202" y="265"/>
                  </a:lnTo>
                  <a:lnTo>
                    <a:pt x="1214" y="274"/>
                  </a:lnTo>
                  <a:lnTo>
                    <a:pt x="1229" y="249"/>
                  </a:lnTo>
                  <a:lnTo>
                    <a:pt x="1244" y="224"/>
                  </a:lnTo>
                  <a:lnTo>
                    <a:pt x="1262" y="200"/>
                  </a:lnTo>
                  <a:lnTo>
                    <a:pt x="1262" y="197"/>
                  </a:lnTo>
                  <a:lnTo>
                    <a:pt x="1274" y="175"/>
                  </a:lnTo>
                  <a:lnTo>
                    <a:pt x="1262" y="169"/>
                  </a:lnTo>
                  <a:lnTo>
                    <a:pt x="1274" y="178"/>
                  </a:lnTo>
                  <a:lnTo>
                    <a:pt x="1289" y="156"/>
                  </a:lnTo>
                  <a:lnTo>
                    <a:pt x="1277" y="148"/>
                  </a:lnTo>
                  <a:lnTo>
                    <a:pt x="1289" y="156"/>
                  </a:lnTo>
                  <a:lnTo>
                    <a:pt x="1305" y="137"/>
                  </a:lnTo>
                  <a:lnTo>
                    <a:pt x="1317" y="120"/>
                  </a:lnTo>
                  <a:lnTo>
                    <a:pt x="1305" y="112"/>
                  </a:lnTo>
                  <a:lnTo>
                    <a:pt x="1317" y="120"/>
                  </a:lnTo>
                  <a:lnTo>
                    <a:pt x="1332" y="104"/>
                  </a:lnTo>
                  <a:lnTo>
                    <a:pt x="1320" y="96"/>
                  </a:lnTo>
                  <a:lnTo>
                    <a:pt x="1329" y="106"/>
                  </a:lnTo>
                  <a:lnTo>
                    <a:pt x="1347" y="93"/>
                  </a:lnTo>
                  <a:lnTo>
                    <a:pt x="1350" y="90"/>
                  </a:lnTo>
                  <a:lnTo>
                    <a:pt x="1365" y="74"/>
                  </a:lnTo>
                  <a:lnTo>
                    <a:pt x="1377" y="60"/>
                  </a:lnTo>
                  <a:lnTo>
                    <a:pt x="1365" y="52"/>
                  </a:lnTo>
                  <a:lnTo>
                    <a:pt x="1374" y="63"/>
                  </a:lnTo>
                  <a:lnTo>
                    <a:pt x="1389" y="52"/>
                  </a:lnTo>
                  <a:lnTo>
                    <a:pt x="1380" y="41"/>
                  </a:lnTo>
                  <a:lnTo>
                    <a:pt x="1389" y="52"/>
                  </a:lnTo>
                  <a:lnTo>
                    <a:pt x="1404" y="43"/>
                  </a:lnTo>
                  <a:lnTo>
                    <a:pt x="1395" y="33"/>
                  </a:lnTo>
                  <a:lnTo>
                    <a:pt x="1401" y="43"/>
                  </a:lnTo>
                  <a:lnTo>
                    <a:pt x="1413" y="38"/>
                  </a:lnTo>
                  <a:lnTo>
                    <a:pt x="1407" y="27"/>
                  </a:lnTo>
                  <a:lnTo>
                    <a:pt x="1413" y="41"/>
                  </a:lnTo>
                  <a:lnTo>
                    <a:pt x="1428" y="35"/>
                  </a:lnTo>
                  <a:lnTo>
                    <a:pt x="1446" y="30"/>
                  </a:lnTo>
                  <a:lnTo>
                    <a:pt x="1440" y="16"/>
                  </a:lnTo>
                  <a:lnTo>
                    <a:pt x="1443" y="30"/>
                  </a:lnTo>
                  <a:lnTo>
                    <a:pt x="1458" y="27"/>
                  </a:lnTo>
                  <a:lnTo>
                    <a:pt x="1455" y="13"/>
                  </a:lnTo>
                  <a:lnTo>
                    <a:pt x="1455" y="27"/>
                  </a:lnTo>
                  <a:lnTo>
                    <a:pt x="1467" y="27"/>
                  </a:lnTo>
                  <a:lnTo>
                    <a:pt x="1467" y="13"/>
                  </a:lnTo>
                  <a:lnTo>
                    <a:pt x="1464" y="27"/>
                  </a:lnTo>
                  <a:lnTo>
                    <a:pt x="1479" y="30"/>
                  </a:lnTo>
                  <a:lnTo>
                    <a:pt x="1494" y="33"/>
                  </a:lnTo>
                  <a:lnTo>
                    <a:pt x="1506" y="35"/>
                  </a:lnTo>
                  <a:lnTo>
                    <a:pt x="1509" y="22"/>
                  </a:lnTo>
                  <a:lnTo>
                    <a:pt x="1503" y="33"/>
                  </a:lnTo>
                  <a:lnTo>
                    <a:pt x="1521" y="41"/>
                  </a:lnTo>
                  <a:lnTo>
                    <a:pt x="1524" y="43"/>
                  </a:lnTo>
                  <a:lnTo>
                    <a:pt x="1539" y="49"/>
                  </a:lnTo>
                  <a:lnTo>
                    <a:pt x="1542" y="35"/>
                  </a:lnTo>
                  <a:lnTo>
                    <a:pt x="1533" y="46"/>
                  </a:lnTo>
                  <a:lnTo>
                    <a:pt x="1549" y="57"/>
                  </a:lnTo>
                  <a:lnTo>
                    <a:pt x="1558" y="46"/>
                  </a:lnTo>
                  <a:lnTo>
                    <a:pt x="1549" y="57"/>
                  </a:lnTo>
                  <a:lnTo>
                    <a:pt x="1561" y="68"/>
                  </a:lnTo>
                  <a:lnTo>
                    <a:pt x="1576" y="79"/>
                  </a:lnTo>
                  <a:lnTo>
                    <a:pt x="1585" y="68"/>
                  </a:lnTo>
                  <a:lnTo>
                    <a:pt x="1576" y="76"/>
                  </a:lnTo>
                  <a:lnTo>
                    <a:pt x="1591" y="93"/>
                  </a:lnTo>
                  <a:lnTo>
                    <a:pt x="1600" y="85"/>
                  </a:lnTo>
                  <a:lnTo>
                    <a:pt x="1588" y="93"/>
                  </a:lnTo>
                  <a:lnTo>
                    <a:pt x="1600" y="109"/>
                  </a:lnTo>
                  <a:lnTo>
                    <a:pt x="1603" y="112"/>
                  </a:lnTo>
                  <a:lnTo>
                    <a:pt x="1621" y="128"/>
                  </a:lnTo>
                  <a:lnTo>
                    <a:pt x="1630" y="117"/>
                  </a:lnTo>
                  <a:lnTo>
                    <a:pt x="1618" y="126"/>
                  </a:lnTo>
                  <a:lnTo>
                    <a:pt x="1633" y="145"/>
                  </a:lnTo>
                  <a:lnTo>
                    <a:pt x="1648" y="164"/>
                  </a:lnTo>
                  <a:lnTo>
                    <a:pt x="1660" y="156"/>
                  </a:lnTo>
                  <a:lnTo>
                    <a:pt x="1648" y="161"/>
                  </a:lnTo>
                  <a:lnTo>
                    <a:pt x="1660" y="183"/>
                  </a:lnTo>
                  <a:lnTo>
                    <a:pt x="1660" y="186"/>
                  </a:lnTo>
                  <a:lnTo>
                    <a:pt x="1675" y="208"/>
                  </a:lnTo>
                  <a:lnTo>
                    <a:pt x="1690" y="232"/>
                  </a:lnTo>
                  <a:lnTo>
                    <a:pt x="1705" y="257"/>
                  </a:lnTo>
                  <a:lnTo>
                    <a:pt x="1720" y="282"/>
                  </a:lnTo>
                  <a:lnTo>
                    <a:pt x="1732" y="274"/>
                  </a:lnTo>
                  <a:lnTo>
                    <a:pt x="1720" y="279"/>
                  </a:lnTo>
                  <a:lnTo>
                    <a:pt x="1735" y="306"/>
                  </a:lnTo>
                  <a:lnTo>
                    <a:pt x="1750" y="334"/>
                  </a:lnTo>
                  <a:lnTo>
                    <a:pt x="1762" y="328"/>
                  </a:lnTo>
                  <a:lnTo>
                    <a:pt x="1750" y="334"/>
                  </a:lnTo>
                  <a:lnTo>
                    <a:pt x="1762" y="364"/>
                  </a:lnTo>
                  <a:lnTo>
                    <a:pt x="1777" y="391"/>
                  </a:lnTo>
                  <a:lnTo>
                    <a:pt x="1792" y="422"/>
                  </a:lnTo>
                  <a:lnTo>
                    <a:pt x="1808" y="452"/>
                  </a:lnTo>
                  <a:lnTo>
                    <a:pt x="1820" y="446"/>
                  </a:lnTo>
                  <a:lnTo>
                    <a:pt x="1808" y="452"/>
                  </a:lnTo>
                  <a:lnTo>
                    <a:pt x="1823" y="485"/>
                  </a:lnTo>
                  <a:lnTo>
                    <a:pt x="1838" y="515"/>
                  </a:lnTo>
                  <a:lnTo>
                    <a:pt x="1853" y="545"/>
                  </a:lnTo>
                  <a:lnTo>
                    <a:pt x="1865" y="539"/>
                  </a:lnTo>
                  <a:lnTo>
                    <a:pt x="1853" y="545"/>
                  </a:lnTo>
                  <a:lnTo>
                    <a:pt x="1865" y="578"/>
                  </a:lnTo>
                  <a:lnTo>
                    <a:pt x="1880" y="611"/>
                  </a:lnTo>
                  <a:lnTo>
                    <a:pt x="1880" y="613"/>
                  </a:lnTo>
                  <a:lnTo>
                    <a:pt x="1898" y="643"/>
                  </a:lnTo>
                  <a:lnTo>
                    <a:pt x="1910" y="635"/>
                  </a:lnTo>
                  <a:lnTo>
                    <a:pt x="1898" y="641"/>
                  </a:lnTo>
                  <a:lnTo>
                    <a:pt x="1910" y="674"/>
                  </a:lnTo>
                  <a:lnTo>
                    <a:pt x="1925" y="704"/>
                  </a:lnTo>
                  <a:lnTo>
                    <a:pt x="1937" y="698"/>
                  </a:lnTo>
                  <a:lnTo>
                    <a:pt x="1925" y="704"/>
                  </a:lnTo>
                  <a:lnTo>
                    <a:pt x="1940" y="739"/>
                  </a:lnTo>
                  <a:lnTo>
                    <a:pt x="1955" y="769"/>
                  </a:lnTo>
                  <a:lnTo>
                    <a:pt x="1967" y="764"/>
                  </a:lnTo>
                  <a:lnTo>
                    <a:pt x="1955" y="769"/>
                  </a:lnTo>
                  <a:lnTo>
                    <a:pt x="1967" y="802"/>
                  </a:lnTo>
                  <a:lnTo>
                    <a:pt x="1982" y="832"/>
                  </a:lnTo>
                  <a:lnTo>
                    <a:pt x="2000" y="865"/>
                  </a:lnTo>
                  <a:lnTo>
                    <a:pt x="2012" y="860"/>
                  </a:lnTo>
                  <a:lnTo>
                    <a:pt x="2000" y="865"/>
                  </a:lnTo>
                  <a:lnTo>
                    <a:pt x="2012" y="895"/>
                  </a:lnTo>
                  <a:lnTo>
                    <a:pt x="2027" y="926"/>
                  </a:lnTo>
                  <a:lnTo>
                    <a:pt x="2043" y="956"/>
                  </a:lnTo>
                  <a:lnTo>
                    <a:pt x="2058" y="983"/>
                  </a:lnTo>
                  <a:lnTo>
                    <a:pt x="2070" y="978"/>
                  </a:lnTo>
                  <a:lnTo>
                    <a:pt x="2058" y="983"/>
                  </a:lnTo>
                  <a:lnTo>
                    <a:pt x="2070" y="1013"/>
                  </a:lnTo>
                  <a:lnTo>
                    <a:pt x="2070" y="1016"/>
                  </a:lnTo>
                  <a:lnTo>
                    <a:pt x="2088" y="1046"/>
                  </a:lnTo>
                  <a:lnTo>
                    <a:pt x="2103" y="1071"/>
                  </a:lnTo>
                  <a:lnTo>
                    <a:pt x="2115" y="1063"/>
                  </a:lnTo>
                  <a:lnTo>
                    <a:pt x="2103" y="1068"/>
                  </a:lnTo>
                  <a:lnTo>
                    <a:pt x="2115" y="1095"/>
                  </a:lnTo>
                  <a:lnTo>
                    <a:pt x="2130" y="1126"/>
                  </a:lnTo>
                  <a:lnTo>
                    <a:pt x="2130" y="1128"/>
                  </a:lnTo>
                  <a:lnTo>
                    <a:pt x="2145" y="1153"/>
                  </a:lnTo>
                  <a:lnTo>
                    <a:pt x="2160" y="1178"/>
                  </a:lnTo>
                  <a:lnTo>
                    <a:pt x="2172" y="1169"/>
                  </a:lnTo>
                  <a:lnTo>
                    <a:pt x="2160" y="1175"/>
                  </a:lnTo>
                  <a:lnTo>
                    <a:pt x="2172" y="1197"/>
                  </a:lnTo>
                  <a:lnTo>
                    <a:pt x="2172" y="1199"/>
                  </a:lnTo>
                  <a:lnTo>
                    <a:pt x="2190" y="1224"/>
                  </a:lnTo>
                  <a:lnTo>
                    <a:pt x="2205" y="1246"/>
                  </a:lnTo>
                  <a:lnTo>
                    <a:pt x="2217" y="1238"/>
                  </a:lnTo>
                  <a:lnTo>
                    <a:pt x="2205" y="1243"/>
                  </a:lnTo>
                  <a:lnTo>
                    <a:pt x="2217" y="1268"/>
                  </a:lnTo>
                  <a:lnTo>
                    <a:pt x="2217" y="1271"/>
                  </a:lnTo>
                  <a:lnTo>
                    <a:pt x="2232" y="1290"/>
                  </a:lnTo>
                  <a:lnTo>
                    <a:pt x="2247" y="1309"/>
                  </a:lnTo>
                  <a:lnTo>
                    <a:pt x="2262" y="1328"/>
                  </a:lnTo>
                  <a:lnTo>
                    <a:pt x="2277" y="1347"/>
                  </a:lnTo>
                  <a:lnTo>
                    <a:pt x="2293" y="1367"/>
                  </a:lnTo>
                  <a:lnTo>
                    <a:pt x="2296" y="1367"/>
                  </a:lnTo>
                  <a:lnTo>
                    <a:pt x="2311" y="1383"/>
                  </a:lnTo>
                  <a:lnTo>
                    <a:pt x="2320" y="1375"/>
                  </a:lnTo>
                  <a:lnTo>
                    <a:pt x="2308" y="1383"/>
                  </a:lnTo>
                  <a:lnTo>
                    <a:pt x="2320" y="1402"/>
                  </a:lnTo>
                  <a:lnTo>
                    <a:pt x="2323" y="1402"/>
                  </a:lnTo>
                  <a:lnTo>
                    <a:pt x="2338" y="1419"/>
                  </a:lnTo>
                  <a:lnTo>
                    <a:pt x="2338" y="1421"/>
                  </a:lnTo>
                  <a:lnTo>
                    <a:pt x="2353" y="1435"/>
                  </a:lnTo>
                  <a:lnTo>
                    <a:pt x="2371" y="1449"/>
                  </a:lnTo>
                  <a:lnTo>
                    <a:pt x="2380" y="1438"/>
                  </a:lnTo>
                  <a:lnTo>
                    <a:pt x="2368" y="1446"/>
                  </a:lnTo>
                  <a:lnTo>
                    <a:pt x="2380" y="1460"/>
                  </a:lnTo>
                  <a:lnTo>
                    <a:pt x="2383" y="1462"/>
                  </a:lnTo>
                  <a:lnTo>
                    <a:pt x="2398" y="1476"/>
                  </a:lnTo>
                  <a:lnTo>
                    <a:pt x="2413" y="1487"/>
                  </a:lnTo>
                  <a:lnTo>
                    <a:pt x="2422" y="1476"/>
                  </a:lnTo>
                  <a:lnTo>
                    <a:pt x="2410" y="1484"/>
                  </a:lnTo>
                  <a:lnTo>
                    <a:pt x="2422" y="1498"/>
                  </a:lnTo>
                  <a:lnTo>
                    <a:pt x="2425" y="1501"/>
                  </a:lnTo>
                  <a:lnTo>
                    <a:pt x="2440" y="1512"/>
                  </a:lnTo>
                  <a:lnTo>
                    <a:pt x="2455" y="1523"/>
                  </a:lnTo>
                  <a:lnTo>
                    <a:pt x="2458" y="1523"/>
                  </a:lnTo>
                  <a:lnTo>
                    <a:pt x="2476" y="1534"/>
                  </a:lnTo>
                  <a:lnTo>
                    <a:pt x="2482" y="1523"/>
                  </a:lnTo>
                  <a:lnTo>
                    <a:pt x="2473" y="1534"/>
                  </a:lnTo>
                  <a:lnTo>
                    <a:pt x="2485" y="1542"/>
                  </a:lnTo>
                  <a:lnTo>
                    <a:pt x="2488" y="1542"/>
                  </a:lnTo>
                  <a:lnTo>
                    <a:pt x="2503" y="1550"/>
                  </a:lnTo>
                  <a:lnTo>
                    <a:pt x="2518" y="1558"/>
                  </a:lnTo>
                  <a:lnTo>
                    <a:pt x="2524" y="1547"/>
                  </a:lnTo>
                  <a:lnTo>
                    <a:pt x="2515" y="1558"/>
                  </a:lnTo>
                  <a:lnTo>
                    <a:pt x="2527" y="1567"/>
                  </a:lnTo>
                  <a:lnTo>
                    <a:pt x="2531" y="1567"/>
                  </a:lnTo>
                  <a:lnTo>
                    <a:pt x="2546" y="1575"/>
                  </a:lnTo>
                  <a:lnTo>
                    <a:pt x="2549" y="1577"/>
                  </a:lnTo>
                  <a:lnTo>
                    <a:pt x="2567" y="1583"/>
                  </a:lnTo>
                  <a:lnTo>
                    <a:pt x="2570" y="1569"/>
                  </a:lnTo>
                  <a:lnTo>
                    <a:pt x="2564" y="1580"/>
                  </a:lnTo>
                  <a:lnTo>
                    <a:pt x="2579" y="1588"/>
                  </a:lnTo>
                  <a:lnTo>
                    <a:pt x="2591" y="1594"/>
                  </a:lnTo>
                  <a:lnTo>
                    <a:pt x="2594" y="1597"/>
                  </a:lnTo>
                  <a:lnTo>
                    <a:pt x="2609" y="1602"/>
                  </a:lnTo>
                  <a:lnTo>
                    <a:pt x="2624" y="1608"/>
                  </a:lnTo>
                  <a:lnTo>
                    <a:pt x="2627" y="1594"/>
                  </a:lnTo>
                  <a:lnTo>
                    <a:pt x="2621" y="1605"/>
                  </a:lnTo>
                  <a:lnTo>
                    <a:pt x="2633" y="1610"/>
                  </a:lnTo>
                  <a:lnTo>
                    <a:pt x="2636" y="1613"/>
                  </a:lnTo>
                  <a:lnTo>
                    <a:pt x="2651" y="1616"/>
                  </a:lnTo>
                  <a:lnTo>
                    <a:pt x="2654" y="1602"/>
                  </a:lnTo>
                  <a:lnTo>
                    <a:pt x="2651" y="1616"/>
                  </a:lnTo>
                  <a:lnTo>
                    <a:pt x="2669" y="1621"/>
                  </a:lnTo>
                  <a:lnTo>
                    <a:pt x="2684" y="1624"/>
                  </a:lnTo>
                  <a:lnTo>
                    <a:pt x="2687" y="1610"/>
                  </a:lnTo>
                  <a:lnTo>
                    <a:pt x="2681" y="1621"/>
                  </a:lnTo>
                  <a:lnTo>
                    <a:pt x="2693" y="1627"/>
                  </a:lnTo>
                  <a:lnTo>
                    <a:pt x="2696" y="1630"/>
                  </a:lnTo>
                  <a:lnTo>
                    <a:pt x="2711" y="1632"/>
                  </a:lnTo>
                  <a:lnTo>
                    <a:pt x="2726" y="1635"/>
                  </a:lnTo>
                  <a:lnTo>
                    <a:pt x="2738" y="1638"/>
                  </a:lnTo>
                  <a:lnTo>
                    <a:pt x="2741" y="1638"/>
                  </a:lnTo>
                  <a:lnTo>
                    <a:pt x="2759" y="1640"/>
                  </a:lnTo>
                  <a:lnTo>
                    <a:pt x="2759" y="1627"/>
                  </a:lnTo>
                  <a:lnTo>
                    <a:pt x="2756" y="1640"/>
                  </a:lnTo>
                  <a:lnTo>
                    <a:pt x="2771" y="1643"/>
                  </a:lnTo>
                  <a:lnTo>
                    <a:pt x="2787" y="1646"/>
                  </a:lnTo>
                  <a:lnTo>
                    <a:pt x="2790" y="1646"/>
                  </a:lnTo>
                  <a:lnTo>
                    <a:pt x="2802" y="1646"/>
                  </a:lnTo>
                  <a:lnTo>
                    <a:pt x="2802" y="1632"/>
                  </a:lnTo>
                  <a:lnTo>
                    <a:pt x="2799" y="1646"/>
                  </a:lnTo>
                  <a:lnTo>
                    <a:pt x="2814" y="1649"/>
                  </a:lnTo>
                  <a:lnTo>
                    <a:pt x="2829" y="1651"/>
                  </a:lnTo>
                  <a:lnTo>
                    <a:pt x="2832" y="1651"/>
                  </a:lnTo>
                  <a:lnTo>
                    <a:pt x="2844" y="1651"/>
                  </a:lnTo>
                  <a:lnTo>
                    <a:pt x="2844" y="1638"/>
                  </a:lnTo>
                  <a:lnTo>
                    <a:pt x="2841" y="1651"/>
                  </a:lnTo>
                  <a:lnTo>
                    <a:pt x="2859" y="1657"/>
                  </a:lnTo>
                  <a:lnTo>
                    <a:pt x="2862" y="1657"/>
                  </a:lnTo>
                  <a:lnTo>
                    <a:pt x="2877" y="1657"/>
                  </a:lnTo>
                  <a:lnTo>
                    <a:pt x="2877" y="1643"/>
                  </a:lnTo>
                  <a:lnTo>
                    <a:pt x="2874" y="1657"/>
                  </a:lnTo>
                  <a:lnTo>
                    <a:pt x="2889" y="1660"/>
                  </a:lnTo>
                  <a:lnTo>
                    <a:pt x="2892" y="1660"/>
                  </a:lnTo>
                  <a:lnTo>
                    <a:pt x="2904" y="1660"/>
                  </a:lnTo>
                  <a:lnTo>
                    <a:pt x="2904" y="1646"/>
                  </a:lnTo>
                  <a:lnTo>
                    <a:pt x="2901" y="1660"/>
                  </a:lnTo>
                  <a:lnTo>
                    <a:pt x="2916" y="1662"/>
                  </a:lnTo>
                  <a:lnTo>
                    <a:pt x="2919" y="1662"/>
                  </a:lnTo>
                  <a:lnTo>
                    <a:pt x="2934" y="1662"/>
                  </a:lnTo>
                  <a:lnTo>
                    <a:pt x="2934" y="1635"/>
                  </a:lnTo>
                  <a:lnTo>
                    <a:pt x="2919" y="1635"/>
                  </a:lnTo>
                  <a:lnTo>
                    <a:pt x="2919" y="1649"/>
                  </a:lnTo>
                  <a:lnTo>
                    <a:pt x="2922" y="1638"/>
                  </a:lnTo>
                  <a:lnTo>
                    <a:pt x="2907" y="1635"/>
                  </a:lnTo>
                  <a:lnTo>
                    <a:pt x="2904" y="1632"/>
                  </a:lnTo>
                  <a:lnTo>
                    <a:pt x="2892" y="1632"/>
                  </a:lnTo>
                  <a:lnTo>
                    <a:pt x="2892" y="1646"/>
                  </a:lnTo>
                  <a:lnTo>
                    <a:pt x="2895" y="1635"/>
                  </a:lnTo>
                  <a:lnTo>
                    <a:pt x="2880" y="1632"/>
                  </a:lnTo>
                  <a:lnTo>
                    <a:pt x="2877" y="1630"/>
                  </a:lnTo>
                  <a:lnTo>
                    <a:pt x="2862" y="1630"/>
                  </a:lnTo>
                  <a:lnTo>
                    <a:pt x="2862" y="1643"/>
                  </a:lnTo>
                  <a:lnTo>
                    <a:pt x="2868" y="1632"/>
                  </a:lnTo>
                  <a:lnTo>
                    <a:pt x="2850" y="1627"/>
                  </a:lnTo>
                  <a:lnTo>
                    <a:pt x="2844" y="1624"/>
                  </a:lnTo>
                  <a:lnTo>
                    <a:pt x="2832" y="1624"/>
                  </a:lnTo>
                  <a:lnTo>
                    <a:pt x="2832" y="1638"/>
                  </a:lnTo>
                  <a:lnTo>
                    <a:pt x="2835" y="1627"/>
                  </a:lnTo>
                  <a:lnTo>
                    <a:pt x="2820" y="1624"/>
                  </a:lnTo>
                  <a:lnTo>
                    <a:pt x="2805" y="1621"/>
                  </a:lnTo>
                  <a:lnTo>
                    <a:pt x="2802" y="1619"/>
                  </a:lnTo>
                  <a:lnTo>
                    <a:pt x="2790" y="1619"/>
                  </a:lnTo>
                  <a:lnTo>
                    <a:pt x="2790" y="1632"/>
                  </a:lnTo>
                  <a:lnTo>
                    <a:pt x="2793" y="1621"/>
                  </a:lnTo>
                  <a:lnTo>
                    <a:pt x="2778" y="1619"/>
                  </a:lnTo>
                  <a:lnTo>
                    <a:pt x="2762" y="1616"/>
                  </a:lnTo>
                  <a:lnTo>
                    <a:pt x="2744" y="1613"/>
                  </a:lnTo>
                  <a:lnTo>
                    <a:pt x="2741" y="1624"/>
                  </a:lnTo>
                  <a:lnTo>
                    <a:pt x="2744" y="1613"/>
                  </a:lnTo>
                  <a:lnTo>
                    <a:pt x="2732" y="1610"/>
                  </a:lnTo>
                  <a:lnTo>
                    <a:pt x="2717" y="1608"/>
                  </a:lnTo>
                  <a:lnTo>
                    <a:pt x="2702" y="1605"/>
                  </a:lnTo>
                  <a:lnTo>
                    <a:pt x="2699" y="1616"/>
                  </a:lnTo>
                  <a:lnTo>
                    <a:pt x="2705" y="1605"/>
                  </a:lnTo>
                  <a:lnTo>
                    <a:pt x="2693" y="1599"/>
                  </a:lnTo>
                  <a:lnTo>
                    <a:pt x="2690" y="1599"/>
                  </a:lnTo>
                  <a:lnTo>
                    <a:pt x="2675" y="1597"/>
                  </a:lnTo>
                  <a:lnTo>
                    <a:pt x="2672" y="1608"/>
                  </a:lnTo>
                  <a:lnTo>
                    <a:pt x="2678" y="1597"/>
                  </a:lnTo>
                  <a:lnTo>
                    <a:pt x="2660" y="1591"/>
                  </a:lnTo>
                  <a:lnTo>
                    <a:pt x="2657" y="1591"/>
                  </a:lnTo>
                  <a:lnTo>
                    <a:pt x="2642" y="1588"/>
                  </a:lnTo>
                  <a:lnTo>
                    <a:pt x="2639" y="1599"/>
                  </a:lnTo>
                  <a:lnTo>
                    <a:pt x="2645" y="1588"/>
                  </a:lnTo>
                  <a:lnTo>
                    <a:pt x="2633" y="1583"/>
                  </a:lnTo>
                  <a:lnTo>
                    <a:pt x="2618" y="1577"/>
                  </a:lnTo>
                  <a:lnTo>
                    <a:pt x="2603" y="1572"/>
                  </a:lnTo>
                  <a:lnTo>
                    <a:pt x="2597" y="1583"/>
                  </a:lnTo>
                  <a:lnTo>
                    <a:pt x="2603" y="1572"/>
                  </a:lnTo>
                  <a:lnTo>
                    <a:pt x="2591" y="1567"/>
                  </a:lnTo>
                  <a:lnTo>
                    <a:pt x="2585" y="1577"/>
                  </a:lnTo>
                  <a:lnTo>
                    <a:pt x="2594" y="1567"/>
                  </a:lnTo>
                  <a:lnTo>
                    <a:pt x="2579" y="1558"/>
                  </a:lnTo>
                  <a:lnTo>
                    <a:pt x="2576" y="1558"/>
                  </a:lnTo>
                  <a:lnTo>
                    <a:pt x="2558" y="1553"/>
                  </a:lnTo>
                  <a:lnTo>
                    <a:pt x="2552" y="1564"/>
                  </a:lnTo>
                  <a:lnTo>
                    <a:pt x="2561" y="1553"/>
                  </a:lnTo>
                  <a:lnTo>
                    <a:pt x="2546" y="1545"/>
                  </a:lnTo>
                  <a:lnTo>
                    <a:pt x="2537" y="1556"/>
                  </a:lnTo>
                  <a:lnTo>
                    <a:pt x="2546" y="1545"/>
                  </a:lnTo>
                  <a:lnTo>
                    <a:pt x="2534" y="1536"/>
                  </a:lnTo>
                  <a:lnTo>
                    <a:pt x="2518" y="1528"/>
                  </a:lnTo>
                  <a:lnTo>
                    <a:pt x="2503" y="1520"/>
                  </a:lnTo>
                  <a:lnTo>
                    <a:pt x="2494" y="1531"/>
                  </a:lnTo>
                  <a:lnTo>
                    <a:pt x="2503" y="1520"/>
                  </a:lnTo>
                  <a:lnTo>
                    <a:pt x="2491" y="1512"/>
                  </a:lnTo>
                  <a:lnTo>
                    <a:pt x="2473" y="1501"/>
                  </a:lnTo>
                  <a:lnTo>
                    <a:pt x="2464" y="1512"/>
                  </a:lnTo>
                  <a:lnTo>
                    <a:pt x="2473" y="1504"/>
                  </a:lnTo>
                  <a:lnTo>
                    <a:pt x="2458" y="1493"/>
                  </a:lnTo>
                  <a:lnTo>
                    <a:pt x="2443" y="1482"/>
                  </a:lnTo>
                  <a:lnTo>
                    <a:pt x="2434" y="1490"/>
                  </a:lnTo>
                  <a:lnTo>
                    <a:pt x="2446" y="1482"/>
                  </a:lnTo>
                  <a:lnTo>
                    <a:pt x="2434" y="1468"/>
                  </a:lnTo>
                  <a:lnTo>
                    <a:pt x="2431" y="1468"/>
                  </a:lnTo>
                  <a:lnTo>
                    <a:pt x="2416" y="1457"/>
                  </a:lnTo>
                  <a:lnTo>
                    <a:pt x="2407" y="1465"/>
                  </a:lnTo>
                  <a:lnTo>
                    <a:pt x="2419" y="1457"/>
                  </a:lnTo>
                  <a:lnTo>
                    <a:pt x="2404" y="1443"/>
                  </a:lnTo>
                  <a:lnTo>
                    <a:pt x="2392" y="1451"/>
                  </a:lnTo>
                  <a:lnTo>
                    <a:pt x="2404" y="1443"/>
                  </a:lnTo>
                  <a:lnTo>
                    <a:pt x="2392" y="1430"/>
                  </a:lnTo>
                  <a:lnTo>
                    <a:pt x="2389" y="1430"/>
                  </a:lnTo>
                  <a:lnTo>
                    <a:pt x="2371" y="1416"/>
                  </a:lnTo>
                  <a:lnTo>
                    <a:pt x="2362" y="1424"/>
                  </a:lnTo>
                  <a:lnTo>
                    <a:pt x="2374" y="1416"/>
                  </a:lnTo>
                  <a:lnTo>
                    <a:pt x="2359" y="1402"/>
                  </a:lnTo>
                  <a:lnTo>
                    <a:pt x="2347" y="1410"/>
                  </a:lnTo>
                  <a:lnTo>
                    <a:pt x="2359" y="1402"/>
                  </a:lnTo>
                  <a:lnTo>
                    <a:pt x="2344" y="1386"/>
                  </a:lnTo>
                  <a:lnTo>
                    <a:pt x="2332" y="1394"/>
                  </a:lnTo>
                  <a:lnTo>
                    <a:pt x="2344" y="1388"/>
                  </a:lnTo>
                  <a:lnTo>
                    <a:pt x="2332" y="1369"/>
                  </a:lnTo>
                  <a:lnTo>
                    <a:pt x="2332" y="1367"/>
                  </a:lnTo>
                  <a:lnTo>
                    <a:pt x="2317" y="1350"/>
                  </a:lnTo>
                  <a:lnTo>
                    <a:pt x="2305" y="1358"/>
                  </a:lnTo>
                  <a:lnTo>
                    <a:pt x="2317" y="1350"/>
                  </a:lnTo>
                  <a:lnTo>
                    <a:pt x="2302" y="1331"/>
                  </a:lnTo>
                  <a:lnTo>
                    <a:pt x="2287" y="1312"/>
                  </a:lnTo>
                  <a:lnTo>
                    <a:pt x="2271" y="1293"/>
                  </a:lnTo>
                  <a:lnTo>
                    <a:pt x="2256" y="1273"/>
                  </a:lnTo>
                  <a:lnTo>
                    <a:pt x="2241" y="1254"/>
                  </a:lnTo>
                  <a:lnTo>
                    <a:pt x="2229" y="1262"/>
                  </a:lnTo>
                  <a:lnTo>
                    <a:pt x="2241" y="1257"/>
                  </a:lnTo>
                  <a:lnTo>
                    <a:pt x="2229" y="1232"/>
                  </a:lnTo>
                  <a:lnTo>
                    <a:pt x="2214" y="1210"/>
                  </a:lnTo>
                  <a:lnTo>
                    <a:pt x="2196" y="1186"/>
                  </a:lnTo>
                  <a:lnTo>
                    <a:pt x="2184" y="1191"/>
                  </a:lnTo>
                  <a:lnTo>
                    <a:pt x="2196" y="1186"/>
                  </a:lnTo>
                  <a:lnTo>
                    <a:pt x="2184" y="1164"/>
                  </a:lnTo>
                  <a:lnTo>
                    <a:pt x="2169" y="1139"/>
                  </a:lnTo>
                  <a:lnTo>
                    <a:pt x="2154" y="1115"/>
                  </a:lnTo>
                  <a:lnTo>
                    <a:pt x="2142" y="1120"/>
                  </a:lnTo>
                  <a:lnTo>
                    <a:pt x="2154" y="1115"/>
                  </a:lnTo>
                  <a:lnTo>
                    <a:pt x="2139" y="1084"/>
                  </a:lnTo>
                  <a:lnTo>
                    <a:pt x="2127" y="1090"/>
                  </a:lnTo>
                  <a:lnTo>
                    <a:pt x="2142" y="1087"/>
                  </a:lnTo>
                  <a:lnTo>
                    <a:pt x="2130" y="1060"/>
                  </a:lnTo>
                  <a:lnTo>
                    <a:pt x="2127" y="1057"/>
                  </a:lnTo>
                  <a:lnTo>
                    <a:pt x="2112" y="1032"/>
                  </a:lnTo>
                  <a:lnTo>
                    <a:pt x="2094" y="1002"/>
                  </a:lnTo>
                  <a:lnTo>
                    <a:pt x="2082" y="1008"/>
                  </a:lnTo>
                  <a:lnTo>
                    <a:pt x="2097" y="1005"/>
                  </a:lnTo>
                  <a:lnTo>
                    <a:pt x="2085" y="975"/>
                  </a:lnTo>
                  <a:lnTo>
                    <a:pt x="2082" y="972"/>
                  </a:lnTo>
                  <a:lnTo>
                    <a:pt x="2067" y="945"/>
                  </a:lnTo>
                  <a:lnTo>
                    <a:pt x="2052" y="915"/>
                  </a:lnTo>
                  <a:lnTo>
                    <a:pt x="2036" y="884"/>
                  </a:lnTo>
                  <a:lnTo>
                    <a:pt x="2024" y="890"/>
                  </a:lnTo>
                  <a:lnTo>
                    <a:pt x="2040" y="887"/>
                  </a:lnTo>
                  <a:lnTo>
                    <a:pt x="2027" y="857"/>
                  </a:lnTo>
                  <a:lnTo>
                    <a:pt x="2024" y="854"/>
                  </a:lnTo>
                  <a:lnTo>
                    <a:pt x="2006" y="821"/>
                  </a:lnTo>
                  <a:lnTo>
                    <a:pt x="1991" y="791"/>
                  </a:lnTo>
                  <a:lnTo>
                    <a:pt x="1979" y="797"/>
                  </a:lnTo>
                  <a:lnTo>
                    <a:pt x="1994" y="794"/>
                  </a:lnTo>
                  <a:lnTo>
                    <a:pt x="1982" y="761"/>
                  </a:lnTo>
                  <a:lnTo>
                    <a:pt x="1979" y="758"/>
                  </a:lnTo>
                  <a:lnTo>
                    <a:pt x="1964" y="728"/>
                  </a:lnTo>
                  <a:lnTo>
                    <a:pt x="1952" y="734"/>
                  </a:lnTo>
                  <a:lnTo>
                    <a:pt x="1967" y="731"/>
                  </a:lnTo>
                  <a:lnTo>
                    <a:pt x="1952" y="695"/>
                  </a:lnTo>
                  <a:lnTo>
                    <a:pt x="1949" y="693"/>
                  </a:lnTo>
                  <a:lnTo>
                    <a:pt x="1934" y="663"/>
                  </a:lnTo>
                  <a:lnTo>
                    <a:pt x="1922" y="668"/>
                  </a:lnTo>
                  <a:lnTo>
                    <a:pt x="1937" y="665"/>
                  </a:lnTo>
                  <a:lnTo>
                    <a:pt x="1925" y="632"/>
                  </a:lnTo>
                  <a:lnTo>
                    <a:pt x="1922" y="630"/>
                  </a:lnTo>
                  <a:lnTo>
                    <a:pt x="1904" y="600"/>
                  </a:lnTo>
                  <a:lnTo>
                    <a:pt x="1892" y="605"/>
                  </a:lnTo>
                  <a:lnTo>
                    <a:pt x="1907" y="600"/>
                  </a:lnTo>
                  <a:lnTo>
                    <a:pt x="1892" y="567"/>
                  </a:lnTo>
                  <a:lnTo>
                    <a:pt x="1877" y="572"/>
                  </a:lnTo>
                  <a:lnTo>
                    <a:pt x="1892" y="569"/>
                  </a:lnTo>
                  <a:lnTo>
                    <a:pt x="1880" y="537"/>
                  </a:lnTo>
                  <a:lnTo>
                    <a:pt x="1877" y="534"/>
                  </a:lnTo>
                  <a:lnTo>
                    <a:pt x="1862" y="504"/>
                  </a:lnTo>
                  <a:lnTo>
                    <a:pt x="1847" y="474"/>
                  </a:lnTo>
                  <a:lnTo>
                    <a:pt x="1835" y="479"/>
                  </a:lnTo>
                  <a:lnTo>
                    <a:pt x="1850" y="474"/>
                  </a:lnTo>
                  <a:lnTo>
                    <a:pt x="1835" y="441"/>
                  </a:lnTo>
                  <a:lnTo>
                    <a:pt x="1832" y="441"/>
                  </a:lnTo>
                  <a:lnTo>
                    <a:pt x="1817" y="411"/>
                  </a:lnTo>
                  <a:lnTo>
                    <a:pt x="1802" y="380"/>
                  </a:lnTo>
                  <a:lnTo>
                    <a:pt x="1786" y="353"/>
                  </a:lnTo>
                  <a:lnTo>
                    <a:pt x="1774" y="359"/>
                  </a:lnTo>
                  <a:lnTo>
                    <a:pt x="1789" y="356"/>
                  </a:lnTo>
                  <a:lnTo>
                    <a:pt x="1777" y="326"/>
                  </a:lnTo>
                  <a:lnTo>
                    <a:pt x="1774" y="323"/>
                  </a:lnTo>
                  <a:lnTo>
                    <a:pt x="1759" y="295"/>
                  </a:lnTo>
                  <a:lnTo>
                    <a:pt x="1744" y="268"/>
                  </a:lnTo>
                  <a:lnTo>
                    <a:pt x="1729" y="243"/>
                  </a:lnTo>
                  <a:lnTo>
                    <a:pt x="1714" y="219"/>
                  </a:lnTo>
                  <a:lnTo>
                    <a:pt x="1699" y="194"/>
                  </a:lnTo>
                  <a:lnTo>
                    <a:pt x="1684" y="172"/>
                  </a:lnTo>
                  <a:lnTo>
                    <a:pt x="1672" y="178"/>
                  </a:lnTo>
                  <a:lnTo>
                    <a:pt x="1684" y="172"/>
                  </a:lnTo>
                  <a:lnTo>
                    <a:pt x="1672" y="150"/>
                  </a:lnTo>
                  <a:lnTo>
                    <a:pt x="1672" y="148"/>
                  </a:lnTo>
                  <a:lnTo>
                    <a:pt x="1657" y="128"/>
                  </a:lnTo>
                  <a:lnTo>
                    <a:pt x="1642" y="109"/>
                  </a:lnTo>
                  <a:lnTo>
                    <a:pt x="1624" y="93"/>
                  </a:lnTo>
                  <a:lnTo>
                    <a:pt x="1612" y="101"/>
                  </a:lnTo>
                  <a:lnTo>
                    <a:pt x="1624" y="96"/>
                  </a:lnTo>
                  <a:lnTo>
                    <a:pt x="1612" y="79"/>
                  </a:lnTo>
                  <a:lnTo>
                    <a:pt x="1612" y="76"/>
                  </a:lnTo>
                  <a:lnTo>
                    <a:pt x="1597" y="60"/>
                  </a:lnTo>
                  <a:lnTo>
                    <a:pt x="1594" y="60"/>
                  </a:lnTo>
                  <a:lnTo>
                    <a:pt x="1579" y="49"/>
                  </a:lnTo>
                  <a:lnTo>
                    <a:pt x="1570" y="57"/>
                  </a:lnTo>
                  <a:lnTo>
                    <a:pt x="1582" y="49"/>
                  </a:lnTo>
                  <a:lnTo>
                    <a:pt x="1570" y="38"/>
                  </a:lnTo>
                  <a:lnTo>
                    <a:pt x="1567" y="38"/>
                  </a:lnTo>
                  <a:lnTo>
                    <a:pt x="1552" y="27"/>
                  </a:lnTo>
                  <a:lnTo>
                    <a:pt x="1549" y="24"/>
                  </a:lnTo>
                  <a:lnTo>
                    <a:pt x="1533" y="19"/>
                  </a:lnTo>
                  <a:lnTo>
                    <a:pt x="1527" y="30"/>
                  </a:lnTo>
                  <a:lnTo>
                    <a:pt x="1533" y="19"/>
                  </a:lnTo>
                  <a:lnTo>
                    <a:pt x="1515" y="11"/>
                  </a:lnTo>
                  <a:lnTo>
                    <a:pt x="1512" y="11"/>
                  </a:lnTo>
                  <a:lnTo>
                    <a:pt x="1500" y="8"/>
                  </a:lnTo>
                  <a:lnTo>
                    <a:pt x="1485" y="5"/>
                  </a:lnTo>
                  <a:lnTo>
                    <a:pt x="1470" y="2"/>
                  </a:lnTo>
                  <a:lnTo>
                    <a:pt x="1467" y="0"/>
                  </a:lnTo>
                  <a:lnTo>
                    <a:pt x="1455" y="0"/>
                  </a:lnTo>
                  <a:lnTo>
                    <a:pt x="1452" y="2"/>
                  </a:lnTo>
                  <a:lnTo>
                    <a:pt x="1437" y="5"/>
                  </a:lnTo>
                  <a:lnTo>
                    <a:pt x="1419" y="11"/>
                  </a:lnTo>
                  <a:lnTo>
                    <a:pt x="1404" y="16"/>
                  </a:lnTo>
                  <a:lnTo>
                    <a:pt x="1401" y="16"/>
                  </a:lnTo>
                  <a:lnTo>
                    <a:pt x="1389" y="22"/>
                  </a:lnTo>
                  <a:lnTo>
                    <a:pt x="1374" y="30"/>
                  </a:lnTo>
                  <a:lnTo>
                    <a:pt x="1371" y="33"/>
                  </a:lnTo>
                  <a:lnTo>
                    <a:pt x="1356" y="43"/>
                  </a:lnTo>
                  <a:lnTo>
                    <a:pt x="1344" y="57"/>
                  </a:lnTo>
                  <a:lnTo>
                    <a:pt x="1329" y="74"/>
                  </a:lnTo>
                  <a:lnTo>
                    <a:pt x="1338" y="82"/>
                  </a:lnTo>
                  <a:lnTo>
                    <a:pt x="1329" y="74"/>
                  </a:lnTo>
                  <a:lnTo>
                    <a:pt x="1311" y="87"/>
                  </a:lnTo>
                  <a:lnTo>
                    <a:pt x="1295" y="104"/>
                  </a:lnTo>
                  <a:lnTo>
                    <a:pt x="1292" y="106"/>
                  </a:lnTo>
                  <a:lnTo>
                    <a:pt x="1280" y="123"/>
                  </a:lnTo>
                  <a:lnTo>
                    <a:pt x="1292" y="128"/>
                  </a:lnTo>
                  <a:lnTo>
                    <a:pt x="1280" y="120"/>
                  </a:lnTo>
                  <a:lnTo>
                    <a:pt x="1265" y="139"/>
                  </a:lnTo>
                  <a:lnTo>
                    <a:pt x="1265" y="142"/>
                  </a:lnTo>
                  <a:lnTo>
                    <a:pt x="1250" y="164"/>
                  </a:lnTo>
                  <a:lnTo>
                    <a:pt x="1238" y="186"/>
                  </a:lnTo>
                  <a:lnTo>
                    <a:pt x="1250" y="191"/>
                  </a:lnTo>
                  <a:lnTo>
                    <a:pt x="1238" y="186"/>
                  </a:lnTo>
                  <a:lnTo>
                    <a:pt x="1220" y="211"/>
                  </a:lnTo>
                  <a:lnTo>
                    <a:pt x="1205" y="235"/>
                  </a:lnTo>
                  <a:lnTo>
                    <a:pt x="1190" y="260"/>
                  </a:lnTo>
                  <a:lnTo>
                    <a:pt x="1178" y="285"/>
                  </a:lnTo>
                  <a:lnTo>
                    <a:pt x="1163" y="312"/>
                  </a:lnTo>
                  <a:lnTo>
                    <a:pt x="1148" y="342"/>
                  </a:lnTo>
                  <a:lnTo>
                    <a:pt x="1145" y="348"/>
                  </a:lnTo>
                  <a:lnTo>
                    <a:pt x="1148" y="345"/>
                  </a:lnTo>
                  <a:lnTo>
                    <a:pt x="1136" y="372"/>
                  </a:lnTo>
                  <a:lnTo>
                    <a:pt x="1148" y="375"/>
                  </a:lnTo>
                  <a:lnTo>
                    <a:pt x="1136" y="369"/>
                  </a:lnTo>
                  <a:lnTo>
                    <a:pt x="1118" y="400"/>
                  </a:lnTo>
                  <a:lnTo>
                    <a:pt x="1103" y="430"/>
                  </a:lnTo>
                  <a:lnTo>
                    <a:pt x="1088" y="463"/>
                  </a:lnTo>
                  <a:lnTo>
                    <a:pt x="1085" y="468"/>
                  </a:lnTo>
                  <a:lnTo>
                    <a:pt x="1088" y="465"/>
                  </a:lnTo>
                  <a:lnTo>
                    <a:pt x="1076" y="495"/>
                  </a:lnTo>
                  <a:lnTo>
                    <a:pt x="1088" y="498"/>
                  </a:lnTo>
                  <a:lnTo>
                    <a:pt x="1076" y="493"/>
                  </a:lnTo>
                  <a:lnTo>
                    <a:pt x="1061" y="523"/>
                  </a:lnTo>
                  <a:lnTo>
                    <a:pt x="1045" y="553"/>
                  </a:lnTo>
                  <a:lnTo>
                    <a:pt x="1030" y="586"/>
                  </a:lnTo>
                  <a:lnTo>
                    <a:pt x="1015" y="619"/>
                  </a:lnTo>
                  <a:lnTo>
                    <a:pt x="1000" y="652"/>
                  </a:lnTo>
                  <a:lnTo>
                    <a:pt x="985" y="682"/>
                  </a:lnTo>
                  <a:lnTo>
                    <a:pt x="982" y="687"/>
                  </a:lnTo>
                  <a:lnTo>
                    <a:pt x="985" y="684"/>
                  </a:lnTo>
                  <a:lnTo>
                    <a:pt x="973" y="717"/>
                  </a:lnTo>
                  <a:lnTo>
                    <a:pt x="985" y="720"/>
                  </a:lnTo>
                  <a:lnTo>
                    <a:pt x="973" y="715"/>
                  </a:lnTo>
                  <a:lnTo>
                    <a:pt x="958" y="747"/>
                  </a:lnTo>
                  <a:lnTo>
                    <a:pt x="940" y="780"/>
                  </a:lnTo>
                  <a:lnTo>
                    <a:pt x="937" y="786"/>
                  </a:lnTo>
                  <a:lnTo>
                    <a:pt x="940" y="783"/>
                  </a:lnTo>
                  <a:lnTo>
                    <a:pt x="928" y="813"/>
                  </a:lnTo>
                  <a:lnTo>
                    <a:pt x="940" y="816"/>
                  </a:lnTo>
                  <a:lnTo>
                    <a:pt x="928" y="810"/>
                  </a:lnTo>
                  <a:lnTo>
                    <a:pt x="913" y="841"/>
                  </a:lnTo>
                  <a:lnTo>
                    <a:pt x="898" y="873"/>
                  </a:lnTo>
                  <a:lnTo>
                    <a:pt x="883" y="904"/>
                  </a:lnTo>
                  <a:lnTo>
                    <a:pt x="880" y="909"/>
                  </a:lnTo>
                  <a:lnTo>
                    <a:pt x="883" y="906"/>
                  </a:lnTo>
                  <a:lnTo>
                    <a:pt x="871" y="936"/>
                  </a:lnTo>
                  <a:lnTo>
                    <a:pt x="883" y="939"/>
                  </a:lnTo>
                  <a:lnTo>
                    <a:pt x="871" y="934"/>
                  </a:lnTo>
                  <a:lnTo>
                    <a:pt x="856" y="961"/>
                  </a:lnTo>
                  <a:lnTo>
                    <a:pt x="838" y="994"/>
                  </a:lnTo>
                  <a:lnTo>
                    <a:pt x="835" y="999"/>
                  </a:lnTo>
                  <a:lnTo>
                    <a:pt x="838" y="997"/>
                  </a:lnTo>
                  <a:lnTo>
                    <a:pt x="826" y="1024"/>
                  </a:lnTo>
                  <a:lnTo>
                    <a:pt x="838" y="1027"/>
                  </a:lnTo>
                  <a:lnTo>
                    <a:pt x="826" y="1021"/>
                  </a:lnTo>
                  <a:lnTo>
                    <a:pt x="811" y="1049"/>
                  </a:lnTo>
                  <a:lnTo>
                    <a:pt x="795" y="1076"/>
                  </a:lnTo>
                  <a:lnTo>
                    <a:pt x="807" y="1082"/>
                  </a:lnTo>
                  <a:lnTo>
                    <a:pt x="795" y="1076"/>
                  </a:lnTo>
                  <a:lnTo>
                    <a:pt x="780" y="1101"/>
                  </a:lnTo>
                  <a:lnTo>
                    <a:pt x="777" y="1106"/>
                  </a:lnTo>
                  <a:lnTo>
                    <a:pt x="780" y="1104"/>
                  </a:lnTo>
                  <a:lnTo>
                    <a:pt x="768" y="1131"/>
                  </a:lnTo>
                  <a:lnTo>
                    <a:pt x="780" y="1134"/>
                  </a:lnTo>
                  <a:lnTo>
                    <a:pt x="768" y="1128"/>
                  </a:lnTo>
                  <a:lnTo>
                    <a:pt x="750" y="1153"/>
                  </a:lnTo>
                  <a:lnTo>
                    <a:pt x="735" y="1178"/>
                  </a:lnTo>
                  <a:lnTo>
                    <a:pt x="723" y="1202"/>
                  </a:lnTo>
                  <a:lnTo>
                    <a:pt x="735" y="1208"/>
                  </a:lnTo>
                  <a:lnTo>
                    <a:pt x="723" y="1202"/>
                  </a:lnTo>
                  <a:lnTo>
                    <a:pt x="708" y="1224"/>
                  </a:lnTo>
                  <a:lnTo>
                    <a:pt x="693" y="1249"/>
                  </a:lnTo>
                  <a:lnTo>
                    <a:pt x="705" y="1254"/>
                  </a:lnTo>
                  <a:lnTo>
                    <a:pt x="693" y="1246"/>
                  </a:lnTo>
                  <a:lnTo>
                    <a:pt x="678" y="1265"/>
                  </a:lnTo>
                  <a:lnTo>
                    <a:pt x="678" y="1268"/>
                  </a:lnTo>
                  <a:lnTo>
                    <a:pt x="666" y="1290"/>
                  </a:lnTo>
                  <a:lnTo>
                    <a:pt x="678" y="1295"/>
                  </a:lnTo>
                  <a:lnTo>
                    <a:pt x="669" y="1287"/>
                  </a:lnTo>
                  <a:lnTo>
                    <a:pt x="651" y="1306"/>
                  </a:lnTo>
                  <a:lnTo>
                    <a:pt x="648" y="1306"/>
                  </a:lnTo>
                  <a:lnTo>
                    <a:pt x="633" y="1325"/>
                  </a:lnTo>
                  <a:lnTo>
                    <a:pt x="633" y="1328"/>
                  </a:lnTo>
                  <a:lnTo>
                    <a:pt x="621" y="1345"/>
                  </a:lnTo>
                  <a:lnTo>
                    <a:pt x="633" y="1350"/>
                  </a:lnTo>
                  <a:lnTo>
                    <a:pt x="621" y="1342"/>
                  </a:lnTo>
                  <a:lnTo>
                    <a:pt x="606" y="1361"/>
                  </a:lnTo>
                  <a:lnTo>
                    <a:pt x="591" y="1380"/>
                  </a:lnTo>
                  <a:lnTo>
                    <a:pt x="603" y="1388"/>
                  </a:lnTo>
                  <a:lnTo>
                    <a:pt x="594" y="1380"/>
                  </a:lnTo>
                  <a:lnTo>
                    <a:pt x="579" y="1397"/>
                  </a:lnTo>
                  <a:lnTo>
                    <a:pt x="588" y="1405"/>
                  </a:lnTo>
                  <a:lnTo>
                    <a:pt x="579" y="1397"/>
                  </a:lnTo>
                  <a:lnTo>
                    <a:pt x="563" y="1410"/>
                  </a:lnTo>
                  <a:lnTo>
                    <a:pt x="548" y="1424"/>
                  </a:lnTo>
                  <a:lnTo>
                    <a:pt x="533" y="1438"/>
                  </a:lnTo>
                  <a:lnTo>
                    <a:pt x="521" y="1451"/>
                  </a:lnTo>
                  <a:lnTo>
                    <a:pt x="530" y="1460"/>
                  </a:lnTo>
                  <a:lnTo>
                    <a:pt x="521" y="1451"/>
                  </a:lnTo>
                  <a:lnTo>
                    <a:pt x="506" y="1465"/>
                  </a:lnTo>
                  <a:lnTo>
                    <a:pt x="515" y="1473"/>
                  </a:lnTo>
                  <a:lnTo>
                    <a:pt x="506" y="1465"/>
                  </a:lnTo>
                  <a:lnTo>
                    <a:pt x="491" y="1476"/>
                  </a:lnTo>
                  <a:lnTo>
                    <a:pt x="479" y="1487"/>
                  </a:lnTo>
                  <a:lnTo>
                    <a:pt x="488" y="1495"/>
                  </a:lnTo>
                  <a:lnTo>
                    <a:pt x="482" y="1484"/>
                  </a:lnTo>
                  <a:lnTo>
                    <a:pt x="464" y="1495"/>
                  </a:lnTo>
                  <a:lnTo>
                    <a:pt x="461" y="1498"/>
                  </a:lnTo>
                  <a:lnTo>
                    <a:pt x="446" y="1512"/>
                  </a:lnTo>
                  <a:lnTo>
                    <a:pt x="455" y="1520"/>
                  </a:lnTo>
                  <a:lnTo>
                    <a:pt x="449" y="1509"/>
                  </a:lnTo>
                  <a:lnTo>
                    <a:pt x="434" y="1517"/>
                  </a:lnTo>
                  <a:lnTo>
                    <a:pt x="431" y="1517"/>
                  </a:lnTo>
                  <a:lnTo>
                    <a:pt x="419" y="1525"/>
                  </a:lnTo>
                  <a:lnTo>
                    <a:pt x="428" y="1536"/>
                  </a:lnTo>
                  <a:lnTo>
                    <a:pt x="422" y="1525"/>
                  </a:lnTo>
                  <a:lnTo>
                    <a:pt x="407" y="1534"/>
                  </a:lnTo>
                  <a:lnTo>
                    <a:pt x="392" y="1542"/>
                  </a:lnTo>
                  <a:lnTo>
                    <a:pt x="377" y="1550"/>
                  </a:lnTo>
                  <a:lnTo>
                    <a:pt x="362" y="1558"/>
                  </a:lnTo>
                  <a:lnTo>
                    <a:pt x="368" y="1569"/>
                  </a:lnTo>
                  <a:lnTo>
                    <a:pt x="365" y="1558"/>
                  </a:lnTo>
                  <a:lnTo>
                    <a:pt x="350" y="1564"/>
                  </a:lnTo>
                  <a:lnTo>
                    <a:pt x="335" y="1569"/>
                  </a:lnTo>
                  <a:lnTo>
                    <a:pt x="332" y="1569"/>
                  </a:lnTo>
                  <a:lnTo>
                    <a:pt x="320" y="1575"/>
                  </a:lnTo>
                  <a:lnTo>
                    <a:pt x="326" y="1586"/>
                  </a:lnTo>
                  <a:lnTo>
                    <a:pt x="323" y="1575"/>
                  </a:lnTo>
                  <a:lnTo>
                    <a:pt x="307" y="1580"/>
                  </a:lnTo>
                  <a:lnTo>
                    <a:pt x="292" y="1586"/>
                  </a:lnTo>
                  <a:lnTo>
                    <a:pt x="277" y="1591"/>
                  </a:lnTo>
                  <a:lnTo>
                    <a:pt x="280" y="1602"/>
                  </a:lnTo>
                  <a:lnTo>
                    <a:pt x="277" y="1591"/>
                  </a:lnTo>
                  <a:lnTo>
                    <a:pt x="262" y="1594"/>
                  </a:lnTo>
                  <a:lnTo>
                    <a:pt x="247" y="1599"/>
                  </a:lnTo>
                  <a:lnTo>
                    <a:pt x="250" y="1610"/>
                  </a:lnTo>
                  <a:lnTo>
                    <a:pt x="247" y="1599"/>
                  </a:lnTo>
                  <a:lnTo>
                    <a:pt x="232" y="1602"/>
                  </a:lnTo>
                  <a:lnTo>
                    <a:pt x="220" y="1605"/>
                  </a:lnTo>
                  <a:lnTo>
                    <a:pt x="205" y="1608"/>
                  </a:lnTo>
                  <a:lnTo>
                    <a:pt x="187" y="1613"/>
                  </a:lnTo>
                  <a:lnTo>
                    <a:pt x="190" y="1624"/>
                  </a:lnTo>
                  <a:lnTo>
                    <a:pt x="187" y="1613"/>
                  </a:lnTo>
                  <a:lnTo>
                    <a:pt x="175" y="1616"/>
                  </a:lnTo>
                  <a:lnTo>
                    <a:pt x="178" y="1627"/>
                  </a:lnTo>
                  <a:lnTo>
                    <a:pt x="178" y="1613"/>
                  </a:lnTo>
                  <a:lnTo>
                    <a:pt x="163" y="1613"/>
                  </a:lnTo>
                  <a:lnTo>
                    <a:pt x="160" y="1616"/>
                  </a:lnTo>
                  <a:lnTo>
                    <a:pt x="145" y="1619"/>
                  </a:lnTo>
                  <a:lnTo>
                    <a:pt x="130" y="1621"/>
                  </a:lnTo>
                  <a:lnTo>
                    <a:pt x="118" y="1624"/>
                  </a:lnTo>
                  <a:lnTo>
                    <a:pt x="121" y="1635"/>
                  </a:lnTo>
                  <a:lnTo>
                    <a:pt x="121" y="1621"/>
                  </a:lnTo>
                  <a:lnTo>
                    <a:pt x="106" y="1621"/>
                  </a:lnTo>
                  <a:lnTo>
                    <a:pt x="106" y="1624"/>
                  </a:lnTo>
                  <a:lnTo>
                    <a:pt x="88" y="1627"/>
                  </a:lnTo>
                  <a:lnTo>
                    <a:pt x="82" y="1627"/>
                  </a:lnTo>
                  <a:lnTo>
                    <a:pt x="69" y="1632"/>
                  </a:lnTo>
                  <a:lnTo>
                    <a:pt x="76" y="1643"/>
                  </a:lnTo>
                  <a:lnTo>
                    <a:pt x="76" y="1630"/>
                  </a:lnTo>
                  <a:lnTo>
                    <a:pt x="60" y="1630"/>
                  </a:lnTo>
                  <a:lnTo>
                    <a:pt x="57" y="1632"/>
                  </a:lnTo>
                  <a:lnTo>
                    <a:pt x="42" y="1635"/>
                  </a:lnTo>
                  <a:lnTo>
                    <a:pt x="45" y="1646"/>
                  </a:lnTo>
                  <a:lnTo>
                    <a:pt x="45" y="1632"/>
                  </a:lnTo>
                  <a:lnTo>
                    <a:pt x="30" y="1632"/>
                  </a:lnTo>
                  <a:lnTo>
                    <a:pt x="18" y="1632"/>
                  </a:lnTo>
                  <a:lnTo>
                    <a:pt x="15" y="1635"/>
                  </a:lnTo>
                  <a:lnTo>
                    <a:pt x="0" y="1638"/>
                  </a:lnTo>
                  <a:close/>
                </a:path>
              </a:pathLst>
            </a:custGeom>
            <a:solidFill>
              <a:srgbClr val="990000"/>
            </a:solidFill>
            <a:ln w="9525" cmpd="sng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9" name="Line 4"/>
            <p:cNvSpPr>
              <a:spLocks noChangeShapeType="1"/>
            </p:cNvSpPr>
            <p:nvPr/>
          </p:nvSpPr>
          <p:spPr bwMode="auto">
            <a:xfrm>
              <a:off x="480" y="1536"/>
              <a:ext cx="2688" cy="0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0" name="Line 5"/>
            <p:cNvSpPr>
              <a:spLocks noChangeShapeType="1"/>
            </p:cNvSpPr>
            <p:nvPr/>
          </p:nvSpPr>
          <p:spPr bwMode="auto">
            <a:xfrm>
              <a:off x="1824" y="288"/>
              <a:ext cx="0" cy="1248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1" name="Rectangle 6"/>
            <p:cNvSpPr>
              <a:spLocks noChangeArrowheads="1"/>
            </p:cNvSpPr>
            <p:nvPr/>
          </p:nvSpPr>
          <p:spPr bwMode="auto">
            <a:xfrm>
              <a:off x="1872" y="336"/>
              <a:ext cx="48" cy="1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82" name="Rectangle 7"/>
            <p:cNvSpPr>
              <a:spLocks noChangeArrowheads="1"/>
            </p:cNvSpPr>
            <p:nvPr/>
          </p:nvSpPr>
          <p:spPr bwMode="auto">
            <a:xfrm>
              <a:off x="1728" y="336"/>
              <a:ext cx="48" cy="1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83" name="Rectangle 8"/>
            <p:cNvSpPr>
              <a:spLocks noChangeArrowheads="1"/>
            </p:cNvSpPr>
            <p:nvPr/>
          </p:nvSpPr>
          <p:spPr bwMode="auto">
            <a:xfrm>
              <a:off x="1776" y="288"/>
              <a:ext cx="48" cy="12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84" name="Rectangle 9"/>
            <p:cNvSpPr>
              <a:spLocks noChangeArrowheads="1"/>
            </p:cNvSpPr>
            <p:nvPr/>
          </p:nvSpPr>
          <p:spPr bwMode="auto">
            <a:xfrm>
              <a:off x="1824" y="288"/>
              <a:ext cx="48" cy="12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85" name="Rectangle 10"/>
            <p:cNvSpPr>
              <a:spLocks noChangeArrowheads="1"/>
            </p:cNvSpPr>
            <p:nvPr/>
          </p:nvSpPr>
          <p:spPr bwMode="auto">
            <a:xfrm>
              <a:off x="1920" y="384"/>
              <a:ext cx="48" cy="115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86" name="Rectangle 11"/>
            <p:cNvSpPr>
              <a:spLocks noChangeArrowheads="1"/>
            </p:cNvSpPr>
            <p:nvPr/>
          </p:nvSpPr>
          <p:spPr bwMode="auto">
            <a:xfrm>
              <a:off x="1680" y="384"/>
              <a:ext cx="48" cy="115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87" name="Rectangle 12"/>
            <p:cNvSpPr>
              <a:spLocks noChangeArrowheads="1"/>
            </p:cNvSpPr>
            <p:nvPr/>
          </p:nvSpPr>
          <p:spPr bwMode="auto">
            <a:xfrm>
              <a:off x="1968" y="432"/>
              <a:ext cx="48" cy="110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88" name="Rectangle 13"/>
            <p:cNvSpPr>
              <a:spLocks noChangeArrowheads="1"/>
            </p:cNvSpPr>
            <p:nvPr/>
          </p:nvSpPr>
          <p:spPr bwMode="auto">
            <a:xfrm>
              <a:off x="1632" y="432"/>
              <a:ext cx="48" cy="110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89" name="Line 14"/>
            <p:cNvSpPr>
              <a:spLocks noChangeShapeType="1"/>
            </p:cNvSpPr>
            <p:nvPr/>
          </p:nvSpPr>
          <p:spPr bwMode="auto">
            <a:xfrm>
              <a:off x="1632" y="480"/>
              <a:ext cx="38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0" name="Rectangle 15"/>
            <p:cNvSpPr>
              <a:spLocks noChangeArrowheads="1"/>
            </p:cNvSpPr>
            <p:nvPr/>
          </p:nvSpPr>
          <p:spPr bwMode="auto">
            <a:xfrm>
              <a:off x="2016" y="528"/>
              <a:ext cx="48" cy="100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91" name="Rectangle 16"/>
            <p:cNvSpPr>
              <a:spLocks noChangeArrowheads="1"/>
            </p:cNvSpPr>
            <p:nvPr/>
          </p:nvSpPr>
          <p:spPr bwMode="auto">
            <a:xfrm>
              <a:off x="1584" y="528"/>
              <a:ext cx="48" cy="100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92" name="Rectangle 17"/>
            <p:cNvSpPr>
              <a:spLocks noChangeArrowheads="1"/>
            </p:cNvSpPr>
            <p:nvPr/>
          </p:nvSpPr>
          <p:spPr bwMode="auto">
            <a:xfrm>
              <a:off x="2064" y="624"/>
              <a:ext cx="48" cy="9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93" name="Rectangle 18"/>
            <p:cNvSpPr>
              <a:spLocks noChangeArrowheads="1"/>
            </p:cNvSpPr>
            <p:nvPr/>
          </p:nvSpPr>
          <p:spPr bwMode="auto">
            <a:xfrm>
              <a:off x="1536" y="624"/>
              <a:ext cx="48" cy="9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94" name="Rectangle 19"/>
            <p:cNvSpPr>
              <a:spLocks noChangeArrowheads="1"/>
            </p:cNvSpPr>
            <p:nvPr/>
          </p:nvSpPr>
          <p:spPr bwMode="auto">
            <a:xfrm>
              <a:off x="1488" y="672"/>
              <a:ext cx="48" cy="86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95" name="Rectangle 20"/>
            <p:cNvSpPr>
              <a:spLocks noChangeArrowheads="1"/>
            </p:cNvSpPr>
            <p:nvPr/>
          </p:nvSpPr>
          <p:spPr bwMode="auto">
            <a:xfrm>
              <a:off x="2112" y="720"/>
              <a:ext cx="48" cy="81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96" name="Rectangle 21"/>
            <p:cNvSpPr>
              <a:spLocks noChangeArrowheads="1"/>
            </p:cNvSpPr>
            <p:nvPr/>
          </p:nvSpPr>
          <p:spPr bwMode="auto">
            <a:xfrm>
              <a:off x="2160" y="816"/>
              <a:ext cx="48" cy="7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97" name="Rectangle 22"/>
            <p:cNvSpPr>
              <a:spLocks noChangeArrowheads="1"/>
            </p:cNvSpPr>
            <p:nvPr/>
          </p:nvSpPr>
          <p:spPr bwMode="auto">
            <a:xfrm>
              <a:off x="2208" y="912"/>
              <a:ext cx="48" cy="62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98" name="Rectangle 23"/>
            <p:cNvSpPr>
              <a:spLocks noChangeArrowheads="1"/>
            </p:cNvSpPr>
            <p:nvPr/>
          </p:nvSpPr>
          <p:spPr bwMode="auto">
            <a:xfrm>
              <a:off x="2256" y="1008"/>
              <a:ext cx="48" cy="52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99" name="Rectangle 24"/>
            <p:cNvSpPr>
              <a:spLocks noChangeArrowheads="1"/>
            </p:cNvSpPr>
            <p:nvPr/>
          </p:nvSpPr>
          <p:spPr bwMode="auto">
            <a:xfrm>
              <a:off x="2304" y="1104"/>
              <a:ext cx="48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00" name="Rectangle 25"/>
            <p:cNvSpPr>
              <a:spLocks noChangeArrowheads="1"/>
            </p:cNvSpPr>
            <p:nvPr/>
          </p:nvSpPr>
          <p:spPr bwMode="auto">
            <a:xfrm>
              <a:off x="2352" y="1200"/>
              <a:ext cx="48" cy="33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01" name="Rectangle 26"/>
            <p:cNvSpPr>
              <a:spLocks noChangeArrowheads="1"/>
            </p:cNvSpPr>
            <p:nvPr/>
          </p:nvSpPr>
          <p:spPr bwMode="auto">
            <a:xfrm>
              <a:off x="2400" y="1248"/>
              <a:ext cx="48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02" name="Rectangle 27"/>
            <p:cNvSpPr>
              <a:spLocks noChangeArrowheads="1"/>
            </p:cNvSpPr>
            <p:nvPr/>
          </p:nvSpPr>
          <p:spPr bwMode="auto">
            <a:xfrm>
              <a:off x="2448" y="1296"/>
              <a:ext cx="48" cy="24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03" name="Rectangle 28"/>
            <p:cNvSpPr>
              <a:spLocks noChangeArrowheads="1"/>
            </p:cNvSpPr>
            <p:nvPr/>
          </p:nvSpPr>
          <p:spPr bwMode="auto">
            <a:xfrm>
              <a:off x="2496" y="1344"/>
              <a:ext cx="48" cy="19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04" name="Rectangle 29"/>
            <p:cNvSpPr>
              <a:spLocks noChangeArrowheads="1"/>
            </p:cNvSpPr>
            <p:nvPr/>
          </p:nvSpPr>
          <p:spPr bwMode="auto">
            <a:xfrm>
              <a:off x="2544" y="1392"/>
              <a:ext cx="48" cy="14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05" name="Rectangle 30"/>
            <p:cNvSpPr>
              <a:spLocks noChangeArrowheads="1"/>
            </p:cNvSpPr>
            <p:nvPr/>
          </p:nvSpPr>
          <p:spPr bwMode="auto">
            <a:xfrm>
              <a:off x="2592" y="1440"/>
              <a:ext cx="48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06" name="Rectangle 31"/>
            <p:cNvSpPr>
              <a:spLocks noChangeArrowheads="1"/>
            </p:cNvSpPr>
            <p:nvPr/>
          </p:nvSpPr>
          <p:spPr bwMode="auto">
            <a:xfrm>
              <a:off x="2640" y="1440"/>
              <a:ext cx="48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07" name="Rectangle 32"/>
            <p:cNvSpPr>
              <a:spLocks noChangeArrowheads="1"/>
            </p:cNvSpPr>
            <p:nvPr/>
          </p:nvSpPr>
          <p:spPr bwMode="auto">
            <a:xfrm>
              <a:off x="2688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08" name="Rectangle 33"/>
            <p:cNvSpPr>
              <a:spLocks noChangeArrowheads="1"/>
            </p:cNvSpPr>
            <p:nvPr/>
          </p:nvSpPr>
          <p:spPr bwMode="auto">
            <a:xfrm>
              <a:off x="2736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09" name="Rectangle 34"/>
            <p:cNvSpPr>
              <a:spLocks noChangeArrowheads="1"/>
            </p:cNvSpPr>
            <p:nvPr/>
          </p:nvSpPr>
          <p:spPr bwMode="auto">
            <a:xfrm>
              <a:off x="2784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10" name="Rectangle 35"/>
            <p:cNvSpPr>
              <a:spLocks noChangeArrowheads="1"/>
            </p:cNvSpPr>
            <p:nvPr/>
          </p:nvSpPr>
          <p:spPr bwMode="auto">
            <a:xfrm>
              <a:off x="1440" y="768"/>
              <a:ext cx="48" cy="76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11" name="Rectangle 36"/>
            <p:cNvSpPr>
              <a:spLocks noChangeArrowheads="1"/>
            </p:cNvSpPr>
            <p:nvPr/>
          </p:nvSpPr>
          <p:spPr bwMode="auto">
            <a:xfrm>
              <a:off x="1392" y="864"/>
              <a:ext cx="48" cy="67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12" name="Rectangle 37"/>
            <p:cNvSpPr>
              <a:spLocks noChangeArrowheads="1"/>
            </p:cNvSpPr>
            <p:nvPr/>
          </p:nvSpPr>
          <p:spPr bwMode="auto">
            <a:xfrm>
              <a:off x="1344" y="960"/>
              <a:ext cx="48" cy="57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13" name="Rectangle 38"/>
            <p:cNvSpPr>
              <a:spLocks noChangeArrowheads="1"/>
            </p:cNvSpPr>
            <p:nvPr/>
          </p:nvSpPr>
          <p:spPr bwMode="auto">
            <a:xfrm>
              <a:off x="1296" y="1056"/>
              <a:ext cx="48" cy="48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14" name="Rectangle 39"/>
            <p:cNvSpPr>
              <a:spLocks noChangeArrowheads="1"/>
            </p:cNvSpPr>
            <p:nvPr/>
          </p:nvSpPr>
          <p:spPr bwMode="auto">
            <a:xfrm>
              <a:off x="1248" y="1152"/>
              <a:ext cx="48" cy="38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15" name="Rectangle 40"/>
            <p:cNvSpPr>
              <a:spLocks noChangeArrowheads="1"/>
            </p:cNvSpPr>
            <p:nvPr/>
          </p:nvSpPr>
          <p:spPr bwMode="auto">
            <a:xfrm>
              <a:off x="1200" y="1200"/>
              <a:ext cx="48" cy="33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16" name="Rectangle 41"/>
            <p:cNvSpPr>
              <a:spLocks noChangeArrowheads="1"/>
            </p:cNvSpPr>
            <p:nvPr/>
          </p:nvSpPr>
          <p:spPr bwMode="auto">
            <a:xfrm>
              <a:off x="1152" y="1248"/>
              <a:ext cx="48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17" name="Rectangle 42"/>
            <p:cNvSpPr>
              <a:spLocks noChangeArrowheads="1"/>
            </p:cNvSpPr>
            <p:nvPr/>
          </p:nvSpPr>
          <p:spPr bwMode="auto">
            <a:xfrm>
              <a:off x="1104" y="1344"/>
              <a:ext cx="48" cy="19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18" name="Rectangle 43"/>
            <p:cNvSpPr>
              <a:spLocks noChangeArrowheads="1"/>
            </p:cNvSpPr>
            <p:nvPr/>
          </p:nvSpPr>
          <p:spPr bwMode="auto">
            <a:xfrm>
              <a:off x="1056" y="1392"/>
              <a:ext cx="48" cy="14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19" name="Rectangle 44"/>
            <p:cNvSpPr>
              <a:spLocks noChangeArrowheads="1"/>
            </p:cNvSpPr>
            <p:nvPr/>
          </p:nvSpPr>
          <p:spPr bwMode="auto">
            <a:xfrm>
              <a:off x="1008" y="1440"/>
              <a:ext cx="48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20" name="Rectangle 45"/>
            <p:cNvSpPr>
              <a:spLocks noChangeArrowheads="1"/>
            </p:cNvSpPr>
            <p:nvPr/>
          </p:nvSpPr>
          <p:spPr bwMode="auto">
            <a:xfrm>
              <a:off x="960" y="1440"/>
              <a:ext cx="48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21" name="Rectangle 46"/>
            <p:cNvSpPr>
              <a:spLocks noChangeArrowheads="1"/>
            </p:cNvSpPr>
            <p:nvPr/>
          </p:nvSpPr>
          <p:spPr bwMode="auto">
            <a:xfrm>
              <a:off x="912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22" name="Rectangle 47"/>
            <p:cNvSpPr>
              <a:spLocks noChangeArrowheads="1"/>
            </p:cNvSpPr>
            <p:nvPr/>
          </p:nvSpPr>
          <p:spPr bwMode="auto">
            <a:xfrm>
              <a:off x="864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23" name="Rectangle 48"/>
            <p:cNvSpPr>
              <a:spLocks noChangeArrowheads="1"/>
            </p:cNvSpPr>
            <p:nvPr/>
          </p:nvSpPr>
          <p:spPr bwMode="auto">
            <a:xfrm>
              <a:off x="816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24" name="Rectangle 49"/>
            <p:cNvSpPr>
              <a:spLocks noChangeArrowheads="1"/>
            </p:cNvSpPr>
            <p:nvPr/>
          </p:nvSpPr>
          <p:spPr bwMode="auto">
            <a:xfrm>
              <a:off x="768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25" name="Line 50"/>
            <p:cNvSpPr>
              <a:spLocks noChangeShapeType="1"/>
            </p:cNvSpPr>
            <p:nvPr/>
          </p:nvSpPr>
          <p:spPr bwMode="auto">
            <a:xfrm>
              <a:off x="960" y="1488"/>
              <a:ext cx="1728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6" name="Line 51"/>
            <p:cNvSpPr>
              <a:spLocks noChangeShapeType="1"/>
            </p:cNvSpPr>
            <p:nvPr/>
          </p:nvSpPr>
          <p:spPr bwMode="auto">
            <a:xfrm>
              <a:off x="1008" y="1440"/>
              <a:ext cx="163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7" name="Line 52"/>
            <p:cNvSpPr>
              <a:spLocks noChangeShapeType="1"/>
            </p:cNvSpPr>
            <p:nvPr/>
          </p:nvSpPr>
          <p:spPr bwMode="auto">
            <a:xfrm>
              <a:off x="1056" y="1392"/>
              <a:ext cx="1488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8" name="Line 53"/>
            <p:cNvSpPr>
              <a:spLocks noChangeShapeType="1"/>
            </p:cNvSpPr>
            <p:nvPr/>
          </p:nvSpPr>
          <p:spPr bwMode="auto">
            <a:xfrm>
              <a:off x="1104" y="1344"/>
              <a:ext cx="139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9" name="Line 54"/>
            <p:cNvSpPr>
              <a:spLocks noChangeShapeType="1"/>
            </p:cNvSpPr>
            <p:nvPr/>
          </p:nvSpPr>
          <p:spPr bwMode="auto">
            <a:xfrm>
              <a:off x="1152" y="1296"/>
              <a:ext cx="134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0" name="Line 55"/>
            <p:cNvSpPr>
              <a:spLocks noChangeShapeType="1"/>
            </p:cNvSpPr>
            <p:nvPr/>
          </p:nvSpPr>
          <p:spPr bwMode="auto">
            <a:xfrm>
              <a:off x="1200" y="1248"/>
              <a:ext cx="120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1" name="Line 56"/>
            <p:cNvSpPr>
              <a:spLocks noChangeShapeType="1"/>
            </p:cNvSpPr>
            <p:nvPr/>
          </p:nvSpPr>
          <p:spPr bwMode="auto">
            <a:xfrm>
              <a:off x="1248" y="1200"/>
              <a:ext cx="110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2" name="Line 57"/>
            <p:cNvSpPr>
              <a:spLocks noChangeShapeType="1"/>
            </p:cNvSpPr>
            <p:nvPr/>
          </p:nvSpPr>
          <p:spPr bwMode="auto">
            <a:xfrm>
              <a:off x="1296" y="1152"/>
              <a:ext cx="1056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3" name="Line 58"/>
            <p:cNvSpPr>
              <a:spLocks noChangeShapeType="1"/>
            </p:cNvSpPr>
            <p:nvPr/>
          </p:nvSpPr>
          <p:spPr bwMode="auto">
            <a:xfrm>
              <a:off x="1296" y="1104"/>
              <a:ext cx="1008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4" name="Line 59"/>
            <p:cNvSpPr>
              <a:spLocks noChangeShapeType="1"/>
            </p:cNvSpPr>
            <p:nvPr/>
          </p:nvSpPr>
          <p:spPr bwMode="auto">
            <a:xfrm>
              <a:off x="1344" y="1056"/>
              <a:ext cx="96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5" name="Line 60"/>
            <p:cNvSpPr>
              <a:spLocks noChangeShapeType="1"/>
            </p:cNvSpPr>
            <p:nvPr/>
          </p:nvSpPr>
          <p:spPr bwMode="auto">
            <a:xfrm flipH="1">
              <a:off x="1344" y="1008"/>
              <a:ext cx="91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6" name="Line 61"/>
            <p:cNvSpPr>
              <a:spLocks noChangeShapeType="1"/>
            </p:cNvSpPr>
            <p:nvPr/>
          </p:nvSpPr>
          <p:spPr bwMode="auto">
            <a:xfrm>
              <a:off x="1392" y="960"/>
              <a:ext cx="86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7" name="Line 62"/>
            <p:cNvSpPr>
              <a:spLocks noChangeShapeType="1"/>
            </p:cNvSpPr>
            <p:nvPr/>
          </p:nvSpPr>
          <p:spPr bwMode="auto">
            <a:xfrm flipH="1">
              <a:off x="1392" y="912"/>
              <a:ext cx="816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8" name="Line 63"/>
            <p:cNvSpPr>
              <a:spLocks noChangeShapeType="1"/>
            </p:cNvSpPr>
            <p:nvPr/>
          </p:nvSpPr>
          <p:spPr bwMode="auto">
            <a:xfrm>
              <a:off x="1440" y="864"/>
              <a:ext cx="768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9" name="Line 64"/>
            <p:cNvSpPr>
              <a:spLocks noChangeShapeType="1"/>
            </p:cNvSpPr>
            <p:nvPr/>
          </p:nvSpPr>
          <p:spPr bwMode="auto">
            <a:xfrm flipH="1">
              <a:off x="1440" y="816"/>
              <a:ext cx="72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0" name="Line 65"/>
            <p:cNvSpPr>
              <a:spLocks noChangeShapeType="1"/>
            </p:cNvSpPr>
            <p:nvPr/>
          </p:nvSpPr>
          <p:spPr bwMode="auto">
            <a:xfrm>
              <a:off x="1488" y="768"/>
              <a:ext cx="67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1" name="Line 66"/>
            <p:cNvSpPr>
              <a:spLocks noChangeShapeType="1"/>
            </p:cNvSpPr>
            <p:nvPr/>
          </p:nvSpPr>
          <p:spPr bwMode="auto">
            <a:xfrm flipH="1">
              <a:off x="1488" y="720"/>
              <a:ext cx="62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2" name="Line 67"/>
            <p:cNvSpPr>
              <a:spLocks noChangeShapeType="1"/>
            </p:cNvSpPr>
            <p:nvPr/>
          </p:nvSpPr>
          <p:spPr bwMode="auto">
            <a:xfrm>
              <a:off x="1536" y="672"/>
              <a:ext cx="576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3" name="Line 68"/>
            <p:cNvSpPr>
              <a:spLocks noChangeShapeType="1"/>
            </p:cNvSpPr>
            <p:nvPr/>
          </p:nvSpPr>
          <p:spPr bwMode="auto">
            <a:xfrm>
              <a:off x="1584" y="624"/>
              <a:ext cx="48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4" name="Line 69"/>
            <p:cNvSpPr>
              <a:spLocks noChangeShapeType="1"/>
            </p:cNvSpPr>
            <p:nvPr/>
          </p:nvSpPr>
          <p:spPr bwMode="auto">
            <a:xfrm>
              <a:off x="1584" y="576"/>
              <a:ext cx="48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5" name="Line 70"/>
            <p:cNvSpPr>
              <a:spLocks noChangeShapeType="1"/>
            </p:cNvSpPr>
            <p:nvPr/>
          </p:nvSpPr>
          <p:spPr bwMode="auto">
            <a:xfrm>
              <a:off x="1632" y="432"/>
              <a:ext cx="38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6" name="Line 71"/>
            <p:cNvSpPr>
              <a:spLocks noChangeShapeType="1"/>
            </p:cNvSpPr>
            <p:nvPr/>
          </p:nvSpPr>
          <p:spPr bwMode="auto">
            <a:xfrm>
              <a:off x="1632" y="528"/>
              <a:ext cx="38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7" name="Line 72"/>
            <p:cNvSpPr>
              <a:spLocks noChangeShapeType="1"/>
            </p:cNvSpPr>
            <p:nvPr/>
          </p:nvSpPr>
          <p:spPr bwMode="auto">
            <a:xfrm>
              <a:off x="1728" y="384"/>
              <a:ext cx="19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8" name="Line 73"/>
            <p:cNvSpPr>
              <a:spLocks noChangeShapeType="1"/>
            </p:cNvSpPr>
            <p:nvPr/>
          </p:nvSpPr>
          <p:spPr bwMode="auto">
            <a:xfrm flipH="1">
              <a:off x="1776" y="336"/>
              <a:ext cx="96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9" name="Line 74"/>
            <p:cNvSpPr>
              <a:spLocks noChangeShapeType="1"/>
            </p:cNvSpPr>
            <p:nvPr/>
          </p:nvSpPr>
          <p:spPr bwMode="auto">
            <a:xfrm>
              <a:off x="1824" y="288"/>
              <a:ext cx="0" cy="1248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50" name="Group 75"/>
          <p:cNvGrpSpPr>
            <a:grpSpLocks/>
          </p:cNvGrpSpPr>
          <p:nvPr/>
        </p:nvGrpSpPr>
        <p:grpSpPr bwMode="auto">
          <a:xfrm>
            <a:off x="1627188" y="2792413"/>
            <a:ext cx="685800" cy="533400"/>
            <a:chOff x="1152" y="2016"/>
            <a:chExt cx="432" cy="288"/>
          </a:xfrm>
        </p:grpSpPr>
        <p:sp>
          <p:nvSpPr>
            <p:cNvPr id="251" name="Line 76"/>
            <p:cNvSpPr>
              <a:spLocks noChangeShapeType="1"/>
            </p:cNvSpPr>
            <p:nvPr/>
          </p:nvSpPr>
          <p:spPr bwMode="auto">
            <a:xfrm flipH="1">
              <a:off x="1200" y="2304"/>
              <a:ext cx="38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2" name="Rectangle 77"/>
            <p:cNvSpPr>
              <a:spLocks noChangeArrowheads="1"/>
            </p:cNvSpPr>
            <p:nvPr/>
          </p:nvSpPr>
          <p:spPr bwMode="auto">
            <a:xfrm>
              <a:off x="1152" y="2016"/>
              <a:ext cx="4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53" name="Rectangle 78"/>
            <p:cNvSpPr>
              <a:spLocks noChangeArrowheads="1"/>
            </p:cNvSpPr>
            <p:nvPr/>
          </p:nvSpPr>
          <p:spPr bwMode="auto">
            <a:xfrm>
              <a:off x="1152" y="2064"/>
              <a:ext cx="4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54" name="Rectangle 79"/>
            <p:cNvSpPr>
              <a:spLocks noChangeArrowheads="1"/>
            </p:cNvSpPr>
            <p:nvPr/>
          </p:nvSpPr>
          <p:spPr bwMode="auto">
            <a:xfrm>
              <a:off x="1152" y="2112"/>
              <a:ext cx="4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55" name="Rectangle 80"/>
            <p:cNvSpPr>
              <a:spLocks noChangeArrowheads="1"/>
            </p:cNvSpPr>
            <p:nvPr/>
          </p:nvSpPr>
          <p:spPr bwMode="auto">
            <a:xfrm>
              <a:off x="1152" y="2160"/>
              <a:ext cx="4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56" name="Rectangle 81"/>
            <p:cNvSpPr>
              <a:spLocks noChangeArrowheads="1"/>
            </p:cNvSpPr>
            <p:nvPr/>
          </p:nvSpPr>
          <p:spPr bwMode="auto">
            <a:xfrm>
              <a:off x="1152" y="2208"/>
              <a:ext cx="4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</p:grpSp>
      <p:grpSp>
        <p:nvGrpSpPr>
          <p:cNvPr id="257" name="Group 163"/>
          <p:cNvGrpSpPr>
            <a:grpSpLocks/>
          </p:cNvGrpSpPr>
          <p:nvPr/>
        </p:nvGrpSpPr>
        <p:grpSpPr bwMode="auto">
          <a:xfrm>
            <a:off x="179388" y="3249613"/>
            <a:ext cx="4267200" cy="2895600"/>
            <a:chOff x="240" y="2400"/>
            <a:chExt cx="2688" cy="1824"/>
          </a:xfrm>
        </p:grpSpPr>
        <p:grpSp>
          <p:nvGrpSpPr>
            <p:cNvPr id="258" name="Group 164"/>
            <p:cNvGrpSpPr>
              <a:grpSpLocks/>
            </p:cNvGrpSpPr>
            <p:nvPr/>
          </p:nvGrpSpPr>
          <p:grpSpPr bwMode="auto">
            <a:xfrm>
              <a:off x="240" y="2976"/>
              <a:ext cx="2688" cy="1248"/>
              <a:chOff x="480" y="2112"/>
              <a:chExt cx="2688" cy="1248"/>
            </a:xfrm>
          </p:grpSpPr>
          <p:sp>
            <p:nvSpPr>
              <p:cNvPr id="260" name="Freeform 165"/>
              <p:cNvSpPr>
                <a:spLocks/>
              </p:cNvSpPr>
              <p:nvPr/>
            </p:nvSpPr>
            <p:spPr bwMode="auto">
              <a:xfrm>
                <a:off x="624" y="2112"/>
                <a:ext cx="2400" cy="1248"/>
              </a:xfrm>
              <a:custGeom>
                <a:avLst/>
                <a:gdLst>
                  <a:gd name="T0" fmla="*/ 4 w 2934"/>
                  <a:gd name="T1" fmla="*/ 23 h 1662"/>
                  <a:gd name="T2" fmla="*/ 8 w 2934"/>
                  <a:gd name="T3" fmla="*/ 22 h 1662"/>
                  <a:gd name="T4" fmla="*/ 13 w 2934"/>
                  <a:gd name="T5" fmla="*/ 22 h 1662"/>
                  <a:gd name="T6" fmla="*/ 19 w 2934"/>
                  <a:gd name="T7" fmla="*/ 22 h 1662"/>
                  <a:gd name="T8" fmla="*/ 24 w 2934"/>
                  <a:gd name="T9" fmla="*/ 21 h 1662"/>
                  <a:gd name="T10" fmla="*/ 28 w 2934"/>
                  <a:gd name="T11" fmla="*/ 20 h 1662"/>
                  <a:gd name="T12" fmla="*/ 34 w 2934"/>
                  <a:gd name="T13" fmla="*/ 18 h 1662"/>
                  <a:gd name="T14" fmla="*/ 38 w 2934"/>
                  <a:gd name="T15" fmla="*/ 17 h 1662"/>
                  <a:gd name="T16" fmla="*/ 43 w 2934"/>
                  <a:gd name="T17" fmla="*/ 14 h 1662"/>
                  <a:gd name="T18" fmla="*/ 47 w 2934"/>
                  <a:gd name="T19" fmla="*/ 11 h 1662"/>
                  <a:gd name="T20" fmla="*/ 53 w 2934"/>
                  <a:gd name="T21" fmla="*/ 8 h 1662"/>
                  <a:gd name="T22" fmla="*/ 58 w 2934"/>
                  <a:gd name="T23" fmla="*/ 5 h 1662"/>
                  <a:gd name="T24" fmla="*/ 61 w 2934"/>
                  <a:gd name="T25" fmla="*/ 3 h 1662"/>
                  <a:gd name="T26" fmla="*/ 66 w 2934"/>
                  <a:gd name="T27" fmla="*/ 2 h 1662"/>
                  <a:gd name="T28" fmla="*/ 70 w 2934"/>
                  <a:gd name="T29" fmla="*/ 2 h 1662"/>
                  <a:gd name="T30" fmla="*/ 74 w 2934"/>
                  <a:gd name="T31" fmla="*/ 2 h 1662"/>
                  <a:gd name="T32" fmla="*/ 77 w 2934"/>
                  <a:gd name="T33" fmla="*/ 2 h 1662"/>
                  <a:gd name="T34" fmla="*/ 81 w 2934"/>
                  <a:gd name="T35" fmla="*/ 3 h 1662"/>
                  <a:gd name="T36" fmla="*/ 87 w 2934"/>
                  <a:gd name="T37" fmla="*/ 5 h 1662"/>
                  <a:gd name="T38" fmla="*/ 92 w 2934"/>
                  <a:gd name="T39" fmla="*/ 8 h 1662"/>
                  <a:gd name="T40" fmla="*/ 95 w 2934"/>
                  <a:gd name="T41" fmla="*/ 10 h 1662"/>
                  <a:gd name="T42" fmla="*/ 99 w 2934"/>
                  <a:gd name="T43" fmla="*/ 13 h 1662"/>
                  <a:gd name="T44" fmla="*/ 104 w 2934"/>
                  <a:gd name="T45" fmla="*/ 15 h 1662"/>
                  <a:gd name="T46" fmla="*/ 109 w 2934"/>
                  <a:gd name="T47" fmla="*/ 17 h 1662"/>
                  <a:gd name="T48" fmla="*/ 115 w 2934"/>
                  <a:gd name="T49" fmla="*/ 20 h 1662"/>
                  <a:gd name="T50" fmla="*/ 119 w 2934"/>
                  <a:gd name="T51" fmla="*/ 20 h 1662"/>
                  <a:gd name="T52" fmla="*/ 124 w 2934"/>
                  <a:gd name="T53" fmla="*/ 22 h 1662"/>
                  <a:gd name="T54" fmla="*/ 128 w 2934"/>
                  <a:gd name="T55" fmla="*/ 22 h 1662"/>
                  <a:gd name="T56" fmla="*/ 131 w 2934"/>
                  <a:gd name="T57" fmla="*/ 22 h 1662"/>
                  <a:gd name="T58" fmla="*/ 138 w 2934"/>
                  <a:gd name="T59" fmla="*/ 23 h 1662"/>
                  <a:gd name="T60" fmla="*/ 142 w 2934"/>
                  <a:gd name="T61" fmla="*/ 23 h 1662"/>
                  <a:gd name="T62" fmla="*/ 142 w 2934"/>
                  <a:gd name="T63" fmla="*/ 23 h 1662"/>
                  <a:gd name="T64" fmla="*/ 139 w 2934"/>
                  <a:gd name="T65" fmla="*/ 23 h 1662"/>
                  <a:gd name="T66" fmla="*/ 134 w 2934"/>
                  <a:gd name="T67" fmla="*/ 22 h 1662"/>
                  <a:gd name="T68" fmla="*/ 130 w 2934"/>
                  <a:gd name="T69" fmla="*/ 22 h 1662"/>
                  <a:gd name="T70" fmla="*/ 127 w 2934"/>
                  <a:gd name="T71" fmla="*/ 22 h 1662"/>
                  <a:gd name="T72" fmla="*/ 123 w 2934"/>
                  <a:gd name="T73" fmla="*/ 21 h 1662"/>
                  <a:gd name="T74" fmla="*/ 119 w 2934"/>
                  <a:gd name="T75" fmla="*/ 20 h 1662"/>
                  <a:gd name="T76" fmla="*/ 115 w 2934"/>
                  <a:gd name="T77" fmla="*/ 20 h 1662"/>
                  <a:gd name="T78" fmla="*/ 110 w 2934"/>
                  <a:gd name="T79" fmla="*/ 17 h 1662"/>
                  <a:gd name="T80" fmla="*/ 105 w 2934"/>
                  <a:gd name="T81" fmla="*/ 15 h 1662"/>
                  <a:gd name="T82" fmla="*/ 100 w 2934"/>
                  <a:gd name="T83" fmla="*/ 13 h 1662"/>
                  <a:gd name="T84" fmla="*/ 97 w 2934"/>
                  <a:gd name="T85" fmla="*/ 11 h 1662"/>
                  <a:gd name="T86" fmla="*/ 93 w 2934"/>
                  <a:gd name="T87" fmla="*/ 8 h 1662"/>
                  <a:gd name="T88" fmla="*/ 88 w 2934"/>
                  <a:gd name="T89" fmla="*/ 5 h 1662"/>
                  <a:gd name="T90" fmla="*/ 83 w 2934"/>
                  <a:gd name="T91" fmla="*/ 2 h 1662"/>
                  <a:gd name="T92" fmla="*/ 78 w 2934"/>
                  <a:gd name="T93" fmla="*/ 2 h 1662"/>
                  <a:gd name="T94" fmla="*/ 72 w 2934"/>
                  <a:gd name="T95" fmla="*/ 0 h 1662"/>
                  <a:gd name="T96" fmla="*/ 67 w 2934"/>
                  <a:gd name="T97" fmla="*/ 2 h 1662"/>
                  <a:gd name="T98" fmla="*/ 62 w 2934"/>
                  <a:gd name="T99" fmla="*/ 2 h 1662"/>
                  <a:gd name="T100" fmla="*/ 56 w 2934"/>
                  <a:gd name="T101" fmla="*/ 5 h 1662"/>
                  <a:gd name="T102" fmla="*/ 53 w 2934"/>
                  <a:gd name="T103" fmla="*/ 8 h 1662"/>
                  <a:gd name="T104" fmla="*/ 46 w 2934"/>
                  <a:gd name="T105" fmla="*/ 11 h 1662"/>
                  <a:gd name="T106" fmla="*/ 43 w 2934"/>
                  <a:gd name="T107" fmla="*/ 13 h 1662"/>
                  <a:gd name="T108" fmla="*/ 38 w 2934"/>
                  <a:gd name="T109" fmla="*/ 15 h 1662"/>
                  <a:gd name="T110" fmla="*/ 35 w 2934"/>
                  <a:gd name="T111" fmla="*/ 17 h 1662"/>
                  <a:gd name="T112" fmla="*/ 31 w 2934"/>
                  <a:gd name="T113" fmla="*/ 19 h 1662"/>
                  <a:gd name="T114" fmla="*/ 25 w 2934"/>
                  <a:gd name="T115" fmla="*/ 20 h 1662"/>
                  <a:gd name="T116" fmla="*/ 23 w 2934"/>
                  <a:gd name="T117" fmla="*/ 21 h 1662"/>
                  <a:gd name="T118" fmla="*/ 16 w 2934"/>
                  <a:gd name="T119" fmla="*/ 22 h 1662"/>
                  <a:gd name="T120" fmla="*/ 13 w 2934"/>
                  <a:gd name="T121" fmla="*/ 22 h 1662"/>
                  <a:gd name="T122" fmla="*/ 8 w 2934"/>
                  <a:gd name="T123" fmla="*/ 22 h 1662"/>
                  <a:gd name="T124" fmla="*/ 4 w 2934"/>
                  <a:gd name="T125" fmla="*/ 22 h 166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934"/>
                  <a:gd name="T190" fmla="*/ 0 h 1662"/>
                  <a:gd name="T191" fmla="*/ 2934 w 2934"/>
                  <a:gd name="T192" fmla="*/ 1662 h 166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934" h="1662">
                    <a:moveTo>
                      <a:pt x="0" y="1638"/>
                    </a:moveTo>
                    <a:lnTo>
                      <a:pt x="6" y="1662"/>
                    </a:lnTo>
                    <a:lnTo>
                      <a:pt x="21" y="1660"/>
                    </a:lnTo>
                    <a:lnTo>
                      <a:pt x="18" y="1646"/>
                    </a:lnTo>
                    <a:lnTo>
                      <a:pt x="18" y="1660"/>
                    </a:lnTo>
                    <a:lnTo>
                      <a:pt x="30" y="1660"/>
                    </a:lnTo>
                    <a:lnTo>
                      <a:pt x="45" y="1660"/>
                    </a:lnTo>
                    <a:lnTo>
                      <a:pt x="48" y="1660"/>
                    </a:lnTo>
                    <a:lnTo>
                      <a:pt x="63" y="1657"/>
                    </a:lnTo>
                    <a:lnTo>
                      <a:pt x="60" y="1643"/>
                    </a:lnTo>
                    <a:lnTo>
                      <a:pt x="60" y="1657"/>
                    </a:lnTo>
                    <a:lnTo>
                      <a:pt x="76" y="1657"/>
                    </a:lnTo>
                    <a:lnTo>
                      <a:pt x="82" y="1654"/>
                    </a:lnTo>
                    <a:lnTo>
                      <a:pt x="94" y="1649"/>
                    </a:lnTo>
                    <a:lnTo>
                      <a:pt x="88" y="1638"/>
                    </a:lnTo>
                    <a:lnTo>
                      <a:pt x="91" y="1651"/>
                    </a:lnTo>
                    <a:lnTo>
                      <a:pt x="109" y="1649"/>
                    </a:lnTo>
                    <a:lnTo>
                      <a:pt x="106" y="1635"/>
                    </a:lnTo>
                    <a:lnTo>
                      <a:pt x="106" y="1649"/>
                    </a:lnTo>
                    <a:lnTo>
                      <a:pt x="121" y="1649"/>
                    </a:lnTo>
                    <a:lnTo>
                      <a:pt x="124" y="1649"/>
                    </a:lnTo>
                    <a:lnTo>
                      <a:pt x="136" y="1646"/>
                    </a:lnTo>
                    <a:lnTo>
                      <a:pt x="151" y="1643"/>
                    </a:lnTo>
                    <a:lnTo>
                      <a:pt x="166" y="1640"/>
                    </a:lnTo>
                    <a:lnTo>
                      <a:pt x="163" y="1627"/>
                    </a:lnTo>
                    <a:lnTo>
                      <a:pt x="163" y="1640"/>
                    </a:lnTo>
                    <a:lnTo>
                      <a:pt x="178" y="1640"/>
                    </a:lnTo>
                    <a:lnTo>
                      <a:pt x="181" y="1640"/>
                    </a:lnTo>
                    <a:lnTo>
                      <a:pt x="193" y="1638"/>
                    </a:lnTo>
                    <a:lnTo>
                      <a:pt x="196" y="1638"/>
                    </a:lnTo>
                    <a:lnTo>
                      <a:pt x="214" y="1632"/>
                    </a:lnTo>
                    <a:lnTo>
                      <a:pt x="208" y="1619"/>
                    </a:lnTo>
                    <a:lnTo>
                      <a:pt x="211" y="1632"/>
                    </a:lnTo>
                    <a:lnTo>
                      <a:pt x="226" y="1630"/>
                    </a:lnTo>
                    <a:lnTo>
                      <a:pt x="238" y="1627"/>
                    </a:lnTo>
                    <a:lnTo>
                      <a:pt x="253" y="1624"/>
                    </a:lnTo>
                    <a:lnTo>
                      <a:pt x="256" y="1624"/>
                    </a:lnTo>
                    <a:lnTo>
                      <a:pt x="271" y="1619"/>
                    </a:lnTo>
                    <a:lnTo>
                      <a:pt x="265" y="1605"/>
                    </a:lnTo>
                    <a:lnTo>
                      <a:pt x="268" y="1619"/>
                    </a:lnTo>
                    <a:lnTo>
                      <a:pt x="283" y="1616"/>
                    </a:lnTo>
                    <a:lnTo>
                      <a:pt x="286" y="1616"/>
                    </a:lnTo>
                    <a:lnTo>
                      <a:pt x="301" y="1610"/>
                    </a:lnTo>
                    <a:lnTo>
                      <a:pt x="316" y="1605"/>
                    </a:lnTo>
                    <a:lnTo>
                      <a:pt x="332" y="1599"/>
                    </a:lnTo>
                    <a:lnTo>
                      <a:pt x="332" y="1597"/>
                    </a:lnTo>
                    <a:lnTo>
                      <a:pt x="344" y="1591"/>
                    </a:lnTo>
                    <a:lnTo>
                      <a:pt x="338" y="1580"/>
                    </a:lnTo>
                    <a:lnTo>
                      <a:pt x="344" y="1594"/>
                    </a:lnTo>
                    <a:lnTo>
                      <a:pt x="359" y="1588"/>
                    </a:lnTo>
                    <a:lnTo>
                      <a:pt x="374" y="1583"/>
                    </a:lnTo>
                    <a:lnTo>
                      <a:pt x="377" y="1580"/>
                    </a:lnTo>
                    <a:lnTo>
                      <a:pt x="392" y="1572"/>
                    </a:lnTo>
                    <a:lnTo>
                      <a:pt x="407" y="1564"/>
                    </a:lnTo>
                    <a:lnTo>
                      <a:pt x="422" y="1556"/>
                    </a:lnTo>
                    <a:lnTo>
                      <a:pt x="437" y="1547"/>
                    </a:lnTo>
                    <a:lnTo>
                      <a:pt x="449" y="1539"/>
                    </a:lnTo>
                    <a:lnTo>
                      <a:pt x="440" y="1528"/>
                    </a:lnTo>
                    <a:lnTo>
                      <a:pt x="449" y="1539"/>
                    </a:lnTo>
                    <a:lnTo>
                      <a:pt x="464" y="1531"/>
                    </a:lnTo>
                    <a:lnTo>
                      <a:pt x="467" y="1531"/>
                    </a:lnTo>
                    <a:lnTo>
                      <a:pt x="482" y="1517"/>
                    </a:lnTo>
                    <a:lnTo>
                      <a:pt x="470" y="1506"/>
                    </a:lnTo>
                    <a:lnTo>
                      <a:pt x="479" y="1517"/>
                    </a:lnTo>
                    <a:lnTo>
                      <a:pt x="497" y="1506"/>
                    </a:lnTo>
                    <a:lnTo>
                      <a:pt x="500" y="1506"/>
                    </a:lnTo>
                    <a:lnTo>
                      <a:pt x="512" y="1495"/>
                    </a:lnTo>
                    <a:lnTo>
                      <a:pt x="500" y="1484"/>
                    </a:lnTo>
                    <a:lnTo>
                      <a:pt x="509" y="1495"/>
                    </a:lnTo>
                    <a:lnTo>
                      <a:pt x="524" y="1484"/>
                    </a:lnTo>
                    <a:lnTo>
                      <a:pt x="527" y="1484"/>
                    </a:lnTo>
                    <a:lnTo>
                      <a:pt x="542" y="1471"/>
                    </a:lnTo>
                    <a:lnTo>
                      <a:pt x="542" y="1468"/>
                    </a:lnTo>
                    <a:lnTo>
                      <a:pt x="554" y="1454"/>
                    </a:lnTo>
                    <a:lnTo>
                      <a:pt x="542" y="1446"/>
                    </a:lnTo>
                    <a:lnTo>
                      <a:pt x="554" y="1457"/>
                    </a:lnTo>
                    <a:lnTo>
                      <a:pt x="570" y="1443"/>
                    </a:lnTo>
                    <a:lnTo>
                      <a:pt x="585" y="1430"/>
                    </a:lnTo>
                    <a:lnTo>
                      <a:pt x="600" y="1416"/>
                    </a:lnTo>
                    <a:lnTo>
                      <a:pt x="600" y="1413"/>
                    </a:lnTo>
                    <a:lnTo>
                      <a:pt x="615" y="1397"/>
                    </a:lnTo>
                    <a:lnTo>
                      <a:pt x="630" y="1378"/>
                    </a:lnTo>
                    <a:lnTo>
                      <a:pt x="645" y="1358"/>
                    </a:lnTo>
                    <a:lnTo>
                      <a:pt x="657" y="1342"/>
                    </a:lnTo>
                    <a:lnTo>
                      <a:pt x="645" y="1334"/>
                    </a:lnTo>
                    <a:lnTo>
                      <a:pt x="657" y="1342"/>
                    </a:lnTo>
                    <a:lnTo>
                      <a:pt x="672" y="1323"/>
                    </a:lnTo>
                    <a:lnTo>
                      <a:pt x="660" y="1315"/>
                    </a:lnTo>
                    <a:lnTo>
                      <a:pt x="672" y="1323"/>
                    </a:lnTo>
                    <a:lnTo>
                      <a:pt x="690" y="1304"/>
                    </a:lnTo>
                    <a:lnTo>
                      <a:pt x="690" y="1301"/>
                    </a:lnTo>
                    <a:lnTo>
                      <a:pt x="702" y="1279"/>
                    </a:lnTo>
                    <a:lnTo>
                      <a:pt x="690" y="1273"/>
                    </a:lnTo>
                    <a:lnTo>
                      <a:pt x="702" y="1282"/>
                    </a:lnTo>
                    <a:lnTo>
                      <a:pt x="717" y="1262"/>
                    </a:lnTo>
                    <a:lnTo>
                      <a:pt x="732" y="1238"/>
                    </a:lnTo>
                    <a:lnTo>
                      <a:pt x="747" y="1216"/>
                    </a:lnTo>
                    <a:lnTo>
                      <a:pt x="747" y="1213"/>
                    </a:lnTo>
                    <a:lnTo>
                      <a:pt x="759" y="1189"/>
                    </a:lnTo>
                    <a:lnTo>
                      <a:pt x="747" y="1183"/>
                    </a:lnTo>
                    <a:lnTo>
                      <a:pt x="759" y="1191"/>
                    </a:lnTo>
                    <a:lnTo>
                      <a:pt x="774" y="1167"/>
                    </a:lnTo>
                    <a:lnTo>
                      <a:pt x="792" y="1142"/>
                    </a:lnTo>
                    <a:lnTo>
                      <a:pt x="795" y="1139"/>
                    </a:lnTo>
                    <a:lnTo>
                      <a:pt x="807" y="1112"/>
                    </a:lnTo>
                    <a:lnTo>
                      <a:pt x="792" y="1106"/>
                    </a:lnTo>
                    <a:lnTo>
                      <a:pt x="804" y="1115"/>
                    </a:lnTo>
                    <a:lnTo>
                      <a:pt x="820" y="1090"/>
                    </a:lnTo>
                    <a:lnTo>
                      <a:pt x="820" y="1087"/>
                    </a:lnTo>
                    <a:lnTo>
                      <a:pt x="835" y="1060"/>
                    </a:lnTo>
                    <a:lnTo>
                      <a:pt x="850" y="1032"/>
                    </a:lnTo>
                    <a:lnTo>
                      <a:pt x="853" y="1032"/>
                    </a:lnTo>
                    <a:lnTo>
                      <a:pt x="865" y="1005"/>
                    </a:lnTo>
                    <a:lnTo>
                      <a:pt x="850" y="999"/>
                    </a:lnTo>
                    <a:lnTo>
                      <a:pt x="862" y="1005"/>
                    </a:lnTo>
                    <a:lnTo>
                      <a:pt x="880" y="972"/>
                    </a:lnTo>
                    <a:lnTo>
                      <a:pt x="895" y="945"/>
                    </a:lnTo>
                    <a:lnTo>
                      <a:pt x="898" y="945"/>
                    </a:lnTo>
                    <a:lnTo>
                      <a:pt x="910" y="915"/>
                    </a:lnTo>
                    <a:lnTo>
                      <a:pt x="895" y="909"/>
                    </a:lnTo>
                    <a:lnTo>
                      <a:pt x="907" y="915"/>
                    </a:lnTo>
                    <a:lnTo>
                      <a:pt x="922" y="884"/>
                    </a:lnTo>
                    <a:lnTo>
                      <a:pt x="937" y="852"/>
                    </a:lnTo>
                    <a:lnTo>
                      <a:pt x="952" y="821"/>
                    </a:lnTo>
                    <a:lnTo>
                      <a:pt x="955" y="821"/>
                    </a:lnTo>
                    <a:lnTo>
                      <a:pt x="967" y="791"/>
                    </a:lnTo>
                    <a:lnTo>
                      <a:pt x="952" y="786"/>
                    </a:lnTo>
                    <a:lnTo>
                      <a:pt x="964" y="791"/>
                    </a:lnTo>
                    <a:lnTo>
                      <a:pt x="982" y="758"/>
                    </a:lnTo>
                    <a:lnTo>
                      <a:pt x="997" y="726"/>
                    </a:lnTo>
                    <a:lnTo>
                      <a:pt x="1000" y="726"/>
                    </a:lnTo>
                    <a:lnTo>
                      <a:pt x="1012" y="693"/>
                    </a:lnTo>
                    <a:lnTo>
                      <a:pt x="997" y="687"/>
                    </a:lnTo>
                    <a:lnTo>
                      <a:pt x="1009" y="693"/>
                    </a:lnTo>
                    <a:lnTo>
                      <a:pt x="1024" y="663"/>
                    </a:lnTo>
                    <a:lnTo>
                      <a:pt x="1039" y="630"/>
                    </a:lnTo>
                    <a:lnTo>
                      <a:pt x="1054" y="597"/>
                    </a:lnTo>
                    <a:lnTo>
                      <a:pt x="1070" y="564"/>
                    </a:lnTo>
                    <a:lnTo>
                      <a:pt x="1085" y="534"/>
                    </a:lnTo>
                    <a:lnTo>
                      <a:pt x="1100" y="504"/>
                    </a:lnTo>
                    <a:lnTo>
                      <a:pt x="1103" y="504"/>
                    </a:lnTo>
                    <a:lnTo>
                      <a:pt x="1115" y="474"/>
                    </a:lnTo>
                    <a:lnTo>
                      <a:pt x="1100" y="468"/>
                    </a:lnTo>
                    <a:lnTo>
                      <a:pt x="1112" y="474"/>
                    </a:lnTo>
                    <a:lnTo>
                      <a:pt x="1127" y="441"/>
                    </a:lnTo>
                    <a:lnTo>
                      <a:pt x="1142" y="411"/>
                    </a:lnTo>
                    <a:lnTo>
                      <a:pt x="1130" y="405"/>
                    </a:lnTo>
                    <a:lnTo>
                      <a:pt x="1142" y="413"/>
                    </a:lnTo>
                    <a:lnTo>
                      <a:pt x="1160" y="383"/>
                    </a:lnTo>
                    <a:lnTo>
                      <a:pt x="1163" y="380"/>
                    </a:lnTo>
                    <a:lnTo>
                      <a:pt x="1175" y="353"/>
                    </a:lnTo>
                    <a:lnTo>
                      <a:pt x="1160" y="348"/>
                    </a:lnTo>
                    <a:lnTo>
                      <a:pt x="1172" y="353"/>
                    </a:lnTo>
                    <a:lnTo>
                      <a:pt x="1187" y="323"/>
                    </a:lnTo>
                    <a:lnTo>
                      <a:pt x="1202" y="295"/>
                    </a:lnTo>
                    <a:lnTo>
                      <a:pt x="1214" y="271"/>
                    </a:lnTo>
                    <a:lnTo>
                      <a:pt x="1202" y="265"/>
                    </a:lnTo>
                    <a:lnTo>
                      <a:pt x="1214" y="274"/>
                    </a:lnTo>
                    <a:lnTo>
                      <a:pt x="1229" y="249"/>
                    </a:lnTo>
                    <a:lnTo>
                      <a:pt x="1244" y="224"/>
                    </a:lnTo>
                    <a:lnTo>
                      <a:pt x="1262" y="200"/>
                    </a:lnTo>
                    <a:lnTo>
                      <a:pt x="1262" y="197"/>
                    </a:lnTo>
                    <a:lnTo>
                      <a:pt x="1274" y="175"/>
                    </a:lnTo>
                    <a:lnTo>
                      <a:pt x="1262" y="169"/>
                    </a:lnTo>
                    <a:lnTo>
                      <a:pt x="1274" y="178"/>
                    </a:lnTo>
                    <a:lnTo>
                      <a:pt x="1289" y="156"/>
                    </a:lnTo>
                    <a:lnTo>
                      <a:pt x="1277" y="148"/>
                    </a:lnTo>
                    <a:lnTo>
                      <a:pt x="1289" y="156"/>
                    </a:lnTo>
                    <a:lnTo>
                      <a:pt x="1305" y="137"/>
                    </a:lnTo>
                    <a:lnTo>
                      <a:pt x="1317" y="120"/>
                    </a:lnTo>
                    <a:lnTo>
                      <a:pt x="1305" y="112"/>
                    </a:lnTo>
                    <a:lnTo>
                      <a:pt x="1317" y="120"/>
                    </a:lnTo>
                    <a:lnTo>
                      <a:pt x="1332" y="104"/>
                    </a:lnTo>
                    <a:lnTo>
                      <a:pt x="1320" y="96"/>
                    </a:lnTo>
                    <a:lnTo>
                      <a:pt x="1329" y="106"/>
                    </a:lnTo>
                    <a:lnTo>
                      <a:pt x="1347" y="93"/>
                    </a:lnTo>
                    <a:lnTo>
                      <a:pt x="1350" y="90"/>
                    </a:lnTo>
                    <a:lnTo>
                      <a:pt x="1365" y="74"/>
                    </a:lnTo>
                    <a:lnTo>
                      <a:pt x="1377" y="60"/>
                    </a:lnTo>
                    <a:lnTo>
                      <a:pt x="1365" y="52"/>
                    </a:lnTo>
                    <a:lnTo>
                      <a:pt x="1374" y="63"/>
                    </a:lnTo>
                    <a:lnTo>
                      <a:pt x="1389" y="52"/>
                    </a:lnTo>
                    <a:lnTo>
                      <a:pt x="1380" y="41"/>
                    </a:lnTo>
                    <a:lnTo>
                      <a:pt x="1389" y="52"/>
                    </a:lnTo>
                    <a:lnTo>
                      <a:pt x="1404" y="43"/>
                    </a:lnTo>
                    <a:lnTo>
                      <a:pt x="1395" y="33"/>
                    </a:lnTo>
                    <a:lnTo>
                      <a:pt x="1401" y="43"/>
                    </a:lnTo>
                    <a:lnTo>
                      <a:pt x="1413" y="38"/>
                    </a:lnTo>
                    <a:lnTo>
                      <a:pt x="1407" y="27"/>
                    </a:lnTo>
                    <a:lnTo>
                      <a:pt x="1413" y="41"/>
                    </a:lnTo>
                    <a:lnTo>
                      <a:pt x="1428" y="35"/>
                    </a:lnTo>
                    <a:lnTo>
                      <a:pt x="1446" y="30"/>
                    </a:lnTo>
                    <a:lnTo>
                      <a:pt x="1440" y="16"/>
                    </a:lnTo>
                    <a:lnTo>
                      <a:pt x="1443" y="30"/>
                    </a:lnTo>
                    <a:lnTo>
                      <a:pt x="1458" y="27"/>
                    </a:lnTo>
                    <a:lnTo>
                      <a:pt x="1455" y="13"/>
                    </a:lnTo>
                    <a:lnTo>
                      <a:pt x="1455" y="27"/>
                    </a:lnTo>
                    <a:lnTo>
                      <a:pt x="1467" y="27"/>
                    </a:lnTo>
                    <a:lnTo>
                      <a:pt x="1467" y="13"/>
                    </a:lnTo>
                    <a:lnTo>
                      <a:pt x="1464" y="27"/>
                    </a:lnTo>
                    <a:lnTo>
                      <a:pt x="1479" y="30"/>
                    </a:lnTo>
                    <a:lnTo>
                      <a:pt x="1494" y="33"/>
                    </a:lnTo>
                    <a:lnTo>
                      <a:pt x="1506" y="35"/>
                    </a:lnTo>
                    <a:lnTo>
                      <a:pt x="1509" y="22"/>
                    </a:lnTo>
                    <a:lnTo>
                      <a:pt x="1503" y="33"/>
                    </a:lnTo>
                    <a:lnTo>
                      <a:pt x="1521" y="41"/>
                    </a:lnTo>
                    <a:lnTo>
                      <a:pt x="1524" y="43"/>
                    </a:lnTo>
                    <a:lnTo>
                      <a:pt x="1539" y="49"/>
                    </a:lnTo>
                    <a:lnTo>
                      <a:pt x="1542" y="35"/>
                    </a:lnTo>
                    <a:lnTo>
                      <a:pt x="1533" y="46"/>
                    </a:lnTo>
                    <a:lnTo>
                      <a:pt x="1549" y="57"/>
                    </a:lnTo>
                    <a:lnTo>
                      <a:pt x="1558" y="46"/>
                    </a:lnTo>
                    <a:lnTo>
                      <a:pt x="1549" y="57"/>
                    </a:lnTo>
                    <a:lnTo>
                      <a:pt x="1561" y="68"/>
                    </a:lnTo>
                    <a:lnTo>
                      <a:pt x="1576" y="79"/>
                    </a:lnTo>
                    <a:lnTo>
                      <a:pt x="1585" y="68"/>
                    </a:lnTo>
                    <a:lnTo>
                      <a:pt x="1576" y="76"/>
                    </a:lnTo>
                    <a:lnTo>
                      <a:pt x="1591" y="93"/>
                    </a:lnTo>
                    <a:lnTo>
                      <a:pt x="1600" y="85"/>
                    </a:lnTo>
                    <a:lnTo>
                      <a:pt x="1588" y="93"/>
                    </a:lnTo>
                    <a:lnTo>
                      <a:pt x="1600" y="109"/>
                    </a:lnTo>
                    <a:lnTo>
                      <a:pt x="1603" y="112"/>
                    </a:lnTo>
                    <a:lnTo>
                      <a:pt x="1621" y="128"/>
                    </a:lnTo>
                    <a:lnTo>
                      <a:pt x="1630" y="117"/>
                    </a:lnTo>
                    <a:lnTo>
                      <a:pt x="1618" y="126"/>
                    </a:lnTo>
                    <a:lnTo>
                      <a:pt x="1633" y="145"/>
                    </a:lnTo>
                    <a:lnTo>
                      <a:pt x="1648" y="164"/>
                    </a:lnTo>
                    <a:lnTo>
                      <a:pt x="1660" y="156"/>
                    </a:lnTo>
                    <a:lnTo>
                      <a:pt x="1648" y="161"/>
                    </a:lnTo>
                    <a:lnTo>
                      <a:pt x="1660" y="183"/>
                    </a:lnTo>
                    <a:lnTo>
                      <a:pt x="1660" y="186"/>
                    </a:lnTo>
                    <a:lnTo>
                      <a:pt x="1675" y="208"/>
                    </a:lnTo>
                    <a:lnTo>
                      <a:pt x="1690" y="232"/>
                    </a:lnTo>
                    <a:lnTo>
                      <a:pt x="1705" y="257"/>
                    </a:lnTo>
                    <a:lnTo>
                      <a:pt x="1720" y="282"/>
                    </a:lnTo>
                    <a:lnTo>
                      <a:pt x="1732" y="274"/>
                    </a:lnTo>
                    <a:lnTo>
                      <a:pt x="1720" y="279"/>
                    </a:lnTo>
                    <a:lnTo>
                      <a:pt x="1735" y="306"/>
                    </a:lnTo>
                    <a:lnTo>
                      <a:pt x="1750" y="334"/>
                    </a:lnTo>
                    <a:lnTo>
                      <a:pt x="1762" y="328"/>
                    </a:lnTo>
                    <a:lnTo>
                      <a:pt x="1750" y="334"/>
                    </a:lnTo>
                    <a:lnTo>
                      <a:pt x="1762" y="364"/>
                    </a:lnTo>
                    <a:lnTo>
                      <a:pt x="1777" y="391"/>
                    </a:lnTo>
                    <a:lnTo>
                      <a:pt x="1792" y="422"/>
                    </a:lnTo>
                    <a:lnTo>
                      <a:pt x="1808" y="452"/>
                    </a:lnTo>
                    <a:lnTo>
                      <a:pt x="1820" y="446"/>
                    </a:lnTo>
                    <a:lnTo>
                      <a:pt x="1808" y="452"/>
                    </a:lnTo>
                    <a:lnTo>
                      <a:pt x="1823" y="485"/>
                    </a:lnTo>
                    <a:lnTo>
                      <a:pt x="1838" y="515"/>
                    </a:lnTo>
                    <a:lnTo>
                      <a:pt x="1853" y="545"/>
                    </a:lnTo>
                    <a:lnTo>
                      <a:pt x="1865" y="539"/>
                    </a:lnTo>
                    <a:lnTo>
                      <a:pt x="1853" y="545"/>
                    </a:lnTo>
                    <a:lnTo>
                      <a:pt x="1865" y="578"/>
                    </a:lnTo>
                    <a:lnTo>
                      <a:pt x="1880" y="611"/>
                    </a:lnTo>
                    <a:lnTo>
                      <a:pt x="1880" y="613"/>
                    </a:lnTo>
                    <a:lnTo>
                      <a:pt x="1898" y="643"/>
                    </a:lnTo>
                    <a:lnTo>
                      <a:pt x="1910" y="635"/>
                    </a:lnTo>
                    <a:lnTo>
                      <a:pt x="1898" y="641"/>
                    </a:lnTo>
                    <a:lnTo>
                      <a:pt x="1910" y="674"/>
                    </a:lnTo>
                    <a:lnTo>
                      <a:pt x="1925" y="704"/>
                    </a:lnTo>
                    <a:lnTo>
                      <a:pt x="1937" y="698"/>
                    </a:lnTo>
                    <a:lnTo>
                      <a:pt x="1925" y="704"/>
                    </a:lnTo>
                    <a:lnTo>
                      <a:pt x="1940" y="739"/>
                    </a:lnTo>
                    <a:lnTo>
                      <a:pt x="1955" y="769"/>
                    </a:lnTo>
                    <a:lnTo>
                      <a:pt x="1967" y="764"/>
                    </a:lnTo>
                    <a:lnTo>
                      <a:pt x="1955" y="769"/>
                    </a:lnTo>
                    <a:lnTo>
                      <a:pt x="1967" y="802"/>
                    </a:lnTo>
                    <a:lnTo>
                      <a:pt x="1982" y="832"/>
                    </a:lnTo>
                    <a:lnTo>
                      <a:pt x="2000" y="865"/>
                    </a:lnTo>
                    <a:lnTo>
                      <a:pt x="2012" y="860"/>
                    </a:lnTo>
                    <a:lnTo>
                      <a:pt x="2000" y="865"/>
                    </a:lnTo>
                    <a:lnTo>
                      <a:pt x="2012" y="895"/>
                    </a:lnTo>
                    <a:lnTo>
                      <a:pt x="2027" y="926"/>
                    </a:lnTo>
                    <a:lnTo>
                      <a:pt x="2043" y="956"/>
                    </a:lnTo>
                    <a:lnTo>
                      <a:pt x="2058" y="983"/>
                    </a:lnTo>
                    <a:lnTo>
                      <a:pt x="2070" y="978"/>
                    </a:lnTo>
                    <a:lnTo>
                      <a:pt x="2058" y="983"/>
                    </a:lnTo>
                    <a:lnTo>
                      <a:pt x="2070" y="1013"/>
                    </a:lnTo>
                    <a:lnTo>
                      <a:pt x="2070" y="1016"/>
                    </a:lnTo>
                    <a:lnTo>
                      <a:pt x="2088" y="1046"/>
                    </a:lnTo>
                    <a:lnTo>
                      <a:pt x="2103" y="1071"/>
                    </a:lnTo>
                    <a:lnTo>
                      <a:pt x="2115" y="1063"/>
                    </a:lnTo>
                    <a:lnTo>
                      <a:pt x="2103" y="1068"/>
                    </a:lnTo>
                    <a:lnTo>
                      <a:pt x="2115" y="1095"/>
                    </a:lnTo>
                    <a:lnTo>
                      <a:pt x="2130" y="1126"/>
                    </a:lnTo>
                    <a:lnTo>
                      <a:pt x="2130" y="1128"/>
                    </a:lnTo>
                    <a:lnTo>
                      <a:pt x="2145" y="1153"/>
                    </a:lnTo>
                    <a:lnTo>
                      <a:pt x="2160" y="1178"/>
                    </a:lnTo>
                    <a:lnTo>
                      <a:pt x="2172" y="1169"/>
                    </a:lnTo>
                    <a:lnTo>
                      <a:pt x="2160" y="1175"/>
                    </a:lnTo>
                    <a:lnTo>
                      <a:pt x="2172" y="1197"/>
                    </a:lnTo>
                    <a:lnTo>
                      <a:pt x="2172" y="1199"/>
                    </a:lnTo>
                    <a:lnTo>
                      <a:pt x="2190" y="1224"/>
                    </a:lnTo>
                    <a:lnTo>
                      <a:pt x="2205" y="1246"/>
                    </a:lnTo>
                    <a:lnTo>
                      <a:pt x="2217" y="1238"/>
                    </a:lnTo>
                    <a:lnTo>
                      <a:pt x="2205" y="1243"/>
                    </a:lnTo>
                    <a:lnTo>
                      <a:pt x="2217" y="1268"/>
                    </a:lnTo>
                    <a:lnTo>
                      <a:pt x="2217" y="1271"/>
                    </a:lnTo>
                    <a:lnTo>
                      <a:pt x="2232" y="1290"/>
                    </a:lnTo>
                    <a:lnTo>
                      <a:pt x="2247" y="1309"/>
                    </a:lnTo>
                    <a:lnTo>
                      <a:pt x="2262" y="1328"/>
                    </a:lnTo>
                    <a:lnTo>
                      <a:pt x="2277" y="1347"/>
                    </a:lnTo>
                    <a:lnTo>
                      <a:pt x="2293" y="1367"/>
                    </a:lnTo>
                    <a:lnTo>
                      <a:pt x="2296" y="1367"/>
                    </a:lnTo>
                    <a:lnTo>
                      <a:pt x="2311" y="1383"/>
                    </a:lnTo>
                    <a:lnTo>
                      <a:pt x="2320" y="1375"/>
                    </a:lnTo>
                    <a:lnTo>
                      <a:pt x="2308" y="1383"/>
                    </a:lnTo>
                    <a:lnTo>
                      <a:pt x="2320" y="1402"/>
                    </a:lnTo>
                    <a:lnTo>
                      <a:pt x="2323" y="1402"/>
                    </a:lnTo>
                    <a:lnTo>
                      <a:pt x="2338" y="1419"/>
                    </a:lnTo>
                    <a:lnTo>
                      <a:pt x="2338" y="1421"/>
                    </a:lnTo>
                    <a:lnTo>
                      <a:pt x="2353" y="1435"/>
                    </a:lnTo>
                    <a:lnTo>
                      <a:pt x="2371" y="1449"/>
                    </a:lnTo>
                    <a:lnTo>
                      <a:pt x="2380" y="1438"/>
                    </a:lnTo>
                    <a:lnTo>
                      <a:pt x="2368" y="1446"/>
                    </a:lnTo>
                    <a:lnTo>
                      <a:pt x="2380" y="1460"/>
                    </a:lnTo>
                    <a:lnTo>
                      <a:pt x="2383" y="1462"/>
                    </a:lnTo>
                    <a:lnTo>
                      <a:pt x="2398" y="1476"/>
                    </a:lnTo>
                    <a:lnTo>
                      <a:pt x="2413" y="1487"/>
                    </a:lnTo>
                    <a:lnTo>
                      <a:pt x="2422" y="1476"/>
                    </a:lnTo>
                    <a:lnTo>
                      <a:pt x="2410" y="1484"/>
                    </a:lnTo>
                    <a:lnTo>
                      <a:pt x="2422" y="1498"/>
                    </a:lnTo>
                    <a:lnTo>
                      <a:pt x="2425" y="1501"/>
                    </a:lnTo>
                    <a:lnTo>
                      <a:pt x="2440" y="1512"/>
                    </a:lnTo>
                    <a:lnTo>
                      <a:pt x="2455" y="1523"/>
                    </a:lnTo>
                    <a:lnTo>
                      <a:pt x="2458" y="1523"/>
                    </a:lnTo>
                    <a:lnTo>
                      <a:pt x="2476" y="1534"/>
                    </a:lnTo>
                    <a:lnTo>
                      <a:pt x="2482" y="1523"/>
                    </a:lnTo>
                    <a:lnTo>
                      <a:pt x="2473" y="1534"/>
                    </a:lnTo>
                    <a:lnTo>
                      <a:pt x="2485" y="1542"/>
                    </a:lnTo>
                    <a:lnTo>
                      <a:pt x="2488" y="1542"/>
                    </a:lnTo>
                    <a:lnTo>
                      <a:pt x="2503" y="1550"/>
                    </a:lnTo>
                    <a:lnTo>
                      <a:pt x="2518" y="1558"/>
                    </a:lnTo>
                    <a:lnTo>
                      <a:pt x="2524" y="1547"/>
                    </a:lnTo>
                    <a:lnTo>
                      <a:pt x="2515" y="1558"/>
                    </a:lnTo>
                    <a:lnTo>
                      <a:pt x="2527" y="1567"/>
                    </a:lnTo>
                    <a:lnTo>
                      <a:pt x="2531" y="1567"/>
                    </a:lnTo>
                    <a:lnTo>
                      <a:pt x="2546" y="1575"/>
                    </a:lnTo>
                    <a:lnTo>
                      <a:pt x="2549" y="1577"/>
                    </a:lnTo>
                    <a:lnTo>
                      <a:pt x="2567" y="1583"/>
                    </a:lnTo>
                    <a:lnTo>
                      <a:pt x="2570" y="1569"/>
                    </a:lnTo>
                    <a:lnTo>
                      <a:pt x="2564" y="1580"/>
                    </a:lnTo>
                    <a:lnTo>
                      <a:pt x="2579" y="1588"/>
                    </a:lnTo>
                    <a:lnTo>
                      <a:pt x="2591" y="1594"/>
                    </a:lnTo>
                    <a:lnTo>
                      <a:pt x="2594" y="1597"/>
                    </a:lnTo>
                    <a:lnTo>
                      <a:pt x="2609" y="1602"/>
                    </a:lnTo>
                    <a:lnTo>
                      <a:pt x="2624" y="1608"/>
                    </a:lnTo>
                    <a:lnTo>
                      <a:pt x="2627" y="1594"/>
                    </a:lnTo>
                    <a:lnTo>
                      <a:pt x="2621" y="1605"/>
                    </a:lnTo>
                    <a:lnTo>
                      <a:pt x="2633" y="1610"/>
                    </a:lnTo>
                    <a:lnTo>
                      <a:pt x="2636" y="1613"/>
                    </a:lnTo>
                    <a:lnTo>
                      <a:pt x="2651" y="1616"/>
                    </a:lnTo>
                    <a:lnTo>
                      <a:pt x="2654" y="1602"/>
                    </a:lnTo>
                    <a:lnTo>
                      <a:pt x="2651" y="1616"/>
                    </a:lnTo>
                    <a:lnTo>
                      <a:pt x="2669" y="1621"/>
                    </a:lnTo>
                    <a:lnTo>
                      <a:pt x="2684" y="1624"/>
                    </a:lnTo>
                    <a:lnTo>
                      <a:pt x="2687" y="1610"/>
                    </a:lnTo>
                    <a:lnTo>
                      <a:pt x="2681" y="1621"/>
                    </a:lnTo>
                    <a:lnTo>
                      <a:pt x="2693" y="1627"/>
                    </a:lnTo>
                    <a:lnTo>
                      <a:pt x="2696" y="1630"/>
                    </a:lnTo>
                    <a:lnTo>
                      <a:pt x="2711" y="1632"/>
                    </a:lnTo>
                    <a:lnTo>
                      <a:pt x="2726" y="1635"/>
                    </a:lnTo>
                    <a:lnTo>
                      <a:pt x="2738" y="1638"/>
                    </a:lnTo>
                    <a:lnTo>
                      <a:pt x="2741" y="1638"/>
                    </a:lnTo>
                    <a:lnTo>
                      <a:pt x="2759" y="1640"/>
                    </a:lnTo>
                    <a:lnTo>
                      <a:pt x="2759" y="1627"/>
                    </a:lnTo>
                    <a:lnTo>
                      <a:pt x="2756" y="1640"/>
                    </a:lnTo>
                    <a:lnTo>
                      <a:pt x="2771" y="1643"/>
                    </a:lnTo>
                    <a:lnTo>
                      <a:pt x="2787" y="1646"/>
                    </a:lnTo>
                    <a:lnTo>
                      <a:pt x="2790" y="1646"/>
                    </a:lnTo>
                    <a:lnTo>
                      <a:pt x="2802" y="1646"/>
                    </a:lnTo>
                    <a:lnTo>
                      <a:pt x="2802" y="1632"/>
                    </a:lnTo>
                    <a:lnTo>
                      <a:pt x="2799" y="1646"/>
                    </a:lnTo>
                    <a:lnTo>
                      <a:pt x="2814" y="1649"/>
                    </a:lnTo>
                    <a:lnTo>
                      <a:pt x="2829" y="1651"/>
                    </a:lnTo>
                    <a:lnTo>
                      <a:pt x="2832" y="1651"/>
                    </a:lnTo>
                    <a:lnTo>
                      <a:pt x="2844" y="1651"/>
                    </a:lnTo>
                    <a:lnTo>
                      <a:pt x="2844" y="1638"/>
                    </a:lnTo>
                    <a:lnTo>
                      <a:pt x="2841" y="1651"/>
                    </a:lnTo>
                    <a:lnTo>
                      <a:pt x="2859" y="1657"/>
                    </a:lnTo>
                    <a:lnTo>
                      <a:pt x="2862" y="1657"/>
                    </a:lnTo>
                    <a:lnTo>
                      <a:pt x="2877" y="1657"/>
                    </a:lnTo>
                    <a:lnTo>
                      <a:pt x="2877" y="1643"/>
                    </a:lnTo>
                    <a:lnTo>
                      <a:pt x="2874" y="1657"/>
                    </a:lnTo>
                    <a:lnTo>
                      <a:pt x="2889" y="1660"/>
                    </a:lnTo>
                    <a:lnTo>
                      <a:pt x="2892" y="1660"/>
                    </a:lnTo>
                    <a:lnTo>
                      <a:pt x="2904" y="1660"/>
                    </a:lnTo>
                    <a:lnTo>
                      <a:pt x="2904" y="1646"/>
                    </a:lnTo>
                    <a:lnTo>
                      <a:pt x="2901" y="1660"/>
                    </a:lnTo>
                    <a:lnTo>
                      <a:pt x="2916" y="1662"/>
                    </a:lnTo>
                    <a:lnTo>
                      <a:pt x="2919" y="1662"/>
                    </a:lnTo>
                    <a:lnTo>
                      <a:pt x="2934" y="1662"/>
                    </a:lnTo>
                    <a:lnTo>
                      <a:pt x="2934" y="1635"/>
                    </a:lnTo>
                    <a:lnTo>
                      <a:pt x="2919" y="1635"/>
                    </a:lnTo>
                    <a:lnTo>
                      <a:pt x="2919" y="1649"/>
                    </a:lnTo>
                    <a:lnTo>
                      <a:pt x="2922" y="1638"/>
                    </a:lnTo>
                    <a:lnTo>
                      <a:pt x="2907" y="1635"/>
                    </a:lnTo>
                    <a:lnTo>
                      <a:pt x="2904" y="1632"/>
                    </a:lnTo>
                    <a:lnTo>
                      <a:pt x="2892" y="1632"/>
                    </a:lnTo>
                    <a:lnTo>
                      <a:pt x="2892" y="1646"/>
                    </a:lnTo>
                    <a:lnTo>
                      <a:pt x="2895" y="1635"/>
                    </a:lnTo>
                    <a:lnTo>
                      <a:pt x="2880" y="1632"/>
                    </a:lnTo>
                    <a:lnTo>
                      <a:pt x="2877" y="1630"/>
                    </a:lnTo>
                    <a:lnTo>
                      <a:pt x="2862" y="1630"/>
                    </a:lnTo>
                    <a:lnTo>
                      <a:pt x="2862" y="1643"/>
                    </a:lnTo>
                    <a:lnTo>
                      <a:pt x="2868" y="1632"/>
                    </a:lnTo>
                    <a:lnTo>
                      <a:pt x="2850" y="1627"/>
                    </a:lnTo>
                    <a:lnTo>
                      <a:pt x="2844" y="1624"/>
                    </a:lnTo>
                    <a:lnTo>
                      <a:pt x="2832" y="1624"/>
                    </a:lnTo>
                    <a:lnTo>
                      <a:pt x="2832" y="1638"/>
                    </a:lnTo>
                    <a:lnTo>
                      <a:pt x="2835" y="1627"/>
                    </a:lnTo>
                    <a:lnTo>
                      <a:pt x="2820" y="1624"/>
                    </a:lnTo>
                    <a:lnTo>
                      <a:pt x="2805" y="1621"/>
                    </a:lnTo>
                    <a:lnTo>
                      <a:pt x="2802" y="1619"/>
                    </a:lnTo>
                    <a:lnTo>
                      <a:pt x="2790" y="1619"/>
                    </a:lnTo>
                    <a:lnTo>
                      <a:pt x="2790" y="1632"/>
                    </a:lnTo>
                    <a:lnTo>
                      <a:pt x="2793" y="1621"/>
                    </a:lnTo>
                    <a:lnTo>
                      <a:pt x="2778" y="1619"/>
                    </a:lnTo>
                    <a:lnTo>
                      <a:pt x="2762" y="1616"/>
                    </a:lnTo>
                    <a:lnTo>
                      <a:pt x="2744" y="1613"/>
                    </a:lnTo>
                    <a:lnTo>
                      <a:pt x="2741" y="1624"/>
                    </a:lnTo>
                    <a:lnTo>
                      <a:pt x="2744" y="1613"/>
                    </a:lnTo>
                    <a:lnTo>
                      <a:pt x="2732" y="1610"/>
                    </a:lnTo>
                    <a:lnTo>
                      <a:pt x="2717" y="1608"/>
                    </a:lnTo>
                    <a:lnTo>
                      <a:pt x="2702" y="1605"/>
                    </a:lnTo>
                    <a:lnTo>
                      <a:pt x="2699" y="1616"/>
                    </a:lnTo>
                    <a:lnTo>
                      <a:pt x="2705" y="1605"/>
                    </a:lnTo>
                    <a:lnTo>
                      <a:pt x="2693" y="1599"/>
                    </a:lnTo>
                    <a:lnTo>
                      <a:pt x="2690" y="1599"/>
                    </a:lnTo>
                    <a:lnTo>
                      <a:pt x="2675" y="1597"/>
                    </a:lnTo>
                    <a:lnTo>
                      <a:pt x="2672" y="1608"/>
                    </a:lnTo>
                    <a:lnTo>
                      <a:pt x="2678" y="1597"/>
                    </a:lnTo>
                    <a:lnTo>
                      <a:pt x="2660" y="1591"/>
                    </a:lnTo>
                    <a:lnTo>
                      <a:pt x="2657" y="1591"/>
                    </a:lnTo>
                    <a:lnTo>
                      <a:pt x="2642" y="1588"/>
                    </a:lnTo>
                    <a:lnTo>
                      <a:pt x="2639" y="1599"/>
                    </a:lnTo>
                    <a:lnTo>
                      <a:pt x="2645" y="1588"/>
                    </a:lnTo>
                    <a:lnTo>
                      <a:pt x="2633" y="1583"/>
                    </a:lnTo>
                    <a:lnTo>
                      <a:pt x="2618" y="1577"/>
                    </a:lnTo>
                    <a:lnTo>
                      <a:pt x="2603" y="1572"/>
                    </a:lnTo>
                    <a:lnTo>
                      <a:pt x="2597" y="1583"/>
                    </a:lnTo>
                    <a:lnTo>
                      <a:pt x="2603" y="1572"/>
                    </a:lnTo>
                    <a:lnTo>
                      <a:pt x="2591" y="1567"/>
                    </a:lnTo>
                    <a:lnTo>
                      <a:pt x="2585" y="1577"/>
                    </a:lnTo>
                    <a:lnTo>
                      <a:pt x="2594" y="1567"/>
                    </a:lnTo>
                    <a:lnTo>
                      <a:pt x="2579" y="1558"/>
                    </a:lnTo>
                    <a:lnTo>
                      <a:pt x="2576" y="1558"/>
                    </a:lnTo>
                    <a:lnTo>
                      <a:pt x="2558" y="1553"/>
                    </a:lnTo>
                    <a:lnTo>
                      <a:pt x="2552" y="1564"/>
                    </a:lnTo>
                    <a:lnTo>
                      <a:pt x="2561" y="1553"/>
                    </a:lnTo>
                    <a:lnTo>
                      <a:pt x="2546" y="1545"/>
                    </a:lnTo>
                    <a:lnTo>
                      <a:pt x="2537" y="1556"/>
                    </a:lnTo>
                    <a:lnTo>
                      <a:pt x="2546" y="1545"/>
                    </a:lnTo>
                    <a:lnTo>
                      <a:pt x="2534" y="1536"/>
                    </a:lnTo>
                    <a:lnTo>
                      <a:pt x="2518" y="1528"/>
                    </a:lnTo>
                    <a:lnTo>
                      <a:pt x="2503" y="1520"/>
                    </a:lnTo>
                    <a:lnTo>
                      <a:pt x="2494" y="1531"/>
                    </a:lnTo>
                    <a:lnTo>
                      <a:pt x="2503" y="1520"/>
                    </a:lnTo>
                    <a:lnTo>
                      <a:pt x="2491" y="1512"/>
                    </a:lnTo>
                    <a:lnTo>
                      <a:pt x="2473" y="1501"/>
                    </a:lnTo>
                    <a:lnTo>
                      <a:pt x="2464" y="1512"/>
                    </a:lnTo>
                    <a:lnTo>
                      <a:pt x="2473" y="1504"/>
                    </a:lnTo>
                    <a:lnTo>
                      <a:pt x="2458" y="1493"/>
                    </a:lnTo>
                    <a:lnTo>
                      <a:pt x="2443" y="1482"/>
                    </a:lnTo>
                    <a:lnTo>
                      <a:pt x="2434" y="1490"/>
                    </a:lnTo>
                    <a:lnTo>
                      <a:pt x="2446" y="1482"/>
                    </a:lnTo>
                    <a:lnTo>
                      <a:pt x="2434" y="1468"/>
                    </a:lnTo>
                    <a:lnTo>
                      <a:pt x="2431" y="1468"/>
                    </a:lnTo>
                    <a:lnTo>
                      <a:pt x="2416" y="1457"/>
                    </a:lnTo>
                    <a:lnTo>
                      <a:pt x="2407" y="1465"/>
                    </a:lnTo>
                    <a:lnTo>
                      <a:pt x="2419" y="1457"/>
                    </a:lnTo>
                    <a:lnTo>
                      <a:pt x="2404" y="1443"/>
                    </a:lnTo>
                    <a:lnTo>
                      <a:pt x="2392" y="1451"/>
                    </a:lnTo>
                    <a:lnTo>
                      <a:pt x="2404" y="1443"/>
                    </a:lnTo>
                    <a:lnTo>
                      <a:pt x="2392" y="1430"/>
                    </a:lnTo>
                    <a:lnTo>
                      <a:pt x="2389" y="1430"/>
                    </a:lnTo>
                    <a:lnTo>
                      <a:pt x="2371" y="1416"/>
                    </a:lnTo>
                    <a:lnTo>
                      <a:pt x="2362" y="1424"/>
                    </a:lnTo>
                    <a:lnTo>
                      <a:pt x="2374" y="1416"/>
                    </a:lnTo>
                    <a:lnTo>
                      <a:pt x="2359" y="1402"/>
                    </a:lnTo>
                    <a:lnTo>
                      <a:pt x="2347" y="1410"/>
                    </a:lnTo>
                    <a:lnTo>
                      <a:pt x="2359" y="1402"/>
                    </a:lnTo>
                    <a:lnTo>
                      <a:pt x="2344" y="1386"/>
                    </a:lnTo>
                    <a:lnTo>
                      <a:pt x="2332" y="1394"/>
                    </a:lnTo>
                    <a:lnTo>
                      <a:pt x="2344" y="1388"/>
                    </a:lnTo>
                    <a:lnTo>
                      <a:pt x="2332" y="1369"/>
                    </a:lnTo>
                    <a:lnTo>
                      <a:pt x="2332" y="1367"/>
                    </a:lnTo>
                    <a:lnTo>
                      <a:pt x="2317" y="1350"/>
                    </a:lnTo>
                    <a:lnTo>
                      <a:pt x="2305" y="1358"/>
                    </a:lnTo>
                    <a:lnTo>
                      <a:pt x="2317" y="1350"/>
                    </a:lnTo>
                    <a:lnTo>
                      <a:pt x="2302" y="1331"/>
                    </a:lnTo>
                    <a:lnTo>
                      <a:pt x="2287" y="1312"/>
                    </a:lnTo>
                    <a:lnTo>
                      <a:pt x="2271" y="1293"/>
                    </a:lnTo>
                    <a:lnTo>
                      <a:pt x="2256" y="1273"/>
                    </a:lnTo>
                    <a:lnTo>
                      <a:pt x="2241" y="1254"/>
                    </a:lnTo>
                    <a:lnTo>
                      <a:pt x="2229" y="1262"/>
                    </a:lnTo>
                    <a:lnTo>
                      <a:pt x="2241" y="1257"/>
                    </a:lnTo>
                    <a:lnTo>
                      <a:pt x="2229" y="1232"/>
                    </a:lnTo>
                    <a:lnTo>
                      <a:pt x="2214" y="1210"/>
                    </a:lnTo>
                    <a:lnTo>
                      <a:pt x="2196" y="1186"/>
                    </a:lnTo>
                    <a:lnTo>
                      <a:pt x="2184" y="1191"/>
                    </a:lnTo>
                    <a:lnTo>
                      <a:pt x="2196" y="1186"/>
                    </a:lnTo>
                    <a:lnTo>
                      <a:pt x="2184" y="1164"/>
                    </a:lnTo>
                    <a:lnTo>
                      <a:pt x="2169" y="1139"/>
                    </a:lnTo>
                    <a:lnTo>
                      <a:pt x="2154" y="1115"/>
                    </a:lnTo>
                    <a:lnTo>
                      <a:pt x="2142" y="1120"/>
                    </a:lnTo>
                    <a:lnTo>
                      <a:pt x="2154" y="1115"/>
                    </a:lnTo>
                    <a:lnTo>
                      <a:pt x="2139" y="1084"/>
                    </a:lnTo>
                    <a:lnTo>
                      <a:pt x="2127" y="1090"/>
                    </a:lnTo>
                    <a:lnTo>
                      <a:pt x="2142" y="1087"/>
                    </a:lnTo>
                    <a:lnTo>
                      <a:pt x="2130" y="1060"/>
                    </a:lnTo>
                    <a:lnTo>
                      <a:pt x="2127" y="1057"/>
                    </a:lnTo>
                    <a:lnTo>
                      <a:pt x="2112" y="1032"/>
                    </a:lnTo>
                    <a:lnTo>
                      <a:pt x="2094" y="1002"/>
                    </a:lnTo>
                    <a:lnTo>
                      <a:pt x="2082" y="1008"/>
                    </a:lnTo>
                    <a:lnTo>
                      <a:pt x="2097" y="1005"/>
                    </a:lnTo>
                    <a:lnTo>
                      <a:pt x="2085" y="975"/>
                    </a:lnTo>
                    <a:lnTo>
                      <a:pt x="2082" y="972"/>
                    </a:lnTo>
                    <a:lnTo>
                      <a:pt x="2067" y="945"/>
                    </a:lnTo>
                    <a:lnTo>
                      <a:pt x="2052" y="915"/>
                    </a:lnTo>
                    <a:lnTo>
                      <a:pt x="2036" y="884"/>
                    </a:lnTo>
                    <a:lnTo>
                      <a:pt x="2024" y="890"/>
                    </a:lnTo>
                    <a:lnTo>
                      <a:pt x="2040" y="887"/>
                    </a:lnTo>
                    <a:lnTo>
                      <a:pt x="2027" y="857"/>
                    </a:lnTo>
                    <a:lnTo>
                      <a:pt x="2024" y="854"/>
                    </a:lnTo>
                    <a:lnTo>
                      <a:pt x="2006" y="821"/>
                    </a:lnTo>
                    <a:lnTo>
                      <a:pt x="1991" y="791"/>
                    </a:lnTo>
                    <a:lnTo>
                      <a:pt x="1979" y="797"/>
                    </a:lnTo>
                    <a:lnTo>
                      <a:pt x="1994" y="794"/>
                    </a:lnTo>
                    <a:lnTo>
                      <a:pt x="1982" y="761"/>
                    </a:lnTo>
                    <a:lnTo>
                      <a:pt x="1979" y="758"/>
                    </a:lnTo>
                    <a:lnTo>
                      <a:pt x="1964" y="728"/>
                    </a:lnTo>
                    <a:lnTo>
                      <a:pt x="1952" y="734"/>
                    </a:lnTo>
                    <a:lnTo>
                      <a:pt x="1967" y="731"/>
                    </a:lnTo>
                    <a:lnTo>
                      <a:pt x="1952" y="695"/>
                    </a:lnTo>
                    <a:lnTo>
                      <a:pt x="1949" y="693"/>
                    </a:lnTo>
                    <a:lnTo>
                      <a:pt x="1934" y="663"/>
                    </a:lnTo>
                    <a:lnTo>
                      <a:pt x="1922" y="668"/>
                    </a:lnTo>
                    <a:lnTo>
                      <a:pt x="1937" y="665"/>
                    </a:lnTo>
                    <a:lnTo>
                      <a:pt x="1925" y="632"/>
                    </a:lnTo>
                    <a:lnTo>
                      <a:pt x="1922" y="630"/>
                    </a:lnTo>
                    <a:lnTo>
                      <a:pt x="1904" y="600"/>
                    </a:lnTo>
                    <a:lnTo>
                      <a:pt x="1892" y="605"/>
                    </a:lnTo>
                    <a:lnTo>
                      <a:pt x="1907" y="600"/>
                    </a:lnTo>
                    <a:lnTo>
                      <a:pt x="1892" y="567"/>
                    </a:lnTo>
                    <a:lnTo>
                      <a:pt x="1877" y="572"/>
                    </a:lnTo>
                    <a:lnTo>
                      <a:pt x="1892" y="569"/>
                    </a:lnTo>
                    <a:lnTo>
                      <a:pt x="1880" y="537"/>
                    </a:lnTo>
                    <a:lnTo>
                      <a:pt x="1877" y="534"/>
                    </a:lnTo>
                    <a:lnTo>
                      <a:pt x="1862" y="504"/>
                    </a:lnTo>
                    <a:lnTo>
                      <a:pt x="1847" y="474"/>
                    </a:lnTo>
                    <a:lnTo>
                      <a:pt x="1835" y="479"/>
                    </a:lnTo>
                    <a:lnTo>
                      <a:pt x="1850" y="474"/>
                    </a:lnTo>
                    <a:lnTo>
                      <a:pt x="1835" y="441"/>
                    </a:lnTo>
                    <a:lnTo>
                      <a:pt x="1832" y="441"/>
                    </a:lnTo>
                    <a:lnTo>
                      <a:pt x="1817" y="411"/>
                    </a:lnTo>
                    <a:lnTo>
                      <a:pt x="1802" y="380"/>
                    </a:lnTo>
                    <a:lnTo>
                      <a:pt x="1786" y="353"/>
                    </a:lnTo>
                    <a:lnTo>
                      <a:pt x="1774" y="359"/>
                    </a:lnTo>
                    <a:lnTo>
                      <a:pt x="1789" y="356"/>
                    </a:lnTo>
                    <a:lnTo>
                      <a:pt x="1777" y="326"/>
                    </a:lnTo>
                    <a:lnTo>
                      <a:pt x="1774" y="323"/>
                    </a:lnTo>
                    <a:lnTo>
                      <a:pt x="1759" y="295"/>
                    </a:lnTo>
                    <a:lnTo>
                      <a:pt x="1744" y="268"/>
                    </a:lnTo>
                    <a:lnTo>
                      <a:pt x="1729" y="243"/>
                    </a:lnTo>
                    <a:lnTo>
                      <a:pt x="1714" y="219"/>
                    </a:lnTo>
                    <a:lnTo>
                      <a:pt x="1699" y="194"/>
                    </a:lnTo>
                    <a:lnTo>
                      <a:pt x="1684" y="172"/>
                    </a:lnTo>
                    <a:lnTo>
                      <a:pt x="1672" y="178"/>
                    </a:lnTo>
                    <a:lnTo>
                      <a:pt x="1684" y="172"/>
                    </a:lnTo>
                    <a:lnTo>
                      <a:pt x="1672" y="150"/>
                    </a:lnTo>
                    <a:lnTo>
                      <a:pt x="1672" y="148"/>
                    </a:lnTo>
                    <a:lnTo>
                      <a:pt x="1657" y="128"/>
                    </a:lnTo>
                    <a:lnTo>
                      <a:pt x="1642" y="109"/>
                    </a:lnTo>
                    <a:lnTo>
                      <a:pt x="1624" y="93"/>
                    </a:lnTo>
                    <a:lnTo>
                      <a:pt x="1612" y="101"/>
                    </a:lnTo>
                    <a:lnTo>
                      <a:pt x="1624" y="96"/>
                    </a:lnTo>
                    <a:lnTo>
                      <a:pt x="1612" y="79"/>
                    </a:lnTo>
                    <a:lnTo>
                      <a:pt x="1612" y="76"/>
                    </a:lnTo>
                    <a:lnTo>
                      <a:pt x="1597" y="60"/>
                    </a:lnTo>
                    <a:lnTo>
                      <a:pt x="1594" y="60"/>
                    </a:lnTo>
                    <a:lnTo>
                      <a:pt x="1579" y="49"/>
                    </a:lnTo>
                    <a:lnTo>
                      <a:pt x="1570" y="57"/>
                    </a:lnTo>
                    <a:lnTo>
                      <a:pt x="1582" y="49"/>
                    </a:lnTo>
                    <a:lnTo>
                      <a:pt x="1570" y="38"/>
                    </a:lnTo>
                    <a:lnTo>
                      <a:pt x="1567" y="38"/>
                    </a:lnTo>
                    <a:lnTo>
                      <a:pt x="1552" y="27"/>
                    </a:lnTo>
                    <a:lnTo>
                      <a:pt x="1549" y="24"/>
                    </a:lnTo>
                    <a:lnTo>
                      <a:pt x="1533" y="19"/>
                    </a:lnTo>
                    <a:lnTo>
                      <a:pt x="1527" y="30"/>
                    </a:lnTo>
                    <a:lnTo>
                      <a:pt x="1533" y="19"/>
                    </a:lnTo>
                    <a:lnTo>
                      <a:pt x="1515" y="11"/>
                    </a:lnTo>
                    <a:lnTo>
                      <a:pt x="1512" y="11"/>
                    </a:lnTo>
                    <a:lnTo>
                      <a:pt x="1500" y="8"/>
                    </a:lnTo>
                    <a:lnTo>
                      <a:pt x="1485" y="5"/>
                    </a:lnTo>
                    <a:lnTo>
                      <a:pt x="1470" y="2"/>
                    </a:lnTo>
                    <a:lnTo>
                      <a:pt x="1467" y="0"/>
                    </a:lnTo>
                    <a:lnTo>
                      <a:pt x="1455" y="0"/>
                    </a:lnTo>
                    <a:lnTo>
                      <a:pt x="1452" y="2"/>
                    </a:lnTo>
                    <a:lnTo>
                      <a:pt x="1437" y="5"/>
                    </a:lnTo>
                    <a:lnTo>
                      <a:pt x="1419" y="11"/>
                    </a:lnTo>
                    <a:lnTo>
                      <a:pt x="1404" y="16"/>
                    </a:lnTo>
                    <a:lnTo>
                      <a:pt x="1401" y="16"/>
                    </a:lnTo>
                    <a:lnTo>
                      <a:pt x="1389" y="22"/>
                    </a:lnTo>
                    <a:lnTo>
                      <a:pt x="1374" y="30"/>
                    </a:lnTo>
                    <a:lnTo>
                      <a:pt x="1371" y="33"/>
                    </a:lnTo>
                    <a:lnTo>
                      <a:pt x="1356" y="43"/>
                    </a:lnTo>
                    <a:lnTo>
                      <a:pt x="1344" y="57"/>
                    </a:lnTo>
                    <a:lnTo>
                      <a:pt x="1329" y="74"/>
                    </a:lnTo>
                    <a:lnTo>
                      <a:pt x="1338" y="82"/>
                    </a:lnTo>
                    <a:lnTo>
                      <a:pt x="1329" y="74"/>
                    </a:lnTo>
                    <a:lnTo>
                      <a:pt x="1311" y="87"/>
                    </a:lnTo>
                    <a:lnTo>
                      <a:pt x="1295" y="104"/>
                    </a:lnTo>
                    <a:lnTo>
                      <a:pt x="1292" y="106"/>
                    </a:lnTo>
                    <a:lnTo>
                      <a:pt x="1280" y="123"/>
                    </a:lnTo>
                    <a:lnTo>
                      <a:pt x="1292" y="128"/>
                    </a:lnTo>
                    <a:lnTo>
                      <a:pt x="1280" y="120"/>
                    </a:lnTo>
                    <a:lnTo>
                      <a:pt x="1265" y="139"/>
                    </a:lnTo>
                    <a:lnTo>
                      <a:pt x="1265" y="142"/>
                    </a:lnTo>
                    <a:lnTo>
                      <a:pt x="1250" y="164"/>
                    </a:lnTo>
                    <a:lnTo>
                      <a:pt x="1238" y="186"/>
                    </a:lnTo>
                    <a:lnTo>
                      <a:pt x="1250" y="191"/>
                    </a:lnTo>
                    <a:lnTo>
                      <a:pt x="1238" y="186"/>
                    </a:lnTo>
                    <a:lnTo>
                      <a:pt x="1220" y="211"/>
                    </a:lnTo>
                    <a:lnTo>
                      <a:pt x="1205" y="235"/>
                    </a:lnTo>
                    <a:lnTo>
                      <a:pt x="1190" y="260"/>
                    </a:lnTo>
                    <a:lnTo>
                      <a:pt x="1178" y="285"/>
                    </a:lnTo>
                    <a:lnTo>
                      <a:pt x="1163" y="312"/>
                    </a:lnTo>
                    <a:lnTo>
                      <a:pt x="1148" y="342"/>
                    </a:lnTo>
                    <a:lnTo>
                      <a:pt x="1145" y="348"/>
                    </a:lnTo>
                    <a:lnTo>
                      <a:pt x="1148" y="345"/>
                    </a:lnTo>
                    <a:lnTo>
                      <a:pt x="1136" y="372"/>
                    </a:lnTo>
                    <a:lnTo>
                      <a:pt x="1148" y="375"/>
                    </a:lnTo>
                    <a:lnTo>
                      <a:pt x="1136" y="369"/>
                    </a:lnTo>
                    <a:lnTo>
                      <a:pt x="1118" y="400"/>
                    </a:lnTo>
                    <a:lnTo>
                      <a:pt x="1103" y="430"/>
                    </a:lnTo>
                    <a:lnTo>
                      <a:pt x="1088" y="463"/>
                    </a:lnTo>
                    <a:lnTo>
                      <a:pt x="1085" y="468"/>
                    </a:lnTo>
                    <a:lnTo>
                      <a:pt x="1088" y="465"/>
                    </a:lnTo>
                    <a:lnTo>
                      <a:pt x="1076" y="495"/>
                    </a:lnTo>
                    <a:lnTo>
                      <a:pt x="1088" y="498"/>
                    </a:lnTo>
                    <a:lnTo>
                      <a:pt x="1076" y="493"/>
                    </a:lnTo>
                    <a:lnTo>
                      <a:pt x="1061" y="523"/>
                    </a:lnTo>
                    <a:lnTo>
                      <a:pt x="1045" y="553"/>
                    </a:lnTo>
                    <a:lnTo>
                      <a:pt x="1030" y="586"/>
                    </a:lnTo>
                    <a:lnTo>
                      <a:pt x="1015" y="619"/>
                    </a:lnTo>
                    <a:lnTo>
                      <a:pt x="1000" y="652"/>
                    </a:lnTo>
                    <a:lnTo>
                      <a:pt x="985" y="682"/>
                    </a:lnTo>
                    <a:lnTo>
                      <a:pt x="982" y="687"/>
                    </a:lnTo>
                    <a:lnTo>
                      <a:pt x="985" y="684"/>
                    </a:lnTo>
                    <a:lnTo>
                      <a:pt x="973" y="717"/>
                    </a:lnTo>
                    <a:lnTo>
                      <a:pt x="985" y="720"/>
                    </a:lnTo>
                    <a:lnTo>
                      <a:pt x="973" y="715"/>
                    </a:lnTo>
                    <a:lnTo>
                      <a:pt x="958" y="747"/>
                    </a:lnTo>
                    <a:lnTo>
                      <a:pt x="940" y="780"/>
                    </a:lnTo>
                    <a:lnTo>
                      <a:pt x="937" y="786"/>
                    </a:lnTo>
                    <a:lnTo>
                      <a:pt x="940" y="783"/>
                    </a:lnTo>
                    <a:lnTo>
                      <a:pt x="928" y="813"/>
                    </a:lnTo>
                    <a:lnTo>
                      <a:pt x="940" y="816"/>
                    </a:lnTo>
                    <a:lnTo>
                      <a:pt x="928" y="810"/>
                    </a:lnTo>
                    <a:lnTo>
                      <a:pt x="913" y="841"/>
                    </a:lnTo>
                    <a:lnTo>
                      <a:pt x="898" y="873"/>
                    </a:lnTo>
                    <a:lnTo>
                      <a:pt x="883" y="904"/>
                    </a:lnTo>
                    <a:lnTo>
                      <a:pt x="880" y="909"/>
                    </a:lnTo>
                    <a:lnTo>
                      <a:pt x="883" y="906"/>
                    </a:lnTo>
                    <a:lnTo>
                      <a:pt x="871" y="936"/>
                    </a:lnTo>
                    <a:lnTo>
                      <a:pt x="883" y="939"/>
                    </a:lnTo>
                    <a:lnTo>
                      <a:pt x="871" y="934"/>
                    </a:lnTo>
                    <a:lnTo>
                      <a:pt x="856" y="961"/>
                    </a:lnTo>
                    <a:lnTo>
                      <a:pt x="838" y="994"/>
                    </a:lnTo>
                    <a:lnTo>
                      <a:pt x="835" y="999"/>
                    </a:lnTo>
                    <a:lnTo>
                      <a:pt x="838" y="997"/>
                    </a:lnTo>
                    <a:lnTo>
                      <a:pt x="826" y="1024"/>
                    </a:lnTo>
                    <a:lnTo>
                      <a:pt x="838" y="1027"/>
                    </a:lnTo>
                    <a:lnTo>
                      <a:pt x="826" y="1021"/>
                    </a:lnTo>
                    <a:lnTo>
                      <a:pt x="811" y="1049"/>
                    </a:lnTo>
                    <a:lnTo>
                      <a:pt x="795" y="1076"/>
                    </a:lnTo>
                    <a:lnTo>
                      <a:pt x="807" y="1082"/>
                    </a:lnTo>
                    <a:lnTo>
                      <a:pt x="795" y="1076"/>
                    </a:lnTo>
                    <a:lnTo>
                      <a:pt x="780" y="1101"/>
                    </a:lnTo>
                    <a:lnTo>
                      <a:pt x="777" y="1106"/>
                    </a:lnTo>
                    <a:lnTo>
                      <a:pt x="780" y="1104"/>
                    </a:lnTo>
                    <a:lnTo>
                      <a:pt x="768" y="1131"/>
                    </a:lnTo>
                    <a:lnTo>
                      <a:pt x="780" y="1134"/>
                    </a:lnTo>
                    <a:lnTo>
                      <a:pt x="768" y="1128"/>
                    </a:lnTo>
                    <a:lnTo>
                      <a:pt x="750" y="1153"/>
                    </a:lnTo>
                    <a:lnTo>
                      <a:pt x="735" y="1178"/>
                    </a:lnTo>
                    <a:lnTo>
                      <a:pt x="723" y="1202"/>
                    </a:lnTo>
                    <a:lnTo>
                      <a:pt x="735" y="1208"/>
                    </a:lnTo>
                    <a:lnTo>
                      <a:pt x="723" y="1202"/>
                    </a:lnTo>
                    <a:lnTo>
                      <a:pt x="708" y="1224"/>
                    </a:lnTo>
                    <a:lnTo>
                      <a:pt x="693" y="1249"/>
                    </a:lnTo>
                    <a:lnTo>
                      <a:pt x="705" y="1254"/>
                    </a:lnTo>
                    <a:lnTo>
                      <a:pt x="693" y="1246"/>
                    </a:lnTo>
                    <a:lnTo>
                      <a:pt x="678" y="1265"/>
                    </a:lnTo>
                    <a:lnTo>
                      <a:pt x="678" y="1268"/>
                    </a:lnTo>
                    <a:lnTo>
                      <a:pt x="666" y="1290"/>
                    </a:lnTo>
                    <a:lnTo>
                      <a:pt x="678" y="1295"/>
                    </a:lnTo>
                    <a:lnTo>
                      <a:pt x="669" y="1287"/>
                    </a:lnTo>
                    <a:lnTo>
                      <a:pt x="651" y="1306"/>
                    </a:lnTo>
                    <a:lnTo>
                      <a:pt x="648" y="1306"/>
                    </a:lnTo>
                    <a:lnTo>
                      <a:pt x="633" y="1325"/>
                    </a:lnTo>
                    <a:lnTo>
                      <a:pt x="633" y="1328"/>
                    </a:lnTo>
                    <a:lnTo>
                      <a:pt x="621" y="1345"/>
                    </a:lnTo>
                    <a:lnTo>
                      <a:pt x="633" y="1350"/>
                    </a:lnTo>
                    <a:lnTo>
                      <a:pt x="621" y="1342"/>
                    </a:lnTo>
                    <a:lnTo>
                      <a:pt x="606" y="1361"/>
                    </a:lnTo>
                    <a:lnTo>
                      <a:pt x="591" y="1380"/>
                    </a:lnTo>
                    <a:lnTo>
                      <a:pt x="603" y="1388"/>
                    </a:lnTo>
                    <a:lnTo>
                      <a:pt x="594" y="1380"/>
                    </a:lnTo>
                    <a:lnTo>
                      <a:pt x="579" y="1397"/>
                    </a:lnTo>
                    <a:lnTo>
                      <a:pt x="588" y="1405"/>
                    </a:lnTo>
                    <a:lnTo>
                      <a:pt x="579" y="1397"/>
                    </a:lnTo>
                    <a:lnTo>
                      <a:pt x="563" y="1410"/>
                    </a:lnTo>
                    <a:lnTo>
                      <a:pt x="548" y="1424"/>
                    </a:lnTo>
                    <a:lnTo>
                      <a:pt x="533" y="1438"/>
                    </a:lnTo>
                    <a:lnTo>
                      <a:pt x="521" y="1451"/>
                    </a:lnTo>
                    <a:lnTo>
                      <a:pt x="530" y="1460"/>
                    </a:lnTo>
                    <a:lnTo>
                      <a:pt x="521" y="1451"/>
                    </a:lnTo>
                    <a:lnTo>
                      <a:pt x="506" y="1465"/>
                    </a:lnTo>
                    <a:lnTo>
                      <a:pt x="515" y="1473"/>
                    </a:lnTo>
                    <a:lnTo>
                      <a:pt x="506" y="1465"/>
                    </a:lnTo>
                    <a:lnTo>
                      <a:pt x="491" y="1476"/>
                    </a:lnTo>
                    <a:lnTo>
                      <a:pt x="479" y="1487"/>
                    </a:lnTo>
                    <a:lnTo>
                      <a:pt x="488" y="1495"/>
                    </a:lnTo>
                    <a:lnTo>
                      <a:pt x="482" y="1484"/>
                    </a:lnTo>
                    <a:lnTo>
                      <a:pt x="464" y="1495"/>
                    </a:lnTo>
                    <a:lnTo>
                      <a:pt x="461" y="1498"/>
                    </a:lnTo>
                    <a:lnTo>
                      <a:pt x="446" y="1512"/>
                    </a:lnTo>
                    <a:lnTo>
                      <a:pt x="455" y="1520"/>
                    </a:lnTo>
                    <a:lnTo>
                      <a:pt x="449" y="1509"/>
                    </a:lnTo>
                    <a:lnTo>
                      <a:pt x="434" y="1517"/>
                    </a:lnTo>
                    <a:lnTo>
                      <a:pt x="431" y="1517"/>
                    </a:lnTo>
                    <a:lnTo>
                      <a:pt x="419" y="1525"/>
                    </a:lnTo>
                    <a:lnTo>
                      <a:pt x="428" y="1536"/>
                    </a:lnTo>
                    <a:lnTo>
                      <a:pt x="422" y="1525"/>
                    </a:lnTo>
                    <a:lnTo>
                      <a:pt x="407" y="1534"/>
                    </a:lnTo>
                    <a:lnTo>
                      <a:pt x="392" y="1542"/>
                    </a:lnTo>
                    <a:lnTo>
                      <a:pt x="377" y="1550"/>
                    </a:lnTo>
                    <a:lnTo>
                      <a:pt x="362" y="1558"/>
                    </a:lnTo>
                    <a:lnTo>
                      <a:pt x="368" y="1569"/>
                    </a:lnTo>
                    <a:lnTo>
                      <a:pt x="365" y="1558"/>
                    </a:lnTo>
                    <a:lnTo>
                      <a:pt x="350" y="1564"/>
                    </a:lnTo>
                    <a:lnTo>
                      <a:pt x="335" y="1569"/>
                    </a:lnTo>
                    <a:lnTo>
                      <a:pt x="332" y="1569"/>
                    </a:lnTo>
                    <a:lnTo>
                      <a:pt x="320" y="1575"/>
                    </a:lnTo>
                    <a:lnTo>
                      <a:pt x="326" y="1586"/>
                    </a:lnTo>
                    <a:lnTo>
                      <a:pt x="323" y="1575"/>
                    </a:lnTo>
                    <a:lnTo>
                      <a:pt x="307" y="1580"/>
                    </a:lnTo>
                    <a:lnTo>
                      <a:pt x="292" y="1586"/>
                    </a:lnTo>
                    <a:lnTo>
                      <a:pt x="277" y="1591"/>
                    </a:lnTo>
                    <a:lnTo>
                      <a:pt x="280" y="1602"/>
                    </a:lnTo>
                    <a:lnTo>
                      <a:pt x="277" y="1591"/>
                    </a:lnTo>
                    <a:lnTo>
                      <a:pt x="262" y="1594"/>
                    </a:lnTo>
                    <a:lnTo>
                      <a:pt x="247" y="1599"/>
                    </a:lnTo>
                    <a:lnTo>
                      <a:pt x="250" y="1610"/>
                    </a:lnTo>
                    <a:lnTo>
                      <a:pt x="247" y="1599"/>
                    </a:lnTo>
                    <a:lnTo>
                      <a:pt x="232" y="1602"/>
                    </a:lnTo>
                    <a:lnTo>
                      <a:pt x="220" y="1605"/>
                    </a:lnTo>
                    <a:lnTo>
                      <a:pt x="205" y="1608"/>
                    </a:lnTo>
                    <a:lnTo>
                      <a:pt x="187" y="1613"/>
                    </a:lnTo>
                    <a:lnTo>
                      <a:pt x="190" y="1624"/>
                    </a:lnTo>
                    <a:lnTo>
                      <a:pt x="187" y="1613"/>
                    </a:lnTo>
                    <a:lnTo>
                      <a:pt x="175" y="1616"/>
                    </a:lnTo>
                    <a:lnTo>
                      <a:pt x="178" y="1627"/>
                    </a:lnTo>
                    <a:lnTo>
                      <a:pt x="178" y="1613"/>
                    </a:lnTo>
                    <a:lnTo>
                      <a:pt x="163" y="1613"/>
                    </a:lnTo>
                    <a:lnTo>
                      <a:pt x="160" y="1616"/>
                    </a:lnTo>
                    <a:lnTo>
                      <a:pt x="145" y="1619"/>
                    </a:lnTo>
                    <a:lnTo>
                      <a:pt x="130" y="1621"/>
                    </a:lnTo>
                    <a:lnTo>
                      <a:pt x="118" y="1624"/>
                    </a:lnTo>
                    <a:lnTo>
                      <a:pt x="121" y="1635"/>
                    </a:lnTo>
                    <a:lnTo>
                      <a:pt x="121" y="1621"/>
                    </a:lnTo>
                    <a:lnTo>
                      <a:pt x="106" y="1621"/>
                    </a:lnTo>
                    <a:lnTo>
                      <a:pt x="106" y="1624"/>
                    </a:lnTo>
                    <a:lnTo>
                      <a:pt x="88" y="1627"/>
                    </a:lnTo>
                    <a:lnTo>
                      <a:pt x="82" y="1627"/>
                    </a:lnTo>
                    <a:lnTo>
                      <a:pt x="69" y="1632"/>
                    </a:lnTo>
                    <a:lnTo>
                      <a:pt x="76" y="1643"/>
                    </a:lnTo>
                    <a:lnTo>
                      <a:pt x="76" y="1630"/>
                    </a:lnTo>
                    <a:lnTo>
                      <a:pt x="60" y="1630"/>
                    </a:lnTo>
                    <a:lnTo>
                      <a:pt x="57" y="1632"/>
                    </a:lnTo>
                    <a:lnTo>
                      <a:pt x="42" y="1635"/>
                    </a:lnTo>
                    <a:lnTo>
                      <a:pt x="45" y="1646"/>
                    </a:lnTo>
                    <a:lnTo>
                      <a:pt x="45" y="1632"/>
                    </a:lnTo>
                    <a:lnTo>
                      <a:pt x="30" y="1632"/>
                    </a:lnTo>
                    <a:lnTo>
                      <a:pt x="18" y="1632"/>
                    </a:lnTo>
                    <a:lnTo>
                      <a:pt x="15" y="1635"/>
                    </a:lnTo>
                    <a:lnTo>
                      <a:pt x="0" y="1638"/>
                    </a:lnTo>
                    <a:close/>
                  </a:path>
                </a:pathLst>
              </a:custGeom>
              <a:solidFill>
                <a:srgbClr val="990000"/>
              </a:solidFill>
              <a:ln w="9525" cmpd="sng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1" name="Line 166"/>
              <p:cNvSpPr>
                <a:spLocks noChangeShapeType="1"/>
              </p:cNvSpPr>
              <p:nvPr/>
            </p:nvSpPr>
            <p:spPr bwMode="auto">
              <a:xfrm>
                <a:off x="480" y="3360"/>
                <a:ext cx="2688" cy="0"/>
              </a:xfrm>
              <a:prstGeom prst="line">
                <a:avLst/>
              </a:pr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2" name="Line 167"/>
              <p:cNvSpPr>
                <a:spLocks noChangeShapeType="1"/>
              </p:cNvSpPr>
              <p:nvPr/>
            </p:nvSpPr>
            <p:spPr bwMode="auto">
              <a:xfrm>
                <a:off x="1824" y="2112"/>
                <a:ext cx="0" cy="1248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3" name="Rectangle 168"/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48" cy="12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64" name="Rectangle 169"/>
              <p:cNvSpPr>
                <a:spLocks noChangeArrowheads="1"/>
              </p:cNvSpPr>
              <p:nvPr/>
            </p:nvSpPr>
            <p:spPr bwMode="auto">
              <a:xfrm>
                <a:off x="1728" y="2160"/>
                <a:ext cx="48" cy="12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65" name="Rectangle 170"/>
              <p:cNvSpPr>
                <a:spLocks noChangeArrowheads="1"/>
              </p:cNvSpPr>
              <p:nvPr/>
            </p:nvSpPr>
            <p:spPr bwMode="auto">
              <a:xfrm>
                <a:off x="1776" y="2112"/>
                <a:ext cx="48" cy="12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66" name="Rectangle 171"/>
              <p:cNvSpPr>
                <a:spLocks noChangeArrowheads="1"/>
              </p:cNvSpPr>
              <p:nvPr/>
            </p:nvSpPr>
            <p:spPr bwMode="auto">
              <a:xfrm>
                <a:off x="1824" y="2112"/>
                <a:ext cx="48" cy="12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67" name="Rectangle 172"/>
              <p:cNvSpPr>
                <a:spLocks noChangeArrowheads="1"/>
              </p:cNvSpPr>
              <p:nvPr/>
            </p:nvSpPr>
            <p:spPr bwMode="auto">
              <a:xfrm>
                <a:off x="1920" y="2208"/>
                <a:ext cx="48" cy="115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68" name="Rectangle 173"/>
              <p:cNvSpPr>
                <a:spLocks noChangeArrowheads="1"/>
              </p:cNvSpPr>
              <p:nvPr/>
            </p:nvSpPr>
            <p:spPr bwMode="auto">
              <a:xfrm>
                <a:off x="1680" y="2208"/>
                <a:ext cx="48" cy="115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69" name="Rectangle 174"/>
              <p:cNvSpPr>
                <a:spLocks noChangeArrowheads="1"/>
              </p:cNvSpPr>
              <p:nvPr/>
            </p:nvSpPr>
            <p:spPr bwMode="auto">
              <a:xfrm>
                <a:off x="1968" y="2256"/>
                <a:ext cx="48" cy="110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70" name="Rectangle 175"/>
              <p:cNvSpPr>
                <a:spLocks noChangeArrowheads="1"/>
              </p:cNvSpPr>
              <p:nvPr/>
            </p:nvSpPr>
            <p:spPr bwMode="auto">
              <a:xfrm>
                <a:off x="1632" y="2256"/>
                <a:ext cx="48" cy="110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71" name="Line 176"/>
              <p:cNvSpPr>
                <a:spLocks noChangeShapeType="1"/>
              </p:cNvSpPr>
              <p:nvPr/>
            </p:nvSpPr>
            <p:spPr bwMode="auto">
              <a:xfrm>
                <a:off x="1632" y="2304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2" name="Rectangle 177"/>
              <p:cNvSpPr>
                <a:spLocks noChangeArrowheads="1"/>
              </p:cNvSpPr>
              <p:nvPr/>
            </p:nvSpPr>
            <p:spPr bwMode="auto">
              <a:xfrm>
                <a:off x="2016" y="2352"/>
                <a:ext cx="48" cy="100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73" name="Rectangle 178"/>
              <p:cNvSpPr>
                <a:spLocks noChangeArrowheads="1"/>
              </p:cNvSpPr>
              <p:nvPr/>
            </p:nvSpPr>
            <p:spPr bwMode="auto">
              <a:xfrm>
                <a:off x="1584" y="2352"/>
                <a:ext cx="48" cy="100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74" name="Rectangle 179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48" cy="9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75" name="Rectangle 180"/>
              <p:cNvSpPr>
                <a:spLocks noChangeArrowheads="1"/>
              </p:cNvSpPr>
              <p:nvPr/>
            </p:nvSpPr>
            <p:spPr bwMode="auto">
              <a:xfrm>
                <a:off x="1536" y="2448"/>
                <a:ext cx="48" cy="9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76" name="Rectangle 181"/>
              <p:cNvSpPr>
                <a:spLocks noChangeArrowheads="1"/>
              </p:cNvSpPr>
              <p:nvPr/>
            </p:nvSpPr>
            <p:spPr bwMode="auto">
              <a:xfrm>
                <a:off x="1488" y="2496"/>
                <a:ext cx="48" cy="86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77" name="Rectangle 182"/>
              <p:cNvSpPr>
                <a:spLocks noChangeArrowheads="1"/>
              </p:cNvSpPr>
              <p:nvPr/>
            </p:nvSpPr>
            <p:spPr bwMode="auto">
              <a:xfrm>
                <a:off x="2112" y="2544"/>
                <a:ext cx="48" cy="81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78" name="Rectangle 183"/>
              <p:cNvSpPr>
                <a:spLocks noChangeArrowheads="1"/>
              </p:cNvSpPr>
              <p:nvPr/>
            </p:nvSpPr>
            <p:spPr bwMode="auto">
              <a:xfrm>
                <a:off x="2160" y="2640"/>
                <a:ext cx="48" cy="7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79" name="Rectangle 184"/>
              <p:cNvSpPr>
                <a:spLocks noChangeArrowheads="1"/>
              </p:cNvSpPr>
              <p:nvPr/>
            </p:nvSpPr>
            <p:spPr bwMode="auto">
              <a:xfrm>
                <a:off x="2208" y="2736"/>
                <a:ext cx="48" cy="62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80" name="Rectangle 185"/>
              <p:cNvSpPr>
                <a:spLocks noChangeArrowheads="1"/>
              </p:cNvSpPr>
              <p:nvPr/>
            </p:nvSpPr>
            <p:spPr bwMode="auto">
              <a:xfrm>
                <a:off x="2256" y="28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81" name="Rectangle 186"/>
              <p:cNvSpPr>
                <a:spLocks noChangeArrowheads="1"/>
              </p:cNvSpPr>
              <p:nvPr/>
            </p:nvSpPr>
            <p:spPr bwMode="auto">
              <a:xfrm>
                <a:off x="2304" y="2928"/>
                <a:ext cx="48" cy="43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82" name="Rectangle 187"/>
              <p:cNvSpPr>
                <a:spLocks noChangeArrowheads="1"/>
              </p:cNvSpPr>
              <p:nvPr/>
            </p:nvSpPr>
            <p:spPr bwMode="auto">
              <a:xfrm>
                <a:off x="2352" y="3024"/>
                <a:ext cx="48" cy="3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83" name="Rectangle 188"/>
              <p:cNvSpPr>
                <a:spLocks noChangeArrowheads="1"/>
              </p:cNvSpPr>
              <p:nvPr/>
            </p:nvSpPr>
            <p:spPr bwMode="auto">
              <a:xfrm>
                <a:off x="2400" y="3072"/>
                <a:ext cx="48" cy="28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84" name="Rectangle 189"/>
              <p:cNvSpPr>
                <a:spLocks noChangeArrowheads="1"/>
              </p:cNvSpPr>
              <p:nvPr/>
            </p:nvSpPr>
            <p:spPr bwMode="auto">
              <a:xfrm>
                <a:off x="2448" y="3120"/>
                <a:ext cx="48" cy="24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85" name="Rectangle 190"/>
              <p:cNvSpPr>
                <a:spLocks noChangeArrowheads="1"/>
              </p:cNvSpPr>
              <p:nvPr/>
            </p:nvSpPr>
            <p:spPr bwMode="auto">
              <a:xfrm>
                <a:off x="2496" y="3168"/>
                <a:ext cx="48" cy="19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86" name="Rectangle 191"/>
              <p:cNvSpPr>
                <a:spLocks noChangeArrowheads="1"/>
              </p:cNvSpPr>
              <p:nvPr/>
            </p:nvSpPr>
            <p:spPr bwMode="auto">
              <a:xfrm>
                <a:off x="2544" y="3216"/>
                <a:ext cx="48" cy="14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87" name="Rectangle 192"/>
              <p:cNvSpPr>
                <a:spLocks noChangeArrowheads="1"/>
              </p:cNvSpPr>
              <p:nvPr/>
            </p:nvSpPr>
            <p:spPr bwMode="auto">
              <a:xfrm>
                <a:off x="2592" y="3264"/>
                <a:ext cx="48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88" name="Rectangle 193"/>
              <p:cNvSpPr>
                <a:spLocks noChangeArrowheads="1"/>
              </p:cNvSpPr>
              <p:nvPr/>
            </p:nvSpPr>
            <p:spPr bwMode="auto">
              <a:xfrm>
                <a:off x="2640" y="3264"/>
                <a:ext cx="48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89" name="Rectangle 194"/>
              <p:cNvSpPr>
                <a:spLocks noChangeArrowheads="1"/>
              </p:cNvSpPr>
              <p:nvPr/>
            </p:nvSpPr>
            <p:spPr bwMode="auto">
              <a:xfrm>
                <a:off x="2688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90" name="Rectangle 195"/>
              <p:cNvSpPr>
                <a:spLocks noChangeArrowheads="1"/>
              </p:cNvSpPr>
              <p:nvPr/>
            </p:nvSpPr>
            <p:spPr bwMode="auto">
              <a:xfrm>
                <a:off x="2736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91" name="Rectangle 196"/>
              <p:cNvSpPr>
                <a:spLocks noChangeArrowheads="1"/>
              </p:cNvSpPr>
              <p:nvPr/>
            </p:nvSpPr>
            <p:spPr bwMode="auto">
              <a:xfrm>
                <a:off x="2784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92" name="Rectangle 197"/>
              <p:cNvSpPr>
                <a:spLocks noChangeArrowheads="1"/>
              </p:cNvSpPr>
              <p:nvPr/>
            </p:nvSpPr>
            <p:spPr bwMode="auto">
              <a:xfrm>
                <a:off x="1440" y="2592"/>
                <a:ext cx="48" cy="76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93" name="Rectangle 198"/>
              <p:cNvSpPr>
                <a:spLocks noChangeArrowheads="1"/>
              </p:cNvSpPr>
              <p:nvPr/>
            </p:nvSpPr>
            <p:spPr bwMode="auto">
              <a:xfrm>
                <a:off x="1392" y="2688"/>
                <a:ext cx="48" cy="67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94" name="Rectangle 199"/>
              <p:cNvSpPr>
                <a:spLocks noChangeArrowheads="1"/>
              </p:cNvSpPr>
              <p:nvPr/>
            </p:nvSpPr>
            <p:spPr bwMode="auto">
              <a:xfrm>
                <a:off x="1344" y="2784"/>
                <a:ext cx="48" cy="57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95" name="Rectangle 200"/>
              <p:cNvSpPr>
                <a:spLocks noChangeArrowheads="1"/>
              </p:cNvSpPr>
              <p:nvPr/>
            </p:nvSpPr>
            <p:spPr bwMode="auto">
              <a:xfrm>
                <a:off x="1296" y="2880"/>
                <a:ext cx="48" cy="48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96" name="Rectangle 201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48" cy="38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97" name="Rectangle 202"/>
              <p:cNvSpPr>
                <a:spLocks noChangeArrowheads="1"/>
              </p:cNvSpPr>
              <p:nvPr/>
            </p:nvSpPr>
            <p:spPr bwMode="auto">
              <a:xfrm>
                <a:off x="1200" y="3024"/>
                <a:ext cx="48" cy="3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98" name="Rectangle 203"/>
              <p:cNvSpPr>
                <a:spLocks noChangeArrowheads="1"/>
              </p:cNvSpPr>
              <p:nvPr/>
            </p:nvSpPr>
            <p:spPr bwMode="auto">
              <a:xfrm>
                <a:off x="1152" y="3072"/>
                <a:ext cx="48" cy="28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99" name="Rectangle 204"/>
              <p:cNvSpPr>
                <a:spLocks noChangeArrowheads="1"/>
              </p:cNvSpPr>
              <p:nvPr/>
            </p:nvSpPr>
            <p:spPr bwMode="auto">
              <a:xfrm>
                <a:off x="1104" y="3168"/>
                <a:ext cx="48" cy="19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300" name="Rectangle 205"/>
              <p:cNvSpPr>
                <a:spLocks noChangeArrowheads="1"/>
              </p:cNvSpPr>
              <p:nvPr/>
            </p:nvSpPr>
            <p:spPr bwMode="auto">
              <a:xfrm>
                <a:off x="1056" y="3216"/>
                <a:ext cx="48" cy="14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301" name="Rectangle 206"/>
              <p:cNvSpPr>
                <a:spLocks noChangeArrowheads="1"/>
              </p:cNvSpPr>
              <p:nvPr/>
            </p:nvSpPr>
            <p:spPr bwMode="auto">
              <a:xfrm>
                <a:off x="1008" y="3264"/>
                <a:ext cx="48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302" name="Rectangle 207"/>
              <p:cNvSpPr>
                <a:spLocks noChangeArrowheads="1"/>
              </p:cNvSpPr>
              <p:nvPr/>
            </p:nvSpPr>
            <p:spPr bwMode="auto">
              <a:xfrm>
                <a:off x="960" y="3264"/>
                <a:ext cx="48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303" name="Rectangle 208"/>
              <p:cNvSpPr>
                <a:spLocks noChangeArrowheads="1"/>
              </p:cNvSpPr>
              <p:nvPr/>
            </p:nvSpPr>
            <p:spPr bwMode="auto">
              <a:xfrm>
                <a:off x="912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304" name="Rectangle 209"/>
              <p:cNvSpPr>
                <a:spLocks noChangeArrowheads="1"/>
              </p:cNvSpPr>
              <p:nvPr/>
            </p:nvSpPr>
            <p:spPr bwMode="auto">
              <a:xfrm>
                <a:off x="864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305" name="Rectangle 210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306" name="Rectangle 211"/>
              <p:cNvSpPr>
                <a:spLocks noChangeArrowheads="1"/>
              </p:cNvSpPr>
              <p:nvPr/>
            </p:nvSpPr>
            <p:spPr bwMode="auto">
              <a:xfrm>
                <a:off x="768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307" name="Line 212"/>
              <p:cNvSpPr>
                <a:spLocks noChangeShapeType="1"/>
              </p:cNvSpPr>
              <p:nvPr/>
            </p:nvSpPr>
            <p:spPr bwMode="auto">
              <a:xfrm>
                <a:off x="960" y="3312"/>
                <a:ext cx="1728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8" name="Line 213"/>
              <p:cNvSpPr>
                <a:spLocks noChangeShapeType="1"/>
              </p:cNvSpPr>
              <p:nvPr/>
            </p:nvSpPr>
            <p:spPr bwMode="auto">
              <a:xfrm>
                <a:off x="1008" y="3264"/>
                <a:ext cx="163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9" name="Line 214"/>
              <p:cNvSpPr>
                <a:spLocks noChangeShapeType="1"/>
              </p:cNvSpPr>
              <p:nvPr/>
            </p:nvSpPr>
            <p:spPr bwMode="auto">
              <a:xfrm>
                <a:off x="1056" y="3216"/>
                <a:ext cx="1488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0" name="Line 215"/>
              <p:cNvSpPr>
                <a:spLocks noChangeShapeType="1"/>
              </p:cNvSpPr>
              <p:nvPr/>
            </p:nvSpPr>
            <p:spPr bwMode="auto">
              <a:xfrm>
                <a:off x="1104" y="3168"/>
                <a:ext cx="139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1" name="Line 216"/>
              <p:cNvSpPr>
                <a:spLocks noChangeShapeType="1"/>
              </p:cNvSpPr>
              <p:nvPr/>
            </p:nvSpPr>
            <p:spPr bwMode="auto">
              <a:xfrm>
                <a:off x="1152" y="3120"/>
                <a:ext cx="134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2" name="Line 217"/>
              <p:cNvSpPr>
                <a:spLocks noChangeShapeType="1"/>
              </p:cNvSpPr>
              <p:nvPr/>
            </p:nvSpPr>
            <p:spPr bwMode="auto">
              <a:xfrm>
                <a:off x="1200" y="3072"/>
                <a:ext cx="120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3" name="Line 218"/>
              <p:cNvSpPr>
                <a:spLocks noChangeShapeType="1"/>
              </p:cNvSpPr>
              <p:nvPr/>
            </p:nvSpPr>
            <p:spPr bwMode="auto">
              <a:xfrm>
                <a:off x="1248" y="3024"/>
                <a:ext cx="110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4" name="Line 219"/>
              <p:cNvSpPr>
                <a:spLocks noChangeShapeType="1"/>
              </p:cNvSpPr>
              <p:nvPr/>
            </p:nvSpPr>
            <p:spPr bwMode="auto">
              <a:xfrm>
                <a:off x="1296" y="2976"/>
                <a:ext cx="1056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5" name="Line 220"/>
              <p:cNvSpPr>
                <a:spLocks noChangeShapeType="1"/>
              </p:cNvSpPr>
              <p:nvPr/>
            </p:nvSpPr>
            <p:spPr bwMode="auto">
              <a:xfrm>
                <a:off x="1296" y="2928"/>
                <a:ext cx="1008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6" name="Line 221"/>
              <p:cNvSpPr>
                <a:spLocks noChangeShapeType="1"/>
              </p:cNvSpPr>
              <p:nvPr/>
            </p:nvSpPr>
            <p:spPr bwMode="auto">
              <a:xfrm>
                <a:off x="1344" y="2880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7" name="Line 222"/>
              <p:cNvSpPr>
                <a:spLocks noChangeShapeType="1"/>
              </p:cNvSpPr>
              <p:nvPr/>
            </p:nvSpPr>
            <p:spPr bwMode="auto">
              <a:xfrm flipH="1">
                <a:off x="1344" y="2832"/>
                <a:ext cx="91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" name="Line 223"/>
              <p:cNvSpPr>
                <a:spLocks noChangeShapeType="1"/>
              </p:cNvSpPr>
              <p:nvPr/>
            </p:nvSpPr>
            <p:spPr bwMode="auto">
              <a:xfrm>
                <a:off x="1392" y="2784"/>
                <a:ext cx="86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9" name="Line 224"/>
              <p:cNvSpPr>
                <a:spLocks noChangeShapeType="1"/>
              </p:cNvSpPr>
              <p:nvPr/>
            </p:nvSpPr>
            <p:spPr bwMode="auto">
              <a:xfrm flipH="1">
                <a:off x="1392" y="2736"/>
                <a:ext cx="816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0" name="Line 225"/>
              <p:cNvSpPr>
                <a:spLocks noChangeShapeType="1"/>
              </p:cNvSpPr>
              <p:nvPr/>
            </p:nvSpPr>
            <p:spPr bwMode="auto">
              <a:xfrm>
                <a:off x="1440" y="2688"/>
                <a:ext cx="768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1" name="Line 226"/>
              <p:cNvSpPr>
                <a:spLocks noChangeShapeType="1"/>
              </p:cNvSpPr>
              <p:nvPr/>
            </p:nvSpPr>
            <p:spPr bwMode="auto">
              <a:xfrm flipH="1">
                <a:off x="1440" y="2640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2" name="Line 227"/>
              <p:cNvSpPr>
                <a:spLocks noChangeShapeType="1"/>
              </p:cNvSpPr>
              <p:nvPr/>
            </p:nvSpPr>
            <p:spPr bwMode="auto">
              <a:xfrm>
                <a:off x="1488" y="2592"/>
                <a:ext cx="67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3" name="Line 228"/>
              <p:cNvSpPr>
                <a:spLocks noChangeShapeType="1"/>
              </p:cNvSpPr>
              <p:nvPr/>
            </p:nvSpPr>
            <p:spPr bwMode="auto">
              <a:xfrm flipH="1">
                <a:off x="1488" y="2544"/>
                <a:ext cx="62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4" name="Line 229"/>
              <p:cNvSpPr>
                <a:spLocks noChangeShapeType="1"/>
              </p:cNvSpPr>
              <p:nvPr/>
            </p:nvSpPr>
            <p:spPr bwMode="auto">
              <a:xfrm>
                <a:off x="1536" y="2496"/>
                <a:ext cx="576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5" name="Line 230"/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6" name="Line 231"/>
              <p:cNvSpPr>
                <a:spLocks noChangeShapeType="1"/>
              </p:cNvSpPr>
              <p:nvPr/>
            </p:nvSpPr>
            <p:spPr bwMode="auto">
              <a:xfrm>
                <a:off x="1584" y="2400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7" name="Line 232"/>
              <p:cNvSpPr>
                <a:spLocks noChangeShapeType="1"/>
              </p:cNvSpPr>
              <p:nvPr/>
            </p:nvSpPr>
            <p:spPr bwMode="auto">
              <a:xfrm>
                <a:off x="1632" y="2256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8" name="Line 233"/>
              <p:cNvSpPr>
                <a:spLocks noChangeShapeType="1"/>
              </p:cNvSpPr>
              <p:nvPr/>
            </p:nvSpPr>
            <p:spPr bwMode="auto">
              <a:xfrm>
                <a:off x="1632" y="2352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9" name="Line 234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0" name="Line 235"/>
              <p:cNvSpPr>
                <a:spLocks noChangeShapeType="1"/>
              </p:cNvSpPr>
              <p:nvPr/>
            </p:nvSpPr>
            <p:spPr bwMode="auto">
              <a:xfrm flipH="1">
                <a:off x="1776" y="2160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1" name="Line 236"/>
              <p:cNvSpPr>
                <a:spLocks noChangeShapeType="1"/>
              </p:cNvSpPr>
              <p:nvPr/>
            </p:nvSpPr>
            <p:spPr bwMode="auto">
              <a:xfrm>
                <a:off x="1824" y="2112"/>
                <a:ext cx="0" cy="1248"/>
              </a:xfrm>
              <a:prstGeom prst="line">
                <a:avLst/>
              </a:pr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59" name="Line 237"/>
            <p:cNvSpPr>
              <a:spLocks noChangeShapeType="1"/>
            </p:cNvSpPr>
            <p:nvPr/>
          </p:nvSpPr>
          <p:spPr bwMode="auto">
            <a:xfrm>
              <a:off x="1584" y="2400"/>
              <a:ext cx="0" cy="576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32" name="Group 316"/>
          <p:cNvGrpSpPr>
            <a:grpSpLocks/>
          </p:cNvGrpSpPr>
          <p:nvPr/>
        </p:nvGrpSpPr>
        <p:grpSpPr bwMode="auto">
          <a:xfrm>
            <a:off x="539750" y="3249613"/>
            <a:ext cx="3527425" cy="2895600"/>
            <a:chOff x="467" y="2256"/>
            <a:chExt cx="2222" cy="1824"/>
          </a:xfrm>
        </p:grpSpPr>
        <p:sp>
          <p:nvSpPr>
            <p:cNvPr id="333" name="Freeform 317"/>
            <p:cNvSpPr>
              <a:spLocks/>
            </p:cNvSpPr>
            <p:nvPr/>
          </p:nvSpPr>
          <p:spPr bwMode="auto">
            <a:xfrm>
              <a:off x="467" y="2832"/>
              <a:ext cx="2222" cy="1241"/>
            </a:xfrm>
            <a:custGeom>
              <a:avLst/>
              <a:gdLst>
                <a:gd name="T0" fmla="*/ 0 w 2934"/>
                <a:gd name="T1" fmla="*/ 1 h 1662"/>
                <a:gd name="T2" fmla="*/ 0 w 2934"/>
                <a:gd name="T3" fmla="*/ 1 h 1662"/>
                <a:gd name="T4" fmla="*/ 0 w 2934"/>
                <a:gd name="T5" fmla="*/ 1 h 1662"/>
                <a:gd name="T6" fmla="*/ 0 w 2934"/>
                <a:gd name="T7" fmla="*/ 1 h 1662"/>
                <a:gd name="T8" fmla="*/ 0 w 2934"/>
                <a:gd name="T9" fmla="*/ 1 h 1662"/>
                <a:gd name="T10" fmla="*/ 0 w 2934"/>
                <a:gd name="T11" fmla="*/ 1 h 1662"/>
                <a:gd name="T12" fmla="*/ 0 w 2934"/>
                <a:gd name="T13" fmla="*/ 1 h 1662"/>
                <a:gd name="T14" fmla="*/ 0 w 2934"/>
                <a:gd name="T15" fmla="*/ 1 h 1662"/>
                <a:gd name="T16" fmla="*/ 0 w 2934"/>
                <a:gd name="T17" fmla="*/ 1 h 1662"/>
                <a:gd name="T18" fmla="*/ 0 w 2934"/>
                <a:gd name="T19" fmla="*/ 1 h 1662"/>
                <a:gd name="T20" fmla="*/ 0 w 2934"/>
                <a:gd name="T21" fmla="*/ 1 h 1662"/>
                <a:gd name="T22" fmla="*/ 0 w 2934"/>
                <a:gd name="T23" fmla="*/ 1 h 1662"/>
                <a:gd name="T24" fmla="*/ 0 w 2934"/>
                <a:gd name="T25" fmla="*/ 0 h 1662"/>
                <a:gd name="T26" fmla="*/ 0 w 2934"/>
                <a:gd name="T27" fmla="*/ 0 h 1662"/>
                <a:gd name="T28" fmla="*/ 0 w 2934"/>
                <a:gd name="T29" fmla="*/ 0 h 1662"/>
                <a:gd name="T30" fmla="*/ 0 w 2934"/>
                <a:gd name="T31" fmla="*/ 0 h 1662"/>
                <a:gd name="T32" fmla="*/ 0 w 2934"/>
                <a:gd name="T33" fmla="*/ 0 h 1662"/>
                <a:gd name="T34" fmla="*/ 1 w 2934"/>
                <a:gd name="T35" fmla="*/ 0 h 1662"/>
                <a:gd name="T36" fmla="*/ 1 w 2934"/>
                <a:gd name="T37" fmla="*/ 1 h 1662"/>
                <a:gd name="T38" fmla="*/ 1 w 2934"/>
                <a:gd name="T39" fmla="*/ 1 h 1662"/>
                <a:gd name="T40" fmla="*/ 1 w 2934"/>
                <a:gd name="T41" fmla="*/ 1 h 1662"/>
                <a:gd name="T42" fmla="*/ 1 w 2934"/>
                <a:gd name="T43" fmla="*/ 1 h 1662"/>
                <a:gd name="T44" fmla="*/ 1 w 2934"/>
                <a:gd name="T45" fmla="*/ 1 h 1662"/>
                <a:gd name="T46" fmla="*/ 1 w 2934"/>
                <a:gd name="T47" fmla="*/ 1 h 1662"/>
                <a:gd name="T48" fmla="*/ 1 w 2934"/>
                <a:gd name="T49" fmla="*/ 1 h 1662"/>
                <a:gd name="T50" fmla="*/ 1 w 2934"/>
                <a:gd name="T51" fmla="*/ 1 h 1662"/>
                <a:gd name="T52" fmla="*/ 1 w 2934"/>
                <a:gd name="T53" fmla="*/ 1 h 1662"/>
                <a:gd name="T54" fmla="*/ 1 w 2934"/>
                <a:gd name="T55" fmla="*/ 1 h 1662"/>
                <a:gd name="T56" fmla="*/ 1 w 2934"/>
                <a:gd name="T57" fmla="*/ 1 h 1662"/>
                <a:gd name="T58" fmla="*/ 1 w 2934"/>
                <a:gd name="T59" fmla="*/ 1 h 1662"/>
                <a:gd name="T60" fmla="*/ 1 w 2934"/>
                <a:gd name="T61" fmla="*/ 1 h 1662"/>
                <a:gd name="T62" fmla="*/ 1 w 2934"/>
                <a:gd name="T63" fmla="*/ 1 h 1662"/>
                <a:gd name="T64" fmla="*/ 1 w 2934"/>
                <a:gd name="T65" fmla="*/ 1 h 1662"/>
                <a:gd name="T66" fmla="*/ 1 w 2934"/>
                <a:gd name="T67" fmla="*/ 1 h 1662"/>
                <a:gd name="T68" fmla="*/ 1 w 2934"/>
                <a:gd name="T69" fmla="*/ 1 h 1662"/>
                <a:gd name="T70" fmla="*/ 1 w 2934"/>
                <a:gd name="T71" fmla="*/ 1 h 1662"/>
                <a:gd name="T72" fmla="*/ 1 w 2934"/>
                <a:gd name="T73" fmla="*/ 1 h 1662"/>
                <a:gd name="T74" fmla="*/ 1 w 2934"/>
                <a:gd name="T75" fmla="*/ 1 h 1662"/>
                <a:gd name="T76" fmla="*/ 1 w 2934"/>
                <a:gd name="T77" fmla="*/ 1 h 1662"/>
                <a:gd name="T78" fmla="*/ 1 w 2934"/>
                <a:gd name="T79" fmla="*/ 1 h 1662"/>
                <a:gd name="T80" fmla="*/ 1 w 2934"/>
                <a:gd name="T81" fmla="*/ 1 h 1662"/>
                <a:gd name="T82" fmla="*/ 1 w 2934"/>
                <a:gd name="T83" fmla="*/ 1 h 1662"/>
                <a:gd name="T84" fmla="*/ 1 w 2934"/>
                <a:gd name="T85" fmla="*/ 1 h 1662"/>
                <a:gd name="T86" fmla="*/ 1 w 2934"/>
                <a:gd name="T87" fmla="*/ 1 h 1662"/>
                <a:gd name="T88" fmla="*/ 1 w 2934"/>
                <a:gd name="T89" fmla="*/ 1 h 1662"/>
                <a:gd name="T90" fmla="*/ 1 w 2934"/>
                <a:gd name="T91" fmla="*/ 0 h 1662"/>
                <a:gd name="T92" fmla="*/ 0 w 2934"/>
                <a:gd name="T93" fmla="*/ 0 h 1662"/>
                <a:gd name="T94" fmla="*/ 0 w 2934"/>
                <a:gd name="T95" fmla="*/ 0 h 1662"/>
                <a:gd name="T96" fmla="*/ 0 w 2934"/>
                <a:gd name="T97" fmla="*/ 0 h 1662"/>
                <a:gd name="T98" fmla="*/ 0 w 2934"/>
                <a:gd name="T99" fmla="*/ 0 h 1662"/>
                <a:gd name="T100" fmla="*/ 0 w 2934"/>
                <a:gd name="T101" fmla="*/ 1 h 1662"/>
                <a:gd name="T102" fmla="*/ 0 w 2934"/>
                <a:gd name="T103" fmla="*/ 1 h 1662"/>
                <a:gd name="T104" fmla="*/ 0 w 2934"/>
                <a:gd name="T105" fmla="*/ 1 h 1662"/>
                <a:gd name="T106" fmla="*/ 0 w 2934"/>
                <a:gd name="T107" fmla="*/ 1 h 1662"/>
                <a:gd name="T108" fmla="*/ 0 w 2934"/>
                <a:gd name="T109" fmla="*/ 1 h 1662"/>
                <a:gd name="T110" fmla="*/ 0 w 2934"/>
                <a:gd name="T111" fmla="*/ 1 h 1662"/>
                <a:gd name="T112" fmla="*/ 0 w 2934"/>
                <a:gd name="T113" fmla="*/ 1 h 1662"/>
                <a:gd name="T114" fmla="*/ 0 w 2934"/>
                <a:gd name="T115" fmla="*/ 1 h 1662"/>
                <a:gd name="T116" fmla="*/ 0 w 2934"/>
                <a:gd name="T117" fmla="*/ 1 h 1662"/>
                <a:gd name="T118" fmla="*/ 0 w 2934"/>
                <a:gd name="T119" fmla="*/ 1 h 1662"/>
                <a:gd name="T120" fmla="*/ 0 w 2934"/>
                <a:gd name="T121" fmla="*/ 1 h 1662"/>
                <a:gd name="T122" fmla="*/ 0 w 2934"/>
                <a:gd name="T123" fmla="*/ 1 h 1662"/>
                <a:gd name="T124" fmla="*/ 0 w 2934"/>
                <a:gd name="T125" fmla="*/ 1 h 16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934"/>
                <a:gd name="T190" fmla="*/ 0 h 1662"/>
                <a:gd name="T191" fmla="*/ 2934 w 2934"/>
                <a:gd name="T192" fmla="*/ 1662 h 16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934" h="1662">
                  <a:moveTo>
                    <a:pt x="0" y="1638"/>
                  </a:moveTo>
                  <a:lnTo>
                    <a:pt x="6" y="1662"/>
                  </a:lnTo>
                  <a:lnTo>
                    <a:pt x="21" y="1660"/>
                  </a:lnTo>
                  <a:lnTo>
                    <a:pt x="18" y="1646"/>
                  </a:lnTo>
                  <a:lnTo>
                    <a:pt x="18" y="1660"/>
                  </a:lnTo>
                  <a:lnTo>
                    <a:pt x="30" y="1660"/>
                  </a:lnTo>
                  <a:lnTo>
                    <a:pt x="45" y="1660"/>
                  </a:lnTo>
                  <a:lnTo>
                    <a:pt x="48" y="1660"/>
                  </a:lnTo>
                  <a:lnTo>
                    <a:pt x="63" y="1657"/>
                  </a:lnTo>
                  <a:lnTo>
                    <a:pt x="60" y="1643"/>
                  </a:lnTo>
                  <a:lnTo>
                    <a:pt x="60" y="1657"/>
                  </a:lnTo>
                  <a:lnTo>
                    <a:pt x="76" y="1657"/>
                  </a:lnTo>
                  <a:lnTo>
                    <a:pt x="82" y="1654"/>
                  </a:lnTo>
                  <a:lnTo>
                    <a:pt x="94" y="1649"/>
                  </a:lnTo>
                  <a:lnTo>
                    <a:pt x="88" y="1638"/>
                  </a:lnTo>
                  <a:lnTo>
                    <a:pt x="91" y="1651"/>
                  </a:lnTo>
                  <a:lnTo>
                    <a:pt x="109" y="1649"/>
                  </a:lnTo>
                  <a:lnTo>
                    <a:pt x="106" y="1635"/>
                  </a:lnTo>
                  <a:lnTo>
                    <a:pt x="106" y="1649"/>
                  </a:lnTo>
                  <a:lnTo>
                    <a:pt x="121" y="1649"/>
                  </a:lnTo>
                  <a:lnTo>
                    <a:pt x="124" y="1649"/>
                  </a:lnTo>
                  <a:lnTo>
                    <a:pt x="136" y="1646"/>
                  </a:lnTo>
                  <a:lnTo>
                    <a:pt x="151" y="1643"/>
                  </a:lnTo>
                  <a:lnTo>
                    <a:pt x="166" y="1640"/>
                  </a:lnTo>
                  <a:lnTo>
                    <a:pt x="163" y="1627"/>
                  </a:lnTo>
                  <a:lnTo>
                    <a:pt x="163" y="1640"/>
                  </a:lnTo>
                  <a:lnTo>
                    <a:pt x="178" y="1640"/>
                  </a:lnTo>
                  <a:lnTo>
                    <a:pt x="181" y="1640"/>
                  </a:lnTo>
                  <a:lnTo>
                    <a:pt x="193" y="1638"/>
                  </a:lnTo>
                  <a:lnTo>
                    <a:pt x="196" y="1638"/>
                  </a:lnTo>
                  <a:lnTo>
                    <a:pt x="214" y="1632"/>
                  </a:lnTo>
                  <a:lnTo>
                    <a:pt x="208" y="1619"/>
                  </a:lnTo>
                  <a:lnTo>
                    <a:pt x="211" y="1632"/>
                  </a:lnTo>
                  <a:lnTo>
                    <a:pt x="226" y="1630"/>
                  </a:lnTo>
                  <a:lnTo>
                    <a:pt x="238" y="1627"/>
                  </a:lnTo>
                  <a:lnTo>
                    <a:pt x="253" y="1624"/>
                  </a:lnTo>
                  <a:lnTo>
                    <a:pt x="256" y="1624"/>
                  </a:lnTo>
                  <a:lnTo>
                    <a:pt x="271" y="1619"/>
                  </a:lnTo>
                  <a:lnTo>
                    <a:pt x="265" y="1605"/>
                  </a:lnTo>
                  <a:lnTo>
                    <a:pt x="268" y="1619"/>
                  </a:lnTo>
                  <a:lnTo>
                    <a:pt x="283" y="1616"/>
                  </a:lnTo>
                  <a:lnTo>
                    <a:pt x="286" y="1616"/>
                  </a:lnTo>
                  <a:lnTo>
                    <a:pt x="301" y="1610"/>
                  </a:lnTo>
                  <a:lnTo>
                    <a:pt x="316" y="1605"/>
                  </a:lnTo>
                  <a:lnTo>
                    <a:pt x="332" y="1599"/>
                  </a:lnTo>
                  <a:lnTo>
                    <a:pt x="332" y="1597"/>
                  </a:lnTo>
                  <a:lnTo>
                    <a:pt x="344" y="1591"/>
                  </a:lnTo>
                  <a:lnTo>
                    <a:pt x="338" y="1580"/>
                  </a:lnTo>
                  <a:lnTo>
                    <a:pt x="344" y="1594"/>
                  </a:lnTo>
                  <a:lnTo>
                    <a:pt x="359" y="1588"/>
                  </a:lnTo>
                  <a:lnTo>
                    <a:pt x="374" y="1583"/>
                  </a:lnTo>
                  <a:lnTo>
                    <a:pt x="377" y="1580"/>
                  </a:lnTo>
                  <a:lnTo>
                    <a:pt x="392" y="1572"/>
                  </a:lnTo>
                  <a:lnTo>
                    <a:pt x="407" y="1564"/>
                  </a:lnTo>
                  <a:lnTo>
                    <a:pt x="422" y="1556"/>
                  </a:lnTo>
                  <a:lnTo>
                    <a:pt x="437" y="1547"/>
                  </a:lnTo>
                  <a:lnTo>
                    <a:pt x="449" y="1539"/>
                  </a:lnTo>
                  <a:lnTo>
                    <a:pt x="440" y="1528"/>
                  </a:lnTo>
                  <a:lnTo>
                    <a:pt x="449" y="1539"/>
                  </a:lnTo>
                  <a:lnTo>
                    <a:pt x="464" y="1531"/>
                  </a:lnTo>
                  <a:lnTo>
                    <a:pt x="467" y="1531"/>
                  </a:lnTo>
                  <a:lnTo>
                    <a:pt x="482" y="1517"/>
                  </a:lnTo>
                  <a:lnTo>
                    <a:pt x="470" y="1506"/>
                  </a:lnTo>
                  <a:lnTo>
                    <a:pt x="479" y="1517"/>
                  </a:lnTo>
                  <a:lnTo>
                    <a:pt x="497" y="1506"/>
                  </a:lnTo>
                  <a:lnTo>
                    <a:pt x="500" y="1506"/>
                  </a:lnTo>
                  <a:lnTo>
                    <a:pt x="512" y="1495"/>
                  </a:lnTo>
                  <a:lnTo>
                    <a:pt x="500" y="1484"/>
                  </a:lnTo>
                  <a:lnTo>
                    <a:pt x="509" y="1495"/>
                  </a:lnTo>
                  <a:lnTo>
                    <a:pt x="524" y="1484"/>
                  </a:lnTo>
                  <a:lnTo>
                    <a:pt x="527" y="1484"/>
                  </a:lnTo>
                  <a:lnTo>
                    <a:pt x="542" y="1471"/>
                  </a:lnTo>
                  <a:lnTo>
                    <a:pt x="542" y="1468"/>
                  </a:lnTo>
                  <a:lnTo>
                    <a:pt x="554" y="1454"/>
                  </a:lnTo>
                  <a:lnTo>
                    <a:pt x="542" y="1446"/>
                  </a:lnTo>
                  <a:lnTo>
                    <a:pt x="554" y="1457"/>
                  </a:lnTo>
                  <a:lnTo>
                    <a:pt x="570" y="1443"/>
                  </a:lnTo>
                  <a:lnTo>
                    <a:pt x="585" y="1430"/>
                  </a:lnTo>
                  <a:lnTo>
                    <a:pt x="600" y="1416"/>
                  </a:lnTo>
                  <a:lnTo>
                    <a:pt x="600" y="1413"/>
                  </a:lnTo>
                  <a:lnTo>
                    <a:pt x="615" y="1397"/>
                  </a:lnTo>
                  <a:lnTo>
                    <a:pt x="630" y="1378"/>
                  </a:lnTo>
                  <a:lnTo>
                    <a:pt x="645" y="1358"/>
                  </a:lnTo>
                  <a:lnTo>
                    <a:pt x="657" y="1342"/>
                  </a:lnTo>
                  <a:lnTo>
                    <a:pt x="645" y="1334"/>
                  </a:lnTo>
                  <a:lnTo>
                    <a:pt x="657" y="1342"/>
                  </a:lnTo>
                  <a:lnTo>
                    <a:pt x="672" y="1323"/>
                  </a:lnTo>
                  <a:lnTo>
                    <a:pt x="660" y="1315"/>
                  </a:lnTo>
                  <a:lnTo>
                    <a:pt x="672" y="1323"/>
                  </a:lnTo>
                  <a:lnTo>
                    <a:pt x="690" y="1304"/>
                  </a:lnTo>
                  <a:lnTo>
                    <a:pt x="690" y="1301"/>
                  </a:lnTo>
                  <a:lnTo>
                    <a:pt x="702" y="1279"/>
                  </a:lnTo>
                  <a:lnTo>
                    <a:pt x="690" y="1273"/>
                  </a:lnTo>
                  <a:lnTo>
                    <a:pt x="702" y="1282"/>
                  </a:lnTo>
                  <a:lnTo>
                    <a:pt x="717" y="1262"/>
                  </a:lnTo>
                  <a:lnTo>
                    <a:pt x="732" y="1238"/>
                  </a:lnTo>
                  <a:lnTo>
                    <a:pt x="747" y="1216"/>
                  </a:lnTo>
                  <a:lnTo>
                    <a:pt x="747" y="1213"/>
                  </a:lnTo>
                  <a:lnTo>
                    <a:pt x="759" y="1189"/>
                  </a:lnTo>
                  <a:lnTo>
                    <a:pt x="747" y="1183"/>
                  </a:lnTo>
                  <a:lnTo>
                    <a:pt x="759" y="1191"/>
                  </a:lnTo>
                  <a:lnTo>
                    <a:pt x="774" y="1167"/>
                  </a:lnTo>
                  <a:lnTo>
                    <a:pt x="792" y="1142"/>
                  </a:lnTo>
                  <a:lnTo>
                    <a:pt x="795" y="1139"/>
                  </a:lnTo>
                  <a:lnTo>
                    <a:pt x="807" y="1112"/>
                  </a:lnTo>
                  <a:lnTo>
                    <a:pt x="792" y="1106"/>
                  </a:lnTo>
                  <a:lnTo>
                    <a:pt x="804" y="1115"/>
                  </a:lnTo>
                  <a:lnTo>
                    <a:pt x="820" y="1090"/>
                  </a:lnTo>
                  <a:lnTo>
                    <a:pt x="820" y="1087"/>
                  </a:lnTo>
                  <a:lnTo>
                    <a:pt x="835" y="1060"/>
                  </a:lnTo>
                  <a:lnTo>
                    <a:pt x="850" y="1032"/>
                  </a:lnTo>
                  <a:lnTo>
                    <a:pt x="853" y="1032"/>
                  </a:lnTo>
                  <a:lnTo>
                    <a:pt x="865" y="1005"/>
                  </a:lnTo>
                  <a:lnTo>
                    <a:pt x="850" y="999"/>
                  </a:lnTo>
                  <a:lnTo>
                    <a:pt x="862" y="1005"/>
                  </a:lnTo>
                  <a:lnTo>
                    <a:pt x="880" y="972"/>
                  </a:lnTo>
                  <a:lnTo>
                    <a:pt x="895" y="945"/>
                  </a:lnTo>
                  <a:lnTo>
                    <a:pt x="898" y="945"/>
                  </a:lnTo>
                  <a:lnTo>
                    <a:pt x="910" y="915"/>
                  </a:lnTo>
                  <a:lnTo>
                    <a:pt x="895" y="909"/>
                  </a:lnTo>
                  <a:lnTo>
                    <a:pt x="907" y="915"/>
                  </a:lnTo>
                  <a:lnTo>
                    <a:pt x="922" y="884"/>
                  </a:lnTo>
                  <a:lnTo>
                    <a:pt x="937" y="852"/>
                  </a:lnTo>
                  <a:lnTo>
                    <a:pt x="952" y="821"/>
                  </a:lnTo>
                  <a:lnTo>
                    <a:pt x="955" y="821"/>
                  </a:lnTo>
                  <a:lnTo>
                    <a:pt x="967" y="791"/>
                  </a:lnTo>
                  <a:lnTo>
                    <a:pt x="952" y="786"/>
                  </a:lnTo>
                  <a:lnTo>
                    <a:pt x="964" y="791"/>
                  </a:lnTo>
                  <a:lnTo>
                    <a:pt x="982" y="758"/>
                  </a:lnTo>
                  <a:lnTo>
                    <a:pt x="997" y="726"/>
                  </a:lnTo>
                  <a:lnTo>
                    <a:pt x="1000" y="726"/>
                  </a:lnTo>
                  <a:lnTo>
                    <a:pt x="1012" y="693"/>
                  </a:lnTo>
                  <a:lnTo>
                    <a:pt x="997" y="687"/>
                  </a:lnTo>
                  <a:lnTo>
                    <a:pt x="1009" y="693"/>
                  </a:lnTo>
                  <a:lnTo>
                    <a:pt x="1024" y="663"/>
                  </a:lnTo>
                  <a:lnTo>
                    <a:pt x="1039" y="630"/>
                  </a:lnTo>
                  <a:lnTo>
                    <a:pt x="1054" y="597"/>
                  </a:lnTo>
                  <a:lnTo>
                    <a:pt x="1070" y="564"/>
                  </a:lnTo>
                  <a:lnTo>
                    <a:pt x="1085" y="534"/>
                  </a:lnTo>
                  <a:lnTo>
                    <a:pt x="1100" y="504"/>
                  </a:lnTo>
                  <a:lnTo>
                    <a:pt x="1103" y="504"/>
                  </a:lnTo>
                  <a:lnTo>
                    <a:pt x="1115" y="474"/>
                  </a:lnTo>
                  <a:lnTo>
                    <a:pt x="1100" y="468"/>
                  </a:lnTo>
                  <a:lnTo>
                    <a:pt x="1112" y="474"/>
                  </a:lnTo>
                  <a:lnTo>
                    <a:pt x="1127" y="441"/>
                  </a:lnTo>
                  <a:lnTo>
                    <a:pt x="1142" y="411"/>
                  </a:lnTo>
                  <a:lnTo>
                    <a:pt x="1130" y="405"/>
                  </a:lnTo>
                  <a:lnTo>
                    <a:pt x="1142" y="413"/>
                  </a:lnTo>
                  <a:lnTo>
                    <a:pt x="1160" y="383"/>
                  </a:lnTo>
                  <a:lnTo>
                    <a:pt x="1163" y="380"/>
                  </a:lnTo>
                  <a:lnTo>
                    <a:pt x="1175" y="353"/>
                  </a:lnTo>
                  <a:lnTo>
                    <a:pt x="1160" y="348"/>
                  </a:lnTo>
                  <a:lnTo>
                    <a:pt x="1172" y="353"/>
                  </a:lnTo>
                  <a:lnTo>
                    <a:pt x="1187" y="323"/>
                  </a:lnTo>
                  <a:lnTo>
                    <a:pt x="1202" y="295"/>
                  </a:lnTo>
                  <a:lnTo>
                    <a:pt x="1214" y="271"/>
                  </a:lnTo>
                  <a:lnTo>
                    <a:pt x="1202" y="265"/>
                  </a:lnTo>
                  <a:lnTo>
                    <a:pt x="1214" y="274"/>
                  </a:lnTo>
                  <a:lnTo>
                    <a:pt x="1229" y="249"/>
                  </a:lnTo>
                  <a:lnTo>
                    <a:pt x="1244" y="224"/>
                  </a:lnTo>
                  <a:lnTo>
                    <a:pt x="1262" y="200"/>
                  </a:lnTo>
                  <a:lnTo>
                    <a:pt x="1262" y="197"/>
                  </a:lnTo>
                  <a:lnTo>
                    <a:pt x="1274" y="175"/>
                  </a:lnTo>
                  <a:lnTo>
                    <a:pt x="1262" y="169"/>
                  </a:lnTo>
                  <a:lnTo>
                    <a:pt x="1274" y="178"/>
                  </a:lnTo>
                  <a:lnTo>
                    <a:pt x="1289" y="156"/>
                  </a:lnTo>
                  <a:lnTo>
                    <a:pt x="1277" y="148"/>
                  </a:lnTo>
                  <a:lnTo>
                    <a:pt x="1289" y="156"/>
                  </a:lnTo>
                  <a:lnTo>
                    <a:pt x="1305" y="137"/>
                  </a:lnTo>
                  <a:lnTo>
                    <a:pt x="1317" y="120"/>
                  </a:lnTo>
                  <a:lnTo>
                    <a:pt x="1305" y="112"/>
                  </a:lnTo>
                  <a:lnTo>
                    <a:pt x="1317" y="120"/>
                  </a:lnTo>
                  <a:lnTo>
                    <a:pt x="1332" y="104"/>
                  </a:lnTo>
                  <a:lnTo>
                    <a:pt x="1320" y="96"/>
                  </a:lnTo>
                  <a:lnTo>
                    <a:pt x="1329" y="106"/>
                  </a:lnTo>
                  <a:lnTo>
                    <a:pt x="1347" y="93"/>
                  </a:lnTo>
                  <a:lnTo>
                    <a:pt x="1350" y="90"/>
                  </a:lnTo>
                  <a:lnTo>
                    <a:pt x="1365" y="74"/>
                  </a:lnTo>
                  <a:lnTo>
                    <a:pt x="1377" y="60"/>
                  </a:lnTo>
                  <a:lnTo>
                    <a:pt x="1365" y="52"/>
                  </a:lnTo>
                  <a:lnTo>
                    <a:pt x="1374" y="63"/>
                  </a:lnTo>
                  <a:lnTo>
                    <a:pt x="1389" y="52"/>
                  </a:lnTo>
                  <a:lnTo>
                    <a:pt x="1380" y="41"/>
                  </a:lnTo>
                  <a:lnTo>
                    <a:pt x="1389" y="52"/>
                  </a:lnTo>
                  <a:lnTo>
                    <a:pt x="1404" y="43"/>
                  </a:lnTo>
                  <a:lnTo>
                    <a:pt x="1395" y="33"/>
                  </a:lnTo>
                  <a:lnTo>
                    <a:pt x="1401" y="43"/>
                  </a:lnTo>
                  <a:lnTo>
                    <a:pt x="1413" y="38"/>
                  </a:lnTo>
                  <a:lnTo>
                    <a:pt x="1407" y="27"/>
                  </a:lnTo>
                  <a:lnTo>
                    <a:pt x="1413" y="41"/>
                  </a:lnTo>
                  <a:lnTo>
                    <a:pt x="1428" y="35"/>
                  </a:lnTo>
                  <a:lnTo>
                    <a:pt x="1446" y="30"/>
                  </a:lnTo>
                  <a:lnTo>
                    <a:pt x="1440" y="16"/>
                  </a:lnTo>
                  <a:lnTo>
                    <a:pt x="1443" y="30"/>
                  </a:lnTo>
                  <a:lnTo>
                    <a:pt x="1458" y="27"/>
                  </a:lnTo>
                  <a:lnTo>
                    <a:pt x="1455" y="13"/>
                  </a:lnTo>
                  <a:lnTo>
                    <a:pt x="1455" y="27"/>
                  </a:lnTo>
                  <a:lnTo>
                    <a:pt x="1467" y="27"/>
                  </a:lnTo>
                  <a:lnTo>
                    <a:pt x="1467" y="13"/>
                  </a:lnTo>
                  <a:lnTo>
                    <a:pt x="1464" y="27"/>
                  </a:lnTo>
                  <a:lnTo>
                    <a:pt x="1479" y="30"/>
                  </a:lnTo>
                  <a:lnTo>
                    <a:pt x="1494" y="33"/>
                  </a:lnTo>
                  <a:lnTo>
                    <a:pt x="1506" y="35"/>
                  </a:lnTo>
                  <a:lnTo>
                    <a:pt x="1509" y="22"/>
                  </a:lnTo>
                  <a:lnTo>
                    <a:pt x="1503" y="33"/>
                  </a:lnTo>
                  <a:lnTo>
                    <a:pt x="1521" y="41"/>
                  </a:lnTo>
                  <a:lnTo>
                    <a:pt x="1524" y="43"/>
                  </a:lnTo>
                  <a:lnTo>
                    <a:pt x="1539" y="49"/>
                  </a:lnTo>
                  <a:lnTo>
                    <a:pt x="1542" y="35"/>
                  </a:lnTo>
                  <a:lnTo>
                    <a:pt x="1533" y="46"/>
                  </a:lnTo>
                  <a:lnTo>
                    <a:pt x="1549" y="57"/>
                  </a:lnTo>
                  <a:lnTo>
                    <a:pt x="1558" y="46"/>
                  </a:lnTo>
                  <a:lnTo>
                    <a:pt x="1549" y="57"/>
                  </a:lnTo>
                  <a:lnTo>
                    <a:pt x="1561" y="68"/>
                  </a:lnTo>
                  <a:lnTo>
                    <a:pt x="1576" y="79"/>
                  </a:lnTo>
                  <a:lnTo>
                    <a:pt x="1585" y="68"/>
                  </a:lnTo>
                  <a:lnTo>
                    <a:pt x="1576" y="76"/>
                  </a:lnTo>
                  <a:lnTo>
                    <a:pt x="1591" y="93"/>
                  </a:lnTo>
                  <a:lnTo>
                    <a:pt x="1600" y="85"/>
                  </a:lnTo>
                  <a:lnTo>
                    <a:pt x="1588" y="93"/>
                  </a:lnTo>
                  <a:lnTo>
                    <a:pt x="1600" y="109"/>
                  </a:lnTo>
                  <a:lnTo>
                    <a:pt x="1603" y="112"/>
                  </a:lnTo>
                  <a:lnTo>
                    <a:pt x="1621" y="128"/>
                  </a:lnTo>
                  <a:lnTo>
                    <a:pt x="1630" y="117"/>
                  </a:lnTo>
                  <a:lnTo>
                    <a:pt x="1618" y="126"/>
                  </a:lnTo>
                  <a:lnTo>
                    <a:pt x="1633" y="145"/>
                  </a:lnTo>
                  <a:lnTo>
                    <a:pt x="1648" y="164"/>
                  </a:lnTo>
                  <a:lnTo>
                    <a:pt x="1660" y="156"/>
                  </a:lnTo>
                  <a:lnTo>
                    <a:pt x="1648" y="161"/>
                  </a:lnTo>
                  <a:lnTo>
                    <a:pt x="1660" y="183"/>
                  </a:lnTo>
                  <a:lnTo>
                    <a:pt x="1660" y="186"/>
                  </a:lnTo>
                  <a:lnTo>
                    <a:pt x="1675" y="208"/>
                  </a:lnTo>
                  <a:lnTo>
                    <a:pt x="1690" y="232"/>
                  </a:lnTo>
                  <a:lnTo>
                    <a:pt x="1705" y="257"/>
                  </a:lnTo>
                  <a:lnTo>
                    <a:pt x="1720" y="282"/>
                  </a:lnTo>
                  <a:lnTo>
                    <a:pt x="1732" y="274"/>
                  </a:lnTo>
                  <a:lnTo>
                    <a:pt x="1720" y="279"/>
                  </a:lnTo>
                  <a:lnTo>
                    <a:pt x="1735" y="306"/>
                  </a:lnTo>
                  <a:lnTo>
                    <a:pt x="1750" y="334"/>
                  </a:lnTo>
                  <a:lnTo>
                    <a:pt x="1762" y="328"/>
                  </a:lnTo>
                  <a:lnTo>
                    <a:pt x="1750" y="334"/>
                  </a:lnTo>
                  <a:lnTo>
                    <a:pt x="1762" y="364"/>
                  </a:lnTo>
                  <a:lnTo>
                    <a:pt x="1777" y="391"/>
                  </a:lnTo>
                  <a:lnTo>
                    <a:pt x="1792" y="422"/>
                  </a:lnTo>
                  <a:lnTo>
                    <a:pt x="1808" y="452"/>
                  </a:lnTo>
                  <a:lnTo>
                    <a:pt x="1820" y="446"/>
                  </a:lnTo>
                  <a:lnTo>
                    <a:pt x="1808" y="452"/>
                  </a:lnTo>
                  <a:lnTo>
                    <a:pt x="1823" y="485"/>
                  </a:lnTo>
                  <a:lnTo>
                    <a:pt x="1838" y="515"/>
                  </a:lnTo>
                  <a:lnTo>
                    <a:pt x="1853" y="545"/>
                  </a:lnTo>
                  <a:lnTo>
                    <a:pt x="1865" y="539"/>
                  </a:lnTo>
                  <a:lnTo>
                    <a:pt x="1853" y="545"/>
                  </a:lnTo>
                  <a:lnTo>
                    <a:pt x="1865" y="578"/>
                  </a:lnTo>
                  <a:lnTo>
                    <a:pt x="1880" y="611"/>
                  </a:lnTo>
                  <a:lnTo>
                    <a:pt x="1880" y="613"/>
                  </a:lnTo>
                  <a:lnTo>
                    <a:pt x="1898" y="643"/>
                  </a:lnTo>
                  <a:lnTo>
                    <a:pt x="1910" y="635"/>
                  </a:lnTo>
                  <a:lnTo>
                    <a:pt x="1898" y="641"/>
                  </a:lnTo>
                  <a:lnTo>
                    <a:pt x="1910" y="674"/>
                  </a:lnTo>
                  <a:lnTo>
                    <a:pt x="1925" y="704"/>
                  </a:lnTo>
                  <a:lnTo>
                    <a:pt x="1937" y="698"/>
                  </a:lnTo>
                  <a:lnTo>
                    <a:pt x="1925" y="704"/>
                  </a:lnTo>
                  <a:lnTo>
                    <a:pt x="1940" y="739"/>
                  </a:lnTo>
                  <a:lnTo>
                    <a:pt x="1955" y="769"/>
                  </a:lnTo>
                  <a:lnTo>
                    <a:pt x="1967" y="764"/>
                  </a:lnTo>
                  <a:lnTo>
                    <a:pt x="1955" y="769"/>
                  </a:lnTo>
                  <a:lnTo>
                    <a:pt x="1967" y="802"/>
                  </a:lnTo>
                  <a:lnTo>
                    <a:pt x="1982" y="832"/>
                  </a:lnTo>
                  <a:lnTo>
                    <a:pt x="2000" y="865"/>
                  </a:lnTo>
                  <a:lnTo>
                    <a:pt x="2012" y="860"/>
                  </a:lnTo>
                  <a:lnTo>
                    <a:pt x="2000" y="865"/>
                  </a:lnTo>
                  <a:lnTo>
                    <a:pt x="2012" y="895"/>
                  </a:lnTo>
                  <a:lnTo>
                    <a:pt x="2027" y="926"/>
                  </a:lnTo>
                  <a:lnTo>
                    <a:pt x="2043" y="956"/>
                  </a:lnTo>
                  <a:lnTo>
                    <a:pt x="2058" y="983"/>
                  </a:lnTo>
                  <a:lnTo>
                    <a:pt x="2070" y="978"/>
                  </a:lnTo>
                  <a:lnTo>
                    <a:pt x="2058" y="983"/>
                  </a:lnTo>
                  <a:lnTo>
                    <a:pt x="2070" y="1013"/>
                  </a:lnTo>
                  <a:lnTo>
                    <a:pt x="2070" y="1016"/>
                  </a:lnTo>
                  <a:lnTo>
                    <a:pt x="2088" y="1046"/>
                  </a:lnTo>
                  <a:lnTo>
                    <a:pt x="2103" y="1071"/>
                  </a:lnTo>
                  <a:lnTo>
                    <a:pt x="2115" y="1063"/>
                  </a:lnTo>
                  <a:lnTo>
                    <a:pt x="2103" y="1068"/>
                  </a:lnTo>
                  <a:lnTo>
                    <a:pt x="2115" y="1095"/>
                  </a:lnTo>
                  <a:lnTo>
                    <a:pt x="2130" y="1126"/>
                  </a:lnTo>
                  <a:lnTo>
                    <a:pt x="2130" y="1128"/>
                  </a:lnTo>
                  <a:lnTo>
                    <a:pt x="2145" y="1153"/>
                  </a:lnTo>
                  <a:lnTo>
                    <a:pt x="2160" y="1178"/>
                  </a:lnTo>
                  <a:lnTo>
                    <a:pt x="2172" y="1169"/>
                  </a:lnTo>
                  <a:lnTo>
                    <a:pt x="2160" y="1175"/>
                  </a:lnTo>
                  <a:lnTo>
                    <a:pt x="2172" y="1197"/>
                  </a:lnTo>
                  <a:lnTo>
                    <a:pt x="2172" y="1199"/>
                  </a:lnTo>
                  <a:lnTo>
                    <a:pt x="2190" y="1224"/>
                  </a:lnTo>
                  <a:lnTo>
                    <a:pt x="2205" y="1246"/>
                  </a:lnTo>
                  <a:lnTo>
                    <a:pt x="2217" y="1238"/>
                  </a:lnTo>
                  <a:lnTo>
                    <a:pt x="2205" y="1243"/>
                  </a:lnTo>
                  <a:lnTo>
                    <a:pt x="2217" y="1268"/>
                  </a:lnTo>
                  <a:lnTo>
                    <a:pt x="2217" y="1271"/>
                  </a:lnTo>
                  <a:lnTo>
                    <a:pt x="2232" y="1290"/>
                  </a:lnTo>
                  <a:lnTo>
                    <a:pt x="2247" y="1309"/>
                  </a:lnTo>
                  <a:lnTo>
                    <a:pt x="2262" y="1328"/>
                  </a:lnTo>
                  <a:lnTo>
                    <a:pt x="2277" y="1347"/>
                  </a:lnTo>
                  <a:lnTo>
                    <a:pt x="2293" y="1367"/>
                  </a:lnTo>
                  <a:lnTo>
                    <a:pt x="2296" y="1367"/>
                  </a:lnTo>
                  <a:lnTo>
                    <a:pt x="2311" y="1383"/>
                  </a:lnTo>
                  <a:lnTo>
                    <a:pt x="2320" y="1375"/>
                  </a:lnTo>
                  <a:lnTo>
                    <a:pt x="2308" y="1383"/>
                  </a:lnTo>
                  <a:lnTo>
                    <a:pt x="2320" y="1402"/>
                  </a:lnTo>
                  <a:lnTo>
                    <a:pt x="2323" y="1402"/>
                  </a:lnTo>
                  <a:lnTo>
                    <a:pt x="2338" y="1419"/>
                  </a:lnTo>
                  <a:lnTo>
                    <a:pt x="2338" y="1421"/>
                  </a:lnTo>
                  <a:lnTo>
                    <a:pt x="2353" y="1435"/>
                  </a:lnTo>
                  <a:lnTo>
                    <a:pt x="2371" y="1449"/>
                  </a:lnTo>
                  <a:lnTo>
                    <a:pt x="2380" y="1438"/>
                  </a:lnTo>
                  <a:lnTo>
                    <a:pt x="2368" y="1446"/>
                  </a:lnTo>
                  <a:lnTo>
                    <a:pt x="2380" y="1460"/>
                  </a:lnTo>
                  <a:lnTo>
                    <a:pt x="2383" y="1462"/>
                  </a:lnTo>
                  <a:lnTo>
                    <a:pt x="2398" y="1476"/>
                  </a:lnTo>
                  <a:lnTo>
                    <a:pt x="2413" y="1487"/>
                  </a:lnTo>
                  <a:lnTo>
                    <a:pt x="2422" y="1476"/>
                  </a:lnTo>
                  <a:lnTo>
                    <a:pt x="2410" y="1484"/>
                  </a:lnTo>
                  <a:lnTo>
                    <a:pt x="2422" y="1498"/>
                  </a:lnTo>
                  <a:lnTo>
                    <a:pt x="2425" y="1501"/>
                  </a:lnTo>
                  <a:lnTo>
                    <a:pt x="2440" y="1512"/>
                  </a:lnTo>
                  <a:lnTo>
                    <a:pt x="2455" y="1523"/>
                  </a:lnTo>
                  <a:lnTo>
                    <a:pt x="2458" y="1523"/>
                  </a:lnTo>
                  <a:lnTo>
                    <a:pt x="2476" y="1534"/>
                  </a:lnTo>
                  <a:lnTo>
                    <a:pt x="2482" y="1523"/>
                  </a:lnTo>
                  <a:lnTo>
                    <a:pt x="2473" y="1534"/>
                  </a:lnTo>
                  <a:lnTo>
                    <a:pt x="2485" y="1542"/>
                  </a:lnTo>
                  <a:lnTo>
                    <a:pt x="2488" y="1542"/>
                  </a:lnTo>
                  <a:lnTo>
                    <a:pt x="2503" y="1550"/>
                  </a:lnTo>
                  <a:lnTo>
                    <a:pt x="2518" y="1558"/>
                  </a:lnTo>
                  <a:lnTo>
                    <a:pt x="2524" y="1547"/>
                  </a:lnTo>
                  <a:lnTo>
                    <a:pt x="2515" y="1558"/>
                  </a:lnTo>
                  <a:lnTo>
                    <a:pt x="2527" y="1567"/>
                  </a:lnTo>
                  <a:lnTo>
                    <a:pt x="2531" y="1567"/>
                  </a:lnTo>
                  <a:lnTo>
                    <a:pt x="2546" y="1575"/>
                  </a:lnTo>
                  <a:lnTo>
                    <a:pt x="2549" y="1577"/>
                  </a:lnTo>
                  <a:lnTo>
                    <a:pt x="2567" y="1583"/>
                  </a:lnTo>
                  <a:lnTo>
                    <a:pt x="2570" y="1569"/>
                  </a:lnTo>
                  <a:lnTo>
                    <a:pt x="2564" y="1580"/>
                  </a:lnTo>
                  <a:lnTo>
                    <a:pt x="2579" y="1588"/>
                  </a:lnTo>
                  <a:lnTo>
                    <a:pt x="2591" y="1594"/>
                  </a:lnTo>
                  <a:lnTo>
                    <a:pt x="2594" y="1597"/>
                  </a:lnTo>
                  <a:lnTo>
                    <a:pt x="2609" y="1602"/>
                  </a:lnTo>
                  <a:lnTo>
                    <a:pt x="2624" y="1608"/>
                  </a:lnTo>
                  <a:lnTo>
                    <a:pt x="2627" y="1594"/>
                  </a:lnTo>
                  <a:lnTo>
                    <a:pt x="2621" y="1605"/>
                  </a:lnTo>
                  <a:lnTo>
                    <a:pt x="2633" y="1610"/>
                  </a:lnTo>
                  <a:lnTo>
                    <a:pt x="2636" y="1613"/>
                  </a:lnTo>
                  <a:lnTo>
                    <a:pt x="2651" y="1616"/>
                  </a:lnTo>
                  <a:lnTo>
                    <a:pt x="2654" y="1602"/>
                  </a:lnTo>
                  <a:lnTo>
                    <a:pt x="2651" y="1616"/>
                  </a:lnTo>
                  <a:lnTo>
                    <a:pt x="2669" y="1621"/>
                  </a:lnTo>
                  <a:lnTo>
                    <a:pt x="2684" y="1624"/>
                  </a:lnTo>
                  <a:lnTo>
                    <a:pt x="2687" y="1610"/>
                  </a:lnTo>
                  <a:lnTo>
                    <a:pt x="2681" y="1621"/>
                  </a:lnTo>
                  <a:lnTo>
                    <a:pt x="2693" y="1627"/>
                  </a:lnTo>
                  <a:lnTo>
                    <a:pt x="2696" y="1630"/>
                  </a:lnTo>
                  <a:lnTo>
                    <a:pt x="2711" y="1632"/>
                  </a:lnTo>
                  <a:lnTo>
                    <a:pt x="2726" y="1635"/>
                  </a:lnTo>
                  <a:lnTo>
                    <a:pt x="2738" y="1638"/>
                  </a:lnTo>
                  <a:lnTo>
                    <a:pt x="2741" y="1638"/>
                  </a:lnTo>
                  <a:lnTo>
                    <a:pt x="2759" y="1640"/>
                  </a:lnTo>
                  <a:lnTo>
                    <a:pt x="2759" y="1627"/>
                  </a:lnTo>
                  <a:lnTo>
                    <a:pt x="2756" y="1640"/>
                  </a:lnTo>
                  <a:lnTo>
                    <a:pt x="2771" y="1643"/>
                  </a:lnTo>
                  <a:lnTo>
                    <a:pt x="2787" y="1646"/>
                  </a:lnTo>
                  <a:lnTo>
                    <a:pt x="2790" y="1646"/>
                  </a:lnTo>
                  <a:lnTo>
                    <a:pt x="2802" y="1646"/>
                  </a:lnTo>
                  <a:lnTo>
                    <a:pt x="2802" y="1632"/>
                  </a:lnTo>
                  <a:lnTo>
                    <a:pt x="2799" y="1646"/>
                  </a:lnTo>
                  <a:lnTo>
                    <a:pt x="2814" y="1649"/>
                  </a:lnTo>
                  <a:lnTo>
                    <a:pt x="2829" y="1651"/>
                  </a:lnTo>
                  <a:lnTo>
                    <a:pt x="2832" y="1651"/>
                  </a:lnTo>
                  <a:lnTo>
                    <a:pt x="2844" y="1651"/>
                  </a:lnTo>
                  <a:lnTo>
                    <a:pt x="2844" y="1638"/>
                  </a:lnTo>
                  <a:lnTo>
                    <a:pt x="2841" y="1651"/>
                  </a:lnTo>
                  <a:lnTo>
                    <a:pt x="2859" y="1657"/>
                  </a:lnTo>
                  <a:lnTo>
                    <a:pt x="2862" y="1657"/>
                  </a:lnTo>
                  <a:lnTo>
                    <a:pt x="2877" y="1657"/>
                  </a:lnTo>
                  <a:lnTo>
                    <a:pt x="2877" y="1643"/>
                  </a:lnTo>
                  <a:lnTo>
                    <a:pt x="2874" y="1657"/>
                  </a:lnTo>
                  <a:lnTo>
                    <a:pt x="2889" y="1660"/>
                  </a:lnTo>
                  <a:lnTo>
                    <a:pt x="2892" y="1660"/>
                  </a:lnTo>
                  <a:lnTo>
                    <a:pt x="2904" y="1660"/>
                  </a:lnTo>
                  <a:lnTo>
                    <a:pt x="2904" y="1646"/>
                  </a:lnTo>
                  <a:lnTo>
                    <a:pt x="2901" y="1660"/>
                  </a:lnTo>
                  <a:lnTo>
                    <a:pt x="2916" y="1662"/>
                  </a:lnTo>
                  <a:lnTo>
                    <a:pt x="2919" y="1662"/>
                  </a:lnTo>
                  <a:lnTo>
                    <a:pt x="2934" y="1662"/>
                  </a:lnTo>
                  <a:lnTo>
                    <a:pt x="2934" y="1635"/>
                  </a:lnTo>
                  <a:lnTo>
                    <a:pt x="2919" y="1635"/>
                  </a:lnTo>
                  <a:lnTo>
                    <a:pt x="2919" y="1649"/>
                  </a:lnTo>
                  <a:lnTo>
                    <a:pt x="2922" y="1638"/>
                  </a:lnTo>
                  <a:lnTo>
                    <a:pt x="2907" y="1635"/>
                  </a:lnTo>
                  <a:lnTo>
                    <a:pt x="2904" y="1632"/>
                  </a:lnTo>
                  <a:lnTo>
                    <a:pt x="2892" y="1632"/>
                  </a:lnTo>
                  <a:lnTo>
                    <a:pt x="2892" y="1646"/>
                  </a:lnTo>
                  <a:lnTo>
                    <a:pt x="2895" y="1635"/>
                  </a:lnTo>
                  <a:lnTo>
                    <a:pt x="2880" y="1632"/>
                  </a:lnTo>
                  <a:lnTo>
                    <a:pt x="2877" y="1630"/>
                  </a:lnTo>
                  <a:lnTo>
                    <a:pt x="2862" y="1630"/>
                  </a:lnTo>
                  <a:lnTo>
                    <a:pt x="2862" y="1643"/>
                  </a:lnTo>
                  <a:lnTo>
                    <a:pt x="2868" y="1632"/>
                  </a:lnTo>
                  <a:lnTo>
                    <a:pt x="2850" y="1627"/>
                  </a:lnTo>
                  <a:lnTo>
                    <a:pt x="2844" y="1624"/>
                  </a:lnTo>
                  <a:lnTo>
                    <a:pt x="2832" y="1624"/>
                  </a:lnTo>
                  <a:lnTo>
                    <a:pt x="2832" y="1638"/>
                  </a:lnTo>
                  <a:lnTo>
                    <a:pt x="2835" y="1627"/>
                  </a:lnTo>
                  <a:lnTo>
                    <a:pt x="2820" y="1624"/>
                  </a:lnTo>
                  <a:lnTo>
                    <a:pt x="2805" y="1621"/>
                  </a:lnTo>
                  <a:lnTo>
                    <a:pt x="2802" y="1619"/>
                  </a:lnTo>
                  <a:lnTo>
                    <a:pt x="2790" y="1619"/>
                  </a:lnTo>
                  <a:lnTo>
                    <a:pt x="2790" y="1632"/>
                  </a:lnTo>
                  <a:lnTo>
                    <a:pt x="2793" y="1621"/>
                  </a:lnTo>
                  <a:lnTo>
                    <a:pt x="2778" y="1619"/>
                  </a:lnTo>
                  <a:lnTo>
                    <a:pt x="2762" y="1616"/>
                  </a:lnTo>
                  <a:lnTo>
                    <a:pt x="2744" y="1613"/>
                  </a:lnTo>
                  <a:lnTo>
                    <a:pt x="2741" y="1624"/>
                  </a:lnTo>
                  <a:lnTo>
                    <a:pt x="2744" y="1613"/>
                  </a:lnTo>
                  <a:lnTo>
                    <a:pt x="2732" y="1610"/>
                  </a:lnTo>
                  <a:lnTo>
                    <a:pt x="2717" y="1608"/>
                  </a:lnTo>
                  <a:lnTo>
                    <a:pt x="2702" y="1605"/>
                  </a:lnTo>
                  <a:lnTo>
                    <a:pt x="2699" y="1616"/>
                  </a:lnTo>
                  <a:lnTo>
                    <a:pt x="2705" y="1605"/>
                  </a:lnTo>
                  <a:lnTo>
                    <a:pt x="2693" y="1599"/>
                  </a:lnTo>
                  <a:lnTo>
                    <a:pt x="2690" y="1599"/>
                  </a:lnTo>
                  <a:lnTo>
                    <a:pt x="2675" y="1597"/>
                  </a:lnTo>
                  <a:lnTo>
                    <a:pt x="2672" y="1608"/>
                  </a:lnTo>
                  <a:lnTo>
                    <a:pt x="2678" y="1597"/>
                  </a:lnTo>
                  <a:lnTo>
                    <a:pt x="2660" y="1591"/>
                  </a:lnTo>
                  <a:lnTo>
                    <a:pt x="2657" y="1591"/>
                  </a:lnTo>
                  <a:lnTo>
                    <a:pt x="2642" y="1588"/>
                  </a:lnTo>
                  <a:lnTo>
                    <a:pt x="2639" y="1599"/>
                  </a:lnTo>
                  <a:lnTo>
                    <a:pt x="2645" y="1588"/>
                  </a:lnTo>
                  <a:lnTo>
                    <a:pt x="2633" y="1583"/>
                  </a:lnTo>
                  <a:lnTo>
                    <a:pt x="2618" y="1577"/>
                  </a:lnTo>
                  <a:lnTo>
                    <a:pt x="2603" y="1572"/>
                  </a:lnTo>
                  <a:lnTo>
                    <a:pt x="2597" y="1583"/>
                  </a:lnTo>
                  <a:lnTo>
                    <a:pt x="2603" y="1572"/>
                  </a:lnTo>
                  <a:lnTo>
                    <a:pt x="2591" y="1567"/>
                  </a:lnTo>
                  <a:lnTo>
                    <a:pt x="2585" y="1577"/>
                  </a:lnTo>
                  <a:lnTo>
                    <a:pt x="2594" y="1567"/>
                  </a:lnTo>
                  <a:lnTo>
                    <a:pt x="2579" y="1558"/>
                  </a:lnTo>
                  <a:lnTo>
                    <a:pt x="2576" y="1558"/>
                  </a:lnTo>
                  <a:lnTo>
                    <a:pt x="2558" y="1553"/>
                  </a:lnTo>
                  <a:lnTo>
                    <a:pt x="2552" y="1564"/>
                  </a:lnTo>
                  <a:lnTo>
                    <a:pt x="2561" y="1553"/>
                  </a:lnTo>
                  <a:lnTo>
                    <a:pt x="2546" y="1545"/>
                  </a:lnTo>
                  <a:lnTo>
                    <a:pt x="2537" y="1556"/>
                  </a:lnTo>
                  <a:lnTo>
                    <a:pt x="2546" y="1545"/>
                  </a:lnTo>
                  <a:lnTo>
                    <a:pt x="2534" y="1536"/>
                  </a:lnTo>
                  <a:lnTo>
                    <a:pt x="2518" y="1528"/>
                  </a:lnTo>
                  <a:lnTo>
                    <a:pt x="2503" y="1520"/>
                  </a:lnTo>
                  <a:lnTo>
                    <a:pt x="2494" y="1531"/>
                  </a:lnTo>
                  <a:lnTo>
                    <a:pt x="2503" y="1520"/>
                  </a:lnTo>
                  <a:lnTo>
                    <a:pt x="2491" y="1512"/>
                  </a:lnTo>
                  <a:lnTo>
                    <a:pt x="2473" y="1501"/>
                  </a:lnTo>
                  <a:lnTo>
                    <a:pt x="2464" y="1512"/>
                  </a:lnTo>
                  <a:lnTo>
                    <a:pt x="2473" y="1504"/>
                  </a:lnTo>
                  <a:lnTo>
                    <a:pt x="2458" y="1493"/>
                  </a:lnTo>
                  <a:lnTo>
                    <a:pt x="2443" y="1482"/>
                  </a:lnTo>
                  <a:lnTo>
                    <a:pt x="2434" y="1490"/>
                  </a:lnTo>
                  <a:lnTo>
                    <a:pt x="2446" y="1482"/>
                  </a:lnTo>
                  <a:lnTo>
                    <a:pt x="2434" y="1468"/>
                  </a:lnTo>
                  <a:lnTo>
                    <a:pt x="2431" y="1468"/>
                  </a:lnTo>
                  <a:lnTo>
                    <a:pt x="2416" y="1457"/>
                  </a:lnTo>
                  <a:lnTo>
                    <a:pt x="2407" y="1465"/>
                  </a:lnTo>
                  <a:lnTo>
                    <a:pt x="2419" y="1457"/>
                  </a:lnTo>
                  <a:lnTo>
                    <a:pt x="2404" y="1443"/>
                  </a:lnTo>
                  <a:lnTo>
                    <a:pt x="2392" y="1451"/>
                  </a:lnTo>
                  <a:lnTo>
                    <a:pt x="2404" y="1443"/>
                  </a:lnTo>
                  <a:lnTo>
                    <a:pt x="2392" y="1430"/>
                  </a:lnTo>
                  <a:lnTo>
                    <a:pt x="2389" y="1430"/>
                  </a:lnTo>
                  <a:lnTo>
                    <a:pt x="2371" y="1416"/>
                  </a:lnTo>
                  <a:lnTo>
                    <a:pt x="2362" y="1424"/>
                  </a:lnTo>
                  <a:lnTo>
                    <a:pt x="2374" y="1416"/>
                  </a:lnTo>
                  <a:lnTo>
                    <a:pt x="2359" y="1402"/>
                  </a:lnTo>
                  <a:lnTo>
                    <a:pt x="2347" y="1410"/>
                  </a:lnTo>
                  <a:lnTo>
                    <a:pt x="2359" y="1402"/>
                  </a:lnTo>
                  <a:lnTo>
                    <a:pt x="2344" y="1386"/>
                  </a:lnTo>
                  <a:lnTo>
                    <a:pt x="2332" y="1394"/>
                  </a:lnTo>
                  <a:lnTo>
                    <a:pt x="2344" y="1388"/>
                  </a:lnTo>
                  <a:lnTo>
                    <a:pt x="2332" y="1369"/>
                  </a:lnTo>
                  <a:lnTo>
                    <a:pt x="2332" y="1367"/>
                  </a:lnTo>
                  <a:lnTo>
                    <a:pt x="2317" y="1350"/>
                  </a:lnTo>
                  <a:lnTo>
                    <a:pt x="2305" y="1358"/>
                  </a:lnTo>
                  <a:lnTo>
                    <a:pt x="2317" y="1350"/>
                  </a:lnTo>
                  <a:lnTo>
                    <a:pt x="2302" y="1331"/>
                  </a:lnTo>
                  <a:lnTo>
                    <a:pt x="2287" y="1312"/>
                  </a:lnTo>
                  <a:lnTo>
                    <a:pt x="2271" y="1293"/>
                  </a:lnTo>
                  <a:lnTo>
                    <a:pt x="2256" y="1273"/>
                  </a:lnTo>
                  <a:lnTo>
                    <a:pt x="2241" y="1254"/>
                  </a:lnTo>
                  <a:lnTo>
                    <a:pt x="2229" y="1262"/>
                  </a:lnTo>
                  <a:lnTo>
                    <a:pt x="2241" y="1257"/>
                  </a:lnTo>
                  <a:lnTo>
                    <a:pt x="2229" y="1232"/>
                  </a:lnTo>
                  <a:lnTo>
                    <a:pt x="2214" y="1210"/>
                  </a:lnTo>
                  <a:lnTo>
                    <a:pt x="2196" y="1186"/>
                  </a:lnTo>
                  <a:lnTo>
                    <a:pt x="2184" y="1191"/>
                  </a:lnTo>
                  <a:lnTo>
                    <a:pt x="2196" y="1186"/>
                  </a:lnTo>
                  <a:lnTo>
                    <a:pt x="2184" y="1164"/>
                  </a:lnTo>
                  <a:lnTo>
                    <a:pt x="2169" y="1139"/>
                  </a:lnTo>
                  <a:lnTo>
                    <a:pt x="2154" y="1115"/>
                  </a:lnTo>
                  <a:lnTo>
                    <a:pt x="2142" y="1120"/>
                  </a:lnTo>
                  <a:lnTo>
                    <a:pt x="2154" y="1115"/>
                  </a:lnTo>
                  <a:lnTo>
                    <a:pt x="2139" y="1084"/>
                  </a:lnTo>
                  <a:lnTo>
                    <a:pt x="2127" y="1090"/>
                  </a:lnTo>
                  <a:lnTo>
                    <a:pt x="2142" y="1087"/>
                  </a:lnTo>
                  <a:lnTo>
                    <a:pt x="2130" y="1060"/>
                  </a:lnTo>
                  <a:lnTo>
                    <a:pt x="2127" y="1057"/>
                  </a:lnTo>
                  <a:lnTo>
                    <a:pt x="2112" y="1032"/>
                  </a:lnTo>
                  <a:lnTo>
                    <a:pt x="2094" y="1002"/>
                  </a:lnTo>
                  <a:lnTo>
                    <a:pt x="2082" y="1008"/>
                  </a:lnTo>
                  <a:lnTo>
                    <a:pt x="2097" y="1005"/>
                  </a:lnTo>
                  <a:lnTo>
                    <a:pt x="2085" y="975"/>
                  </a:lnTo>
                  <a:lnTo>
                    <a:pt x="2082" y="972"/>
                  </a:lnTo>
                  <a:lnTo>
                    <a:pt x="2067" y="945"/>
                  </a:lnTo>
                  <a:lnTo>
                    <a:pt x="2052" y="915"/>
                  </a:lnTo>
                  <a:lnTo>
                    <a:pt x="2036" y="884"/>
                  </a:lnTo>
                  <a:lnTo>
                    <a:pt x="2024" y="890"/>
                  </a:lnTo>
                  <a:lnTo>
                    <a:pt x="2040" y="887"/>
                  </a:lnTo>
                  <a:lnTo>
                    <a:pt x="2027" y="857"/>
                  </a:lnTo>
                  <a:lnTo>
                    <a:pt x="2024" y="854"/>
                  </a:lnTo>
                  <a:lnTo>
                    <a:pt x="2006" y="821"/>
                  </a:lnTo>
                  <a:lnTo>
                    <a:pt x="1991" y="791"/>
                  </a:lnTo>
                  <a:lnTo>
                    <a:pt x="1979" y="797"/>
                  </a:lnTo>
                  <a:lnTo>
                    <a:pt x="1994" y="794"/>
                  </a:lnTo>
                  <a:lnTo>
                    <a:pt x="1982" y="761"/>
                  </a:lnTo>
                  <a:lnTo>
                    <a:pt x="1979" y="758"/>
                  </a:lnTo>
                  <a:lnTo>
                    <a:pt x="1964" y="728"/>
                  </a:lnTo>
                  <a:lnTo>
                    <a:pt x="1952" y="734"/>
                  </a:lnTo>
                  <a:lnTo>
                    <a:pt x="1967" y="731"/>
                  </a:lnTo>
                  <a:lnTo>
                    <a:pt x="1952" y="695"/>
                  </a:lnTo>
                  <a:lnTo>
                    <a:pt x="1949" y="693"/>
                  </a:lnTo>
                  <a:lnTo>
                    <a:pt x="1934" y="663"/>
                  </a:lnTo>
                  <a:lnTo>
                    <a:pt x="1922" y="668"/>
                  </a:lnTo>
                  <a:lnTo>
                    <a:pt x="1937" y="665"/>
                  </a:lnTo>
                  <a:lnTo>
                    <a:pt x="1925" y="632"/>
                  </a:lnTo>
                  <a:lnTo>
                    <a:pt x="1922" y="630"/>
                  </a:lnTo>
                  <a:lnTo>
                    <a:pt x="1904" y="600"/>
                  </a:lnTo>
                  <a:lnTo>
                    <a:pt x="1892" y="605"/>
                  </a:lnTo>
                  <a:lnTo>
                    <a:pt x="1907" y="600"/>
                  </a:lnTo>
                  <a:lnTo>
                    <a:pt x="1892" y="567"/>
                  </a:lnTo>
                  <a:lnTo>
                    <a:pt x="1877" y="572"/>
                  </a:lnTo>
                  <a:lnTo>
                    <a:pt x="1892" y="569"/>
                  </a:lnTo>
                  <a:lnTo>
                    <a:pt x="1880" y="537"/>
                  </a:lnTo>
                  <a:lnTo>
                    <a:pt x="1877" y="534"/>
                  </a:lnTo>
                  <a:lnTo>
                    <a:pt x="1862" y="504"/>
                  </a:lnTo>
                  <a:lnTo>
                    <a:pt x="1847" y="474"/>
                  </a:lnTo>
                  <a:lnTo>
                    <a:pt x="1835" y="479"/>
                  </a:lnTo>
                  <a:lnTo>
                    <a:pt x="1850" y="474"/>
                  </a:lnTo>
                  <a:lnTo>
                    <a:pt x="1835" y="441"/>
                  </a:lnTo>
                  <a:lnTo>
                    <a:pt x="1832" y="441"/>
                  </a:lnTo>
                  <a:lnTo>
                    <a:pt x="1817" y="411"/>
                  </a:lnTo>
                  <a:lnTo>
                    <a:pt x="1802" y="380"/>
                  </a:lnTo>
                  <a:lnTo>
                    <a:pt x="1786" y="353"/>
                  </a:lnTo>
                  <a:lnTo>
                    <a:pt x="1774" y="359"/>
                  </a:lnTo>
                  <a:lnTo>
                    <a:pt x="1789" y="356"/>
                  </a:lnTo>
                  <a:lnTo>
                    <a:pt x="1777" y="326"/>
                  </a:lnTo>
                  <a:lnTo>
                    <a:pt x="1774" y="323"/>
                  </a:lnTo>
                  <a:lnTo>
                    <a:pt x="1759" y="295"/>
                  </a:lnTo>
                  <a:lnTo>
                    <a:pt x="1744" y="268"/>
                  </a:lnTo>
                  <a:lnTo>
                    <a:pt x="1729" y="243"/>
                  </a:lnTo>
                  <a:lnTo>
                    <a:pt x="1714" y="219"/>
                  </a:lnTo>
                  <a:lnTo>
                    <a:pt x="1699" y="194"/>
                  </a:lnTo>
                  <a:lnTo>
                    <a:pt x="1684" y="172"/>
                  </a:lnTo>
                  <a:lnTo>
                    <a:pt x="1672" y="178"/>
                  </a:lnTo>
                  <a:lnTo>
                    <a:pt x="1684" y="172"/>
                  </a:lnTo>
                  <a:lnTo>
                    <a:pt x="1672" y="150"/>
                  </a:lnTo>
                  <a:lnTo>
                    <a:pt x="1672" y="148"/>
                  </a:lnTo>
                  <a:lnTo>
                    <a:pt x="1657" y="128"/>
                  </a:lnTo>
                  <a:lnTo>
                    <a:pt x="1642" y="109"/>
                  </a:lnTo>
                  <a:lnTo>
                    <a:pt x="1624" y="93"/>
                  </a:lnTo>
                  <a:lnTo>
                    <a:pt x="1612" y="101"/>
                  </a:lnTo>
                  <a:lnTo>
                    <a:pt x="1624" y="96"/>
                  </a:lnTo>
                  <a:lnTo>
                    <a:pt x="1612" y="79"/>
                  </a:lnTo>
                  <a:lnTo>
                    <a:pt x="1612" y="76"/>
                  </a:lnTo>
                  <a:lnTo>
                    <a:pt x="1597" y="60"/>
                  </a:lnTo>
                  <a:lnTo>
                    <a:pt x="1594" y="60"/>
                  </a:lnTo>
                  <a:lnTo>
                    <a:pt x="1579" y="49"/>
                  </a:lnTo>
                  <a:lnTo>
                    <a:pt x="1570" y="57"/>
                  </a:lnTo>
                  <a:lnTo>
                    <a:pt x="1582" y="49"/>
                  </a:lnTo>
                  <a:lnTo>
                    <a:pt x="1570" y="38"/>
                  </a:lnTo>
                  <a:lnTo>
                    <a:pt x="1567" y="38"/>
                  </a:lnTo>
                  <a:lnTo>
                    <a:pt x="1552" y="27"/>
                  </a:lnTo>
                  <a:lnTo>
                    <a:pt x="1549" y="24"/>
                  </a:lnTo>
                  <a:lnTo>
                    <a:pt x="1533" y="19"/>
                  </a:lnTo>
                  <a:lnTo>
                    <a:pt x="1527" y="30"/>
                  </a:lnTo>
                  <a:lnTo>
                    <a:pt x="1533" y="19"/>
                  </a:lnTo>
                  <a:lnTo>
                    <a:pt x="1515" y="11"/>
                  </a:lnTo>
                  <a:lnTo>
                    <a:pt x="1512" y="11"/>
                  </a:lnTo>
                  <a:lnTo>
                    <a:pt x="1500" y="8"/>
                  </a:lnTo>
                  <a:lnTo>
                    <a:pt x="1485" y="5"/>
                  </a:lnTo>
                  <a:lnTo>
                    <a:pt x="1470" y="2"/>
                  </a:lnTo>
                  <a:lnTo>
                    <a:pt x="1467" y="0"/>
                  </a:lnTo>
                  <a:lnTo>
                    <a:pt x="1455" y="0"/>
                  </a:lnTo>
                  <a:lnTo>
                    <a:pt x="1452" y="2"/>
                  </a:lnTo>
                  <a:lnTo>
                    <a:pt x="1437" y="5"/>
                  </a:lnTo>
                  <a:lnTo>
                    <a:pt x="1419" y="11"/>
                  </a:lnTo>
                  <a:lnTo>
                    <a:pt x="1404" y="16"/>
                  </a:lnTo>
                  <a:lnTo>
                    <a:pt x="1401" y="16"/>
                  </a:lnTo>
                  <a:lnTo>
                    <a:pt x="1389" y="22"/>
                  </a:lnTo>
                  <a:lnTo>
                    <a:pt x="1374" y="30"/>
                  </a:lnTo>
                  <a:lnTo>
                    <a:pt x="1371" y="33"/>
                  </a:lnTo>
                  <a:lnTo>
                    <a:pt x="1356" y="43"/>
                  </a:lnTo>
                  <a:lnTo>
                    <a:pt x="1344" y="57"/>
                  </a:lnTo>
                  <a:lnTo>
                    <a:pt x="1329" y="74"/>
                  </a:lnTo>
                  <a:lnTo>
                    <a:pt x="1338" y="82"/>
                  </a:lnTo>
                  <a:lnTo>
                    <a:pt x="1329" y="74"/>
                  </a:lnTo>
                  <a:lnTo>
                    <a:pt x="1311" y="87"/>
                  </a:lnTo>
                  <a:lnTo>
                    <a:pt x="1295" y="104"/>
                  </a:lnTo>
                  <a:lnTo>
                    <a:pt x="1292" y="106"/>
                  </a:lnTo>
                  <a:lnTo>
                    <a:pt x="1280" y="123"/>
                  </a:lnTo>
                  <a:lnTo>
                    <a:pt x="1292" y="128"/>
                  </a:lnTo>
                  <a:lnTo>
                    <a:pt x="1280" y="120"/>
                  </a:lnTo>
                  <a:lnTo>
                    <a:pt x="1265" y="139"/>
                  </a:lnTo>
                  <a:lnTo>
                    <a:pt x="1265" y="142"/>
                  </a:lnTo>
                  <a:lnTo>
                    <a:pt x="1250" y="164"/>
                  </a:lnTo>
                  <a:lnTo>
                    <a:pt x="1238" y="186"/>
                  </a:lnTo>
                  <a:lnTo>
                    <a:pt x="1250" y="191"/>
                  </a:lnTo>
                  <a:lnTo>
                    <a:pt x="1238" y="186"/>
                  </a:lnTo>
                  <a:lnTo>
                    <a:pt x="1220" y="211"/>
                  </a:lnTo>
                  <a:lnTo>
                    <a:pt x="1205" y="235"/>
                  </a:lnTo>
                  <a:lnTo>
                    <a:pt x="1190" y="260"/>
                  </a:lnTo>
                  <a:lnTo>
                    <a:pt x="1178" y="285"/>
                  </a:lnTo>
                  <a:lnTo>
                    <a:pt x="1163" y="312"/>
                  </a:lnTo>
                  <a:lnTo>
                    <a:pt x="1148" y="342"/>
                  </a:lnTo>
                  <a:lnTo>
                    <a:pt x="1145" y="348"/>
                  </a:lnTo>
                  <a:lnTo>
                    <a:pt x="1148" y="345"/>
                  </a:lnTo>
                  <a:lnTo>
                    <a:pt x="1136" y="372"/>
                  </a:lnTo>
                  <a:lnTo>
                    <a:pt x="1148" y="375"/>
                  </a:lnTo>
                  <a:lnTo>
                    <a:pt x="1136" y="369"/>
                  </a:lnTo>
                  <a:lnTo>
                    <a:pt x="1118" y="400"/>
                  </a:lnTo>
                  <a:lnTo>
                    <a:pt x="1103" y="430"/>
                  </a:lnTo>
                  <a:lnTo>
                    <a:pt x="1088" y="463"/>
                  </a:lnTo>
                  <a:lnTo>
                    <a:pt x="1085" y="468"/>
                  </a:lnTo>
                  <a:lnTo>
                    <a:pt x="1088" y="465"/>
                  </a:lnTo>
                  <a:lnTo>
                    <a:pt x="1076" y="495"/>
                  </a:lnTo>
                  <a:lnTo>
                    <a:pt x="1088" y="498"/>
                  </a:lnTo>
                  <a:lnTo>
                    <a:pt x="1076" y="493"/>
                  </a:lnTo>
                  <a:lnTo>
                    <a:pt x="1061" y="523"/>
                  </a:lnTo>
                  <a:lnTo>
                    <a:pt x="1045" y="553"/>
                  </a:lnTo>
                  <a:lnTo>
                    <a:pt x="1030" y="586"/>
                  </a:lnTo>
                  <a:lnTo>
                    <a:pt x="1015" y="619"/>
                  </a:lnTo>
                  <a:lnTo>
                    <a:pt x="1000" y="652"/>
                  </a:lnTo>
                  <a:lnTo>
                    <a:pt x="985" y="682"/>
                  </a:lnTo>
                  <a:lnTo>
                    <a:pt x="982" y="687"/>
                  </a:lnTo>
                  <a:lnTo>
                    <a:pt x="985" y="684"/>
                  </a:lnTo>
                  <a:lnTo>
                    <a:pt x="973" y="717"/>
                  </a:lnTo>
                  <a:lnTo>
                    <a:pt x="985" y="720"/>
                  </a:lnTo>
                  <a:lnTo>
                    <a:pt x="973" y="715"/>
                  </a:lnTo>
                  <a:lnTo>
                    <a:pt x="958" y="747"/>
                  </a:lnTo>
                  <a:lnTo>
                    <a:pt x="940" y="780"/>
                  </a:lnTo>
                  <a:lnTo>
                    <a:pt x="937" y="786"/>
                  </a:lnTo>
                  <a:lnTo>
                    <a:pt x="940" y="783"/>
                  </a:lnTo>
                  <a:lnTo>
                    <a:pt x="928" y="813"/>
                  </a:lnTo>
                  <a:lnTo>
                    <a:pt x="940" y="816"/>
                  </a:lnTo>
                  <a:lnTo>
                    <a:pt x="928" y="810"/>
                  </a:lnTo>
                  <a:lnTo>
                    <a:pt x="913" y="841"/>
                  </a:lnTo>
                  <a:lnTo>
                    <a:pt x="898" y="873"/>
                  </a:lnTo>
                  <a:lnTo>
                    <a:pt x="883" y="904"/>
                  </a:lnTo>
                  <a:lnTo>
                    <a:pt x="880" y="909"/>
                  </a:lnTo>
                  <a:lnTo>
                    <a:pt x="883" y="906"/>
                  </a:lnTo>
                  <a:lnTo>
                    <a:pt x="871" y="936"/>
                  </a:lnTo>
                  <a:lnTo>
                    <a:pt x="883" y="939"/>
                  </a:lnTo>
                  <a:lnTo>
                    <a:pt x="871" y="934"/>
                  </a:lnTo>
                  <a:lnTo>
                    <a:pt x="856" y="961"/>
                  </a:lnTo>
                  <a:lnTo>
                    <a:pt x="838" y="994"/>
                  </a:lnTo>
                  <a:lnTo>
                    <a:pt x="835" y="999"/>
                  </a:lnTo>
                  <a:lnTo>
                    <a:pt x="838" y="997"/>
                  </a:lnTo>
                  <a:lnTo>
                    <a:pt x="826" y="1024"/>
                  </a:lnTo>
                  <a:lnTo>
                    <a:pt x="838" y="1027"/>
                  </a:lnTo>
                  <a:lnTo>
                    <a:pt x="826" y="1021"/>
                  </a:lnTo>
                  <a:lnTo>
                    <a:pt x="811" y="1049"/>
                  </a:lnTo>
                  <a:lnTo>
                    <a:pt x="795" y="1076"/>
                  </a:lnTo>
                  <a:lnTo>
                    <a:pt x="807" y="1082"/>
                  </a:lnTo>
                  <a:lnTo>
                    <a:pt x="795" y="1076"/>
                  </a:lnTo>
                  <a:lnTo>
                    <a:pt x="780" y="1101"/>
                  </a:lnTo>
                  <a:lnTo>
                    <a:pt x="777" y="1106"/>
                  </a:lnTo>
                  <a:lnTo>
                    <a:pt x="780" y="1104"/>
                  </a:lnTo>
                  <a:lnTo>
                    <a:pt x="768" y="1131"/>
                  </a:lnTo>
                  <a:lnTo>
                    <a:pt x="780" y="1134"/>
                  </a:lnTo>
                  <a:lnTo>
                    <a:pt x="768" y="1128"/>
                  </a:lnTo>
                  <a:lnTo>
                    <a:pt x="750" y="1153"/>
                  </a:lnTo>
                  <a:lnTo>
                    <a:pt x="735" y="1178"/>
                  </a:lnTo>
                  <a:lnTo>
                    <a:pt x="723" y="1202"/>
                  </a:lnTo>
                  <a:lnTo>
                    <a:pt x="735" y="1208"/>
                  </a:lnTo>
                  <a:lnTo>
                    <a:pt x="723" y="1202"/>
                  </a:lnTo>
                  <a:lnTo>
                    <a:pt x="708" y="1224"/>
                  </a:lnTo>
                  <a:lnTo>
                    <a:pt x="693" y="1249"/>
                  </a:lnTo>
                  <a:lnTo>
                    <a:pt x="705" y="1254"/>
                  </a:lnTo>
                  <a:lnTo>
                    <a:pt x="693" y="1246"/>
                  </a:lnTo>
                  <a:lnTo>
                    <a:pt x="678" y="1265"/>
                  </a:lnTo>
                  <a:lnTo>
                    <a:pt x="678" y="1268"/>
                  </a:lnTo>
                  <a:lnTo>
                    <a:pt x="666" y="1290"/>
                  </a:lnTo>
                  <a:lnTo>
                    <a:pt x="678" y="1295"/>
                  </a:lnTo>
                  <a:lnTo>
                    <a:pt x="669" y="1287"/>
                  </a:lnTo>
                  <a:lnTo>
                    <a:pt x="651" y="1306"/>
                  </a:lnTo>
                  <a:lnTo>
                    <a:pt x="648" y="1306"/>
                  </a:lnTo>
                  <a:lnTo>
                    <a:pt x="633" y="1325"/>
                  </a:lnTo>
                  <a:lnTo>
                    <a:pt x="633" y="1328"/>
                  </a:lnTo>
                  <a:lnTo>
                    <a:pt x="621" y="1345"/>
                  </a:lnTo>
                  <a:lnTo>
                    <a:pt x="633" y="1350"/>
                  </a:lnTo>
                  <a:lnTo>
                    <a:pt x="621" y="1342"/>
                  </a:lnTo>
                  <a:lnTo>
                    <a:pt x="606" y="1361"/>
                  </a:lnTo>
                  <a:lnTo>
                    <a:pt x="591" y="1380"/>
                  </a:lnTo>
                  <a:lnTo>
                    <a:pt x="603" y="1388"/>
                  </a:lnTo>
                  <a:lnTo>
                    <a:pt x="594" y="1380"/>
                  </a:lnTo>
                  <a:lnTo>
                    <a:pt x="579" y="1397"/>
                  </a:lnTo>
                  <a:lnTo>
                    <a:pt x="588" y="1405"/>
                  </a:lnTo>
                  <a:lnTo>
                    <a:pt x="579" y="1397"/>
                  </a:lnTo>
                  <a:lnTo>
                    <a:pt x="563" y="1410"/>
                  </a:lnTo>
                  <a:lnTo>
                    <a:pt x="548" y="1424"/>
                  </a:lnTo>
                  <a:lnTo>
                    <a:pt x="533" y="1438"/>
                  </a:lnTo>
                  <a:lnTo>
                    <a:pt x="521" y="1451"/>
                  </a:lnTo>
                  <a:lnTo>
                    <a:pt x="530" y="1460"/>
                  </a:lnTo>
                  <a:lnTo>
                    <a:pt x="521" y="1451"/>
                  </a:lnTo>
                  <a:lnTo>
                    <a:pt x="506" y="1465"/>
                  </a:lnTo>
                  <a:lnTo>
                    <a:pt x="515" y="1473"/>
                  </a:lnTo>
                  <a:lnTo>
                    <a:pt x="506" y="1465"/>
                  </a:lnTo>
                  <a:lnTo>
                    <a:pt x="491" y="1476"/>
                  </a:lnTo>
                  <a:lnTo>
                    <a:pt x="479" y="1487"/>
                  </a:lnTo>
                  <a:lnTo>
                    <a:pt x="488" y="1495"/>
                  </a:lnTo>
                  <a:lnTo>
                    <a:pt x="482" y="1484"/>
                  </a:lnTo>
                  <a:lnTo>
                    <a:pt x="464" y="1495"/>
                  </a:lnTo>
                  <a:lnTo>
                    <a:pt x="461" y="1498"/>
                  </a:lnTo>
                  <a:lnTo>
                    <a:pt x="446" y="1512"/>
                  </a:lnTo>
                  <a:lnTo>
                    <a:pt x="455" y="1520"/>
                  </a:lnTo>
                  <a:lnTo>
                    <a:pt x="449" y="1509"/>
                  </a:lnTo>
                  <a:lnTo>
                    <a:pt x="434" y="1517"/>
                  </a:lnTo>
                  <a:lnTo>
                    <a:pt x="431" y="1517"/>
                  </a:lnTo>
                  <a:lnTo>
                    <a:pt x="419" y="1525"/>
                  </a:lnTo>
                  <a:lnTo>
                    <a:pt x="428" y="1536"/>
                  </a:lnTo>
                  <a:lnTo>
                    <a:pt x="422" y="1525"/>
                  </a:lnTo>
                  <a:lnTo>
                    <a:pt x="407" y="1534"/>
                  </a:lnTo>
                  <a:lnTo>
                    <a:pt x="392" y="1542"/>
                  </a:lnTo>
                  <a:lnTo>
                    <a:pt x="377" y="1550"/>
                  </a:lnTo>
                  <a:lnTo>
                    <a:pt x="362" y="1558"/>
                  </a:lnTo>
                  <a:lnTo>
                    <a:pt x="368" y="1569"/>
                  </a:lnTo>
                  <a:lnTo>
                    <a:pt x="365" y="1558"/>
                  </a:lnTo>
                  <a:lnTo>
                    <a:pt x="350" y="1564"/>
                  </a:lnTo>
                  <a:lnTo>
                    <a:pt x="335" y="1569"/>
                  </a:lnTo>
                  <a:lnTo>
                    <a:pt x="332" y="1569"/>
                  </a:lnTo>
                  <a:lnTo>
                    <a:pt x="320" y="1575"/>
                  </a:lnTo>
                  <a:lnTo>
                    <a:pt x="326" y="1586"/>
                  </a:lnTo>
                  <a:lnTo>
                    <a:pt x="323" y="1575"/>
                  </a:lnTo>
                  <a:lnTo>
                    <a:pt x="307" y="1580"/>
                  </a:lnTo>
                  <a:lnTo>
                    <a:pt x="292" y="1586"/>
                  </a:lnTo>
                  <a:lnTo>
                    <a:pt x="277" y="1591"/>
                  </a:lnTo>
                  <a:lnTo>
                    <a:pt x="280" y="1602"/>
                  </a:lnTo>
                  <a:lnTo>
                    <a:pt x="277" y="1591"/>
                  </a:lnTo>
                  <a:lnTo>
                    <a:pt x="262" y="1594"/>
                  </a:lnTo>
                  <a:lnTo>
                    <a:pt x="247" y="1599"/>
                  </a:lnTo>
                  <a:lnTo>
                    <a:pt x="250" y="1610"/>
                  </a:lnTo>
                  <a:lnTo>
                    <a:pt x="247" y="1599"/>
                  </a:lnTo>
                  <a:lnTo>
                    <a:pt x="232" y="1602"/>
                  </a:lnTo>
                  <a:lnTo>
                    <a:pt x="220" y="1605"/>
                  </a:lnTo>
                  <a:lnTo>
                    <a:pt x="205" y="1608"/>
                  </a:lnTo>
                  <a:lnTo>
                    <a:pt x="187" y="1613"/>
                  </a:lnTo>
                  <a:lnTo>
                    <a:pt x="190" y="1624"/>
                  </a:lnTo>
                  <a:lnTo>
                    <a:pt x="187" y="1613"/>
                  </a:lnTo>
                  <a:lnTo>
                    <a:pt x="175" y="1616"/>
                  </a:lnTo>
                  <a:lnTo>
                    <a:pt x="178" y="1627"/>
                  </a:lnTo>
                  <a:lnTo>
                    <a:pt x="178" y="1613"/>
                  </a:lnTo>
                  <a:lnTo>
                    <a:pt x="163" y="1613"/>
                  </a:lnTo>
                  <a:lnTo>
                    <a:pt x="160" y="1616"/>
                  </a:lnTo>
                  <a:lnTo>
                    <a:pt x="145" y="1619"/>
                  </a:lnTo>
                  <a:lnTo>
                    <a:pt x="130" y="1621"/>
                  </a:lnTo>
                  <a:lnTo>
                    <a:pt x="118" y="1624"/>
                  </a:lnTo>
                  <a:lnTo>
                    <a:pt x="121" y="1635"/>
                  </a:lnTo>
                  <a:lnTo>
                    <a:pt x="121" y="1621"/>
                  </a:lnTo>
                  <a:lnTo>
                    <a:pt x="106" y="1621"/>
                  </a:lnTo>
                  <a:lnTo>
                    <a:pt x="106" y="1624"/>
                  </a:lnTo>
                  <a:lnTo>
                    <a:pt x="88" y="1627"/>
                  </a:lnTo>
                  <a:lnTo>
                    <a:pt x="82" y="1627"/>
                  </a:lnTo>
                  <a:lnTo>
                    <a:pt x="69" y="1632"/>
                  </a:lnTo>
                  <a:lnTo>
                    <a:pt x="76" y="1643"/>
                  </a:lnTo>
                  <a:lnTo>
                    <a:pt x="76" y="1630"/>
                  </a:lnTo>
                  <a:lnTo>
                    <a:pt x="60" y="1630"/>
                  </a:lnTo>
                  <a:lnTo>
                    <a:pt x="57" y="1632"/>
                  </a:lnTo>
                  <a:lnTo>
                    <a:pt x="42" y="1635"/>
                  </a:lnTo>
                  <a:lnTo>
                    <a:pt x="45" y="1646"/>
                  </a:lnTo>
                  <a:lnTo>
                    <a:pt x="45" y="1632"/>
                  </a:lnTo>
                  <a:lnTo>
                    <a:pt x="30" y="1632"/>
                  </a:lnTo>
                  <a:lnTo>
                    <a:pt x="18" y="1632"/>
                  </a:lnTo>
                  <a:lnTo>
                    <a:pt x="15" y="1635"/>
                  </a:lnTo>
                  <a:lnTo>
                    <a:pt x="0" y="1638"/>
                  </a:lnTo>
                  <a:close/>
                </a:path>
              </a:pathLst>
            </a:custGeom>
            <a:solidFill>
              <a:srgbClr val="990000"/>
            </a:solidFill>
            <a:ln w="3810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4" name="Line 318"/>
            <p:cNvSpPr>
              <a:spLocks noChangeShapeType="1"/>
            </p:cNvSpPr>
            <p:nvPr/>
          </p:nvSpPr>
          <p:spPr bwMode="auto">
            <a:xfrm>
              <a:off x="1200" y="2256"/>
              <a:ext cx="384" cy="18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35" name="Group 319"/>
          <p:cNvGrpSpPr>
            <a:grpSpLocks/>
          </p:cNvGrpSpPr>
          <p:nvPr/>
        </p:nvGrpSpPr>
        <p:grpSpPr bwMode="auto">
          <a:xfrm>
            <a:off x="712788" y="3249613"/>
            <a:ext cx="3162300" cy="2895600"/>
            <a:chOff x="576" y="2256"/>
            <a:chExt cx="1992" cy="1824"/>
          </a:xfrm>
        </p:grpSpPr>
        <p:sp>
          <p:nvSpPr>
            <p:cNvPr id="336" name="Freeform 320"/>
            <p:cNvSpPr>
              <a:spLocks/>
            </p:cNvSpPr>
            <p:nvPr/>
          </p:nvSpPr>
          <p:spPr bwMode="auto">
            <a:xfrm>
              <a:off x="576" y="2832"/>
              <a:ext cx="1992" cy="1225"/>
            </a:xfrm>
            <a:custGeom>
              <a:avLst/>
              <a:gdLst>
                <a:gd name="T0" fmla="*/ 0 w 2934"/>
                <a:gd name="T1" fmla="*/ 1 h 1662"/>
                <a:gd name="T2" fmla="*/ 0 w 2934"/>
                <a:gd name="T3" fmla="*/ 1 h 1662"/>
                <a:gd name="T4" fmla="*/ 0 w 2934"/>
                <a:gd name="T5" fmla="*/ 1 h 1662"/>
                <a:gd name="T6" fmla="*/ 0 w 2934"/>
                <a:gd name="T7" fmla="*/ 1 h 1662"/>
                <a:gd name="T8" fmla="*/ 0 w 2934"/>
                <a:gd name="T9" fmla="*/ 0 h 1662"/>
                <a:gd name="T10" fmla="*/ 0 w 2934"/>
                <a:gd name="T11" fmla="*/ 0 h 1662"/>
                <a:gd name="T12" fmla="*/ 0 w 2934"/>
                <a:gd name="T13" fmla="*/ 0 h 1662"/>
                <a:gd name="T14" fmla="*/ 0 w 2934"/>
                <a:gd name="T15" fmla="*/ 0 h 1662"/>
                <a:gd name="T16" fmla="*/ 0 w 2934"/>
                <a:gd name="T17" fmla="*/ 0 h 1662"/>
                <a:gd name="T18" fmla="*/ 0 w 2934"/>
                <a:gd name="T19" fmla="*/ 0 h 1662"/>
                <a:gd name="T20" fmla="*/ 0 w 2934"/>
                <a:gd name="T21" fmla="*/ 0 h 1662"/>
                <a:gd name="T22" fmla="*/ 0 w 2934"/>
                <a:gd name="T23" fmla="*/ 0 h 1662"/>
                <a:gd name="T24" fmla="*/ 0 w 2934"/>
                <a:gd name="T25" fmla="*/ 0 h 1662"/>
                <a:gd name="T26" fmla="*/ 0 w 2934"/>
                <a:gd name="T27" fmla="*/ 0 h 1662"/>
                <a:gd name="T28" fmla="*/ 0 w 2934"/>
                <a:gd name="T29" fmla="*/ 0 h 1662"/>
                <a:gd name="T30" fmla="*/ 0 w 2934"/>
                <a:gd name="T31" fmla="*/ 0 h 1662"/>
                <a:gd name="T32" fmla="*/ 0 w 2934"/>
                <a:gd name="T33" fmla="*/ 0 h 1662"/>
                <a:gd name="T34" fmla="*/ 1 w 2934"/>
                <a:gd name="T35" fmla="*/ 0 h 1662"/>
                <a:gd name="T36" fmla="*/ 1 w 2934"/>
                <a:gd name="T37" fmla="*/ 0 h 1662"/>
                <a:gd name="T38" fmla="*/ 1 w 2934"/>
                <a:gd name="T39" fmla="*/ 0 h 1662"/>
                <a:gd name="T40" fmla="*/ 1 w 2934"/>
                <a:gd name="T41" fmla="*/ 0 h 1662"/>
                <a:gd name="T42" fmla="*/ 1 w 2934"/>
                <a:gd name="T43" fmla="*/ 0 h 1662"/>
                <a:gd name="T44" fmla="*/ 1 w 2934"/>
                <a:gd name="T45" fmla="*/ 0 h 1662"/>
                <a:gd name="T46" fmla="*/ 1 w 2934"/>
                <a:gd name="T47" fmla="*/ 0 h 1662"/>
                <a:gd name="T48" fmla="*/ 1 w 2934"/>
                <a:gd name="T49" fmla="*/ 0 h 1662"/>
                <a:gd name="T50" fmla="*/ 1 w 2934"/>
                <a:gd name="T51" fmla="*/ 0 h 1662"/>
                <a:gd name="T52" fmla="*/ 1 w 2934"/>
                <a:gd name="T53" fmla="*/ 1 h 1662"/>
                <a:gd name="T54" fmla="*/ 1 w 2934"/>
                <a:gd name="T55" fmla="*/ 1 h 1662"/>
                <a:gd name="T56" fmla="*/ 1 w 2934"/>
                <a:gd name="T57" fmla="*/ 1 h 1662"/>
                <a:gd name="T58" fmla="*/ 1 w 2934"/>
                <a:gd name="T59" fmla="*/ 1 h 1662"/>
                <a:gd name="T60" fmla="*/ 1 w 2934"/>
                <a:gd name="T61" fmla="*/ 1 h 1662"/>
                <a:gd name="T62" fmla="*/ 1 w 2934"/>
                <a:gd name="T63" fmla="*/ 1 h 1662"/>
                <a:gd name="T64" fmla="*/ 1 w 2934"/>
                <a:gd name="T65" fmla="*/ 1 h 1662"/>
                <a:gd name="T66" fmla="*/ 1 w 2934"/>
                <a:gd name="T67" fmla="*/ 1 h 1662"/>
                <a:gd name="T68" fmla="*/ 1 w 2934"/>
                <a:gd name="T69" fmla="*/ 1 h 1662"/>
                <a:gd name="T70" fmla="*/ 1 w 2934"/>
                <a:gd name="T71" fmla="*/ 1 h 1662"/>
                <a:gd name="T72" fmla="*/ 1 w 2934"/>
                <a:gd name="T73" fmla="*/ 1 h 1662"/>
                <a:gd name="T74" fmla="*/ 1 w 2934"/>
                <a:gd name="T75" fmla="*/ 0 h 1662"/>
                <a:gd name="T76" fmla="*/ 1 w 2934"/>
                <a:gd name="T77" fmla="*/ 0 h 1662"/>
                <a:gd name="T78" fmla="*/ 1 w 2934"/>
                <a:gd name="T79" fmla="*/ 0 h 1662"/>
                <a:gd name="T80" fmla="*/ 1 w 2934"/>
                <a:gd name="T81" fmla="*/ 0 h 1662"/>
                <a:gd name="T82" fmla="*/ 1 w 2934"/>
                <a:gd name="T83" fmla="*/ 0 h 1662"/>
                <a:gd name="T84" fmla="*/ 1 w 2934"/>
                <a:gd name="T85" fmla="*/ 0 h 1662"/>
                <a:gd name="T86" fmla="*/ 1 w 2934"/>
                <a:gd name="T87" fmla="*/ 0 h 1662"/>
                <a:gd name="T88" fmla="*/ 1 w 2934"/>
                <a:gd name="T89" fmla="*/ 0 h 1662"/>
                <a:gd name="T90" fmla="*/ 1 w 2934"/>
                <a:gd name="T91" fmla="*/ 0 h 1662"/>
                <a:gd name="T92" fmla="*/ 0 w 2934"/>
                <a:gd name="T93" fmla="*/ 0 h 1662"/>
                <a:gd name="T94" fmla="*/ 0 w 2934"/>
                <a:gd name="T95" fmla="*/ 0 h 1662"/>
                <a:gd name="T96" fmla="*/ 0 w 2934"/>
                <a:gd name="T97" fmla="*/ 0 h 1662"/>
                <a:gd name="T98" fmla="*/ 0 w 2934"/>
                <a:gd name="T99" fmla="*/ 0 h 1662"/>
                <a:gd name="T100" fmla="*/ 0 w 2934"/>
                <a:gd name="T101" fmla="*/ 0 h 1662"/>
                <a:gd name="T102" fmla="*/ 0 w 2934"/>
                <a:gd name="T103" fmla="*/ 0 h 1662"/>
                <a:gd name="T104" fmla="*/ 0 w 2934"/>
                <a:gd name="T105" fmla="*/ 0 h 1662"/>
                <a:gd name="T106" fmla="*/ 0 w 2934"/>
                <a:gd name="T107" fmla="*/ 0 h 1662"/>
                <a:gd name="T108" fmla="*/ 0 w 2934"/>
                <a:gd name="T109" fmla="*/ 0 h 1662"/>
                <a:gd name="T110" fmla="*/ 0 w 2934"/>
                <a:gd name="T111" fmla="*/ 0 h 1662"/>
                <a:gd name="T112" fmla="*/ 0 w 2934"/>
                <a:gd name="T113" fmla="*/ 0 h 1662"/>
                <a:gd name="T114" fmla="*/ 0 w 2934"/>
                <a:gd name="T115" fmla="*/ 0 h 1662"/>
                <a:gd name="T116" fmla="*/ 0 w 2934"/>
                <a:gd name="T117" fmla="*/ 1 h 1662"/>
                <a:gd name="T118" fmla="*/ 0 w 2934"/>
                <a:gd name="T119" fmla="*/ 1 h 1662"/>
                <a:gd name="T120" fmla="*/ 0 w 2934"/>
                <a:gd name="T121" fmla="*/ 1 h 1662"/>
                <a:gd name="T122" fmla="*/ 0 w 2934"/>
                <a:gd name="T123" fmla="*/ 1 h 1662"/>
                <a:gd name="T124" fmla="*/ 0 w 2934"/>
                <a:gd name="T125" fmla="*/ 1 h 16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934"/>
                <a:gd name="T190" fmla="*/ 0 h 1662"/>
                <a:gd name="T191" fmla="*/ 2934 w 2934"/>
                <a:gd name="T192" fmla="*/ 1662 h 16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934" h="1662">
                  <a:moveTo>
                    <a:pt x="0" y="1638"/>
                  </a:moveTo>
                  <a:lnTo>
                    <a:pt x="6" y="1662"/>
                  </a:lnTo>
                  <a:lnTo>
                    <a:pt x="21" y="1660"/>
                  </a:lnTo>
                  <a:lnTo>
                    <a:pt x="18" y="1646"/>
                  </a:lnTo>
                  <a:lnTo>
                    <a:pt x="18" y="1660"/>
                  </a:lnTo>
                  <a:lnTo>
                    <a:pt x="30" y="1660"/>
                  </a:lnTo>
                  <a:lnTo>
                    <a:pt x="45" y="1660"/>
                  </a:lnTo>
                  <a:lnTo>
                    <a:pt x="48" y="1660"/>
                  </a:lnTo>
                  <a:lnTo>
                    <a:pt x="63" y="1657"/>
                  </a:lnTo>
                  <a:lnTo>
                    <a:pt x="60" y="1643"/>
                  </a:lnTo>
                  <a:lnTo>
                    <a:pt x="60" y="1657"/>
                  </a:lnTo>
                  <a:lnTo>
                    <a:pt x="76" y="1657"/>
                  </a:lnTo>
                  <a:lnTo>
                    <a:pt x="82" y="1654"/>
                  </a:lnTo>
                  <a:lnTo>
                    <a:pt x="94" y="1649"/>
                  </a:lnTo>
                  <a:lnTo>
                    <a:pt x="88" y="1638"/>
                  </a:lnTo>
                  <a:lnTo>
                    <a:pt x="91" y="1651"/>
                  </a:lnTo>
                  <a:lnTo>
                    <a:pt x="109" y="1649"/>
                  </a:lnTo>
                  <a:lnTo>
                    <a:pt x="106" y="1635"/>
                  </a:lnTo>
                  <a:lnTo>
                    <a:pt x="106" y="1649"/>
                  </a:lnTo>
                  <a:lnTo>
                    <a:pt x="121" y="1649"/>
                  </a:lnTo>
                  <a:lnTo>
                    <a:pt x="124" y="1649"/>
                  </a:lnTo>
                  <a:lnTo>
                    <a:pt x="136" y="1646"/>
                  </a:lnTo>
                  <a:lnTo>
                    <a:pt x="151" y="1643"/>
                  </a:lnTo>
                  <a:lnTo>
                    <a:pt x="166" y="1640"/>
                  </a:lnTo>
                  <a:lnTo>
                    <a:pt x="163" y="1627"/>
                  </a:lnTo>
                  <a:lnTo>
                    <a:pt x="163" y="1640"/>
                  </a:lnTo>
                  <a:lnTo>
                    <a:pt x="178" y="1640"/>
                  </a:lnTo>
                  <a:lnTo>
                    <a:pt x="181" y="1640"/>
                  </a:lnTo>
                  <a:lnTo>
                    <a:pt x="193" y="1638"/>
                  </a:lnTo>
                  <a:lnTo>
                    <a:pt x="196" y="1638"/>
                  </a:lnTo>
                  <a:lnTo>
                    <a:pt x="214" y="1632"/>
                  </a:lnTo>
                  <a:lnTo>
                    <a:pt x="208" y="1619"/>
                  </a:lnTo>
                  <a:lnTo>
                    <a:pt x="211" y="1632"/>
                  </a:lnTo>
                  <a:lnTo>
                    <a:pt x="226" y="1630"/>
                  </a:lnTo>
                  <a:lnTo>
                    <a:pt x="238" y="1627"/>
                  </a:lnTo>
                  <a:lnTo>
                    <a:pt x="253" y="1624"/>
                  </a:lnTo>
                  <a:lnTo>
                    <a:pt x="256" y="1624"/>
                  </a:lnTo>
                  <a:lnTo>
                    <a:pt x="271" y="1619"/>
                  </a:lnTo>
                  <a:lnTo>
                    <a:pt x="265" y="1605"/>
                  </a:lnTo>
                  <a:lnTo>
                    <a:pt x="268" y="1619"/>
                  </a:lnTo>
                  <a:lnTo>
                    <a:pt x="283" y="1616"/>
                  </a:lnTo>
                  <a:lnTo>
                    <a:pt x="286" y="1616"/>
                  </a:lnTo>
                  <a:lnTo>
                    <a:pt x="301" y="1610"/>
                  </a:lnTo>
                  <a:lnTo>
                    <a:pt x="316" y="1605"/>
                  </a:lnTo>
                  <a:lnTo>
                    <a:pt x="332" y="1599"/>
                  </a:lnTo>
                  <a:lnTo>
                    <a:pt x="332" y="1597"/>
                  </a:lnTo>
                  <a:lnTo>
                    <a:pt x="344" y="1591"/>
                  </a:lnTo>
                  <a:lnTo>
                    <a:pt x="338" y="1580"/>
                  </a:lnTo>
                  <a:lnTo>
                    <a:pt x="344" y="1594"/>
                  </a:lnTo>
                  <a:lnTo>
                    <a:pt x="359" y="1588"/>
                  </a:lnTo>
                  <a:lnTo>
                    <a:pt x="374" y="1583"/>
                  </a:lnTo>
                  <a:lnTo>
                    <a:pt x="377" y="1580"/>
                  </a:lnTo>
                  <a:lnTo>
                    <a:pt x="392" y="1572"/>
                  </a:lnTo>
                  <a:lnTo>
                    <a:pt x="407" y="1564"/>
                  </a:lnTo>
                  <a:lnTo>
                    <a:pt x="422" y="1556"/>
                  </a:lnTo>
                  <a:lnTo>
                    <a:pt x="437" y="1547"/>
                  </a:lnTo>
                  <a:lnTo>
                    <a:pt x="449" y="1539"/>
                  </a:lnTo>
                  <a:lnTo>
                    <a:pt x="440" y="1528"/>
                  </a:lnTo>
                  <a:lnTo>
                    <a:pt x="449" y="1539"/>
                  </a:lnTo>
                  <a:lnTo>
                    <a:pt x="464" y="1531"/>
                  </a:lnTo>
                  <a:lnTo>
                    <a:pt x="467" y="1531"/>
                  </a:lnTo>
                  <a:lnTo>
                    <a:pt x="482" y="1517"/>
                  </a:lnTo>
                  <a:lnTo>
                    <a:pt x="470" y="1506"/>
                  </a:lnTo>
                  <a:lnTo>
                    <a:pt x="479" y="1517"/>
                  </a:lnTo>
                  <a:lnTo>
                    <a:pt x="497" y="1506"/>
                  </a:lnTo>
                  <a:lnTo>
                    <a:pt x="500" y="1506"/>
                  </a:lnTo>
                  <a:lnTo>
                    <a:pt x="512" y="1495"/>
                  </a:lnTo>
                  <a:lnTo>
                    <a:pt x="500" y="1484"/>
                  </a:lnTo>
                  <a:lnTo>
                    <a:pt x="509" y="1495"/>
                  </a:lnTo>
                  <a:lnTo>
                    <a:pt x="524" y="1484"/>
                  </a:lnTo>
                  <a:lnTo>
                    <a:pt x="527" y="1484"/>
                  </a:lnTo>
                  <a:lnTo>
                    <a:pt x="542" y="1471"/>
                  </a:lnTo>
                  <a:lnTo>
                    <a:pt x="542" y="1468"/>
                  </a:lnTo>
                  <a:lnTo>
                    <a:pt x="554" y="1454"/>
                  </a:lnTo>
                  <a:lnTo>
                    <a:pt x="542" y="1446"/>
                  </a:lnTo>
                  <a:lnTo>
                    <a:pt x="554" y="1457"/>
                  </a:lnTo>
                  <a:lnTo>
                    <a:pt x="570" y="1443"/>
                  </a:lnTo>
                  <a:lnTo>
                    <a:pt x="585" y="1430"/>
                  </a:lnTo>
                  <a:lnTo>
                    <a:pt x="600" y="1416"/>
                  </a:lnTo>
                  <a:lnTo>
                    <a:pt x="600" y="1413"/>
                  </a:lnTo>
                  <a:lnTo>
                    <a:pt x="615" y="1397"/>
                  </a:lnTo>
                  <a:lnTo>
                    <a:pt x="630" y="1378"/>
                  </a:lnTo>
                  <a:lnTo>
                    <a:pt x="645" y="1358"/>
                  </a:lnTo>
                  <a:lnTo>
                    <a:pt x="657" y="1342"/>
                  </a:lnTo>
                  <a:lnTo>
                    <a:pt x="645" y="1334"/>
                  </a:lnTo>
                  <a:lnTo>
                    <a:pt x="657" y="1342"/>
                  </a:lnTo>
                  <a:lnTo>
                    <a:pt x="672" y="1323"/>
                  </a:lnTo>
                  <a:lnTo>
                    <a:pt x="660" y="1315"/>
                  </a:lnTo>
                  <a:lnTo>
                    <a:pt x="672" y="1323"/>
                  </a:lnTo>
                  <a:lnTo>
                    <a:pt x="690" y="1304"/>
                  </a:lnTo>
                  <a:lnTo>
                    <a:pt x="690" y="1301"/>
                  </a:lnTo>
                  <a:lnTo>
                    <a:pt x="702" y="1279"/>
                  </a:lnTo>
                  <a:lnTo>
                    <a:pt x="690" y="1273"/>
                  </a:lnTo>
                  <a:lnTo>
                    <a:pt x="702" y="1282"/>
                  </a:lnTo>
                  <a:lnTo>
                    <a:pt x="717" y="1262"/>
                  </a:lnTo>
                  <a:lnTo>
                    <a:pt x="732" y="1238"/>
                  </a:lnTo>
                  <a:lnTo>
                    <a:pt x="747" y="1216"/>
                  </a:lnTo>
                  <a:lnTo>
                    <a:pt x="747" y="1213"/>
                  </a:lnTo>
                  <a:lnTo>
                    <a:pt x="759" y="1189"/>
                  </a:lnTo>
                  <a:lnTo>
                    <a:pt x="747" y="1183"/>
                  </a:lnTo>
                  <a:lnTo>
                    <a:pt x="759" y="1191"/>
                  </a:lnTo>
                  <a:lnTo>
                    <a:pt x="774" y="1167"/>
                  </a:lnTo>
                  <a:lnTo>
                    <a:pt x="792" y="1142"/>
                  </a:lnTo>
                  <a:lnTo>
                    <a:pt x="795" y="1139"/>
                  </a:lnTo>
                  <a:lnTo>
                    <a:pt x="807" y="1112"/>
                  </a:lnTo>
                  <a:lnTo>
                    <a:pt x="792" y="1106"/>
                  </a:lnTo>
                  <a:lnTo>
                    <a:pt x="804" y="1115"/>
                  </a:lnTo>
                  <a:lnTo>
                    <a:pt x="820" y="1090"/>
                  </a:lnTo>
                  <a:lnTo>
                    <a:pt x="820" y="1087"/>
                  </a:lnTo>
                  <a:lnTo>
                    <a:pt x="835" y="1060"/>
                  </a:lnTo>
                  <a:lnTo>
                    <a:pt x="850" y="1032"/>
                  </a:lnTo>
                  <a:lnTo>
                    <a:pt x="853" y="1032"/>
                  </a:lnTo>
                  <a:lnTo>
                    <a:pt x="865" y="1005"/>
                  </a:lnTo>
                  <a:lnTo>
                    <a:pt x="850" y="999"/>
                  </a:lnTo>
                  <a:lnTo>
                    <a:pt x="862" y="1005"/>
                  </a:lnTo>
                  <a:lnTo>
                    <a:pt x="880" y="972"/>
                  </a:lnTo>
                  <a:lnTo>
                    <a:pt x="895" y="945"/>
                  </a:lnTo>
                  <a:lnTo>
                    <a:pt x="898" y="945"/>
                  </a:lnTo>
                  <a:lnTo>
                    <a:pt x="910" y="915"/>
                  </a:lnTo>
                  <a:lnTo>
                    <a:pt x="895" y="909"/>
                  </a:lnTo>
                  <a:lnTo>
                    <a:pt x="907" y="915"/>
                  </a:lnTo>
                  <a:lnTo>
                    <a:pt x="922" y="884"/>
                  </a:lnTo>
                  <a:lnTo>
                    <a:pt x="937" y="852"/>
                  </a:lnTo>
                  <a:lnTo>
                    <a:pt x="952" y="821"/>
                  </a:lnTo>
                  <a:lnTo>
                    <a:pt x="955" y="821"/>
                  </a:lnTo>
                  <a:lnTo>
                    <a:pt x="967" y="791"/>
                  </a:lnTo>
                  <a:lnTo>
                    <a:pt x="952" y="786"/>
                  </a:lnTo>
                  <a:lnTo>
                    <a:pt x="964" y="791"/>
                  </a:lnTo>
                  <a:lnTo>
                    <a:pt x="982" y="758"/>
                  </a:lnTo>
                  <a:lnTo>
                    <a:pt x="997" y="726"/>
                  </a:lnTo>
                  <a:lnTo>
                    <a:pt x="1000" y="726"/>
                  </a:lnTo>
                  <a:lnTo>
                    <a:pt x="1012" y="693"/>
                  </a:lnTo>
                  <a:lnTo>
                    <a:pt x="997" y="687"/>
                  </a:lnTo>
                  <a:lnTo>
                    <a:pt x="1009" y="693"/>
                  </a:lnTo>
                  <a:lnTo>
                    <a:pt x="1024" y="663"/>
                  </a:lnTo>
                  <a:lnTo>
                    <a:pt x="1039" y="630"/>
                  </a:lnTo>
                  <a:lnTo>
                    <a:pt x="1054" y="597"/>
                  </a:lnTo>
                  <a:lnTo>
                    <a:pt x="1070" y="564"/>
                  </a:lnTo>
                  <a:lnTo>
                    <a:pt x="1085" y="534"/>
                  </a:lnTo>
                  <a:lnTo>
                    <a:pt x="1100" y="504"/>
                  </a:lnTo>
                  <a:lnTo>
                    <a:pt x="1103" y="504"/>
                  </a:lnTo>
                  <a:lnTo>
                    <a:pt x="1115" y="474"/>
                  </a:lnTo>
                  <a:lnTo>
                    <a:pt x="1100" y="468"/>
                  </a:lnTo>
                  <a:lnTo>
                    <a:pt x="1112" y="474"/>
                  </a:lnTo>
                  <a:lnTo>
                    <a:pt x="1127" y="441"/>
                  </a:lnTo>
                  <a:lnTo>
                    <a:pt x="1142" y="411"/>
                  </a:lnTo>
                  <a:lnTo>
                    <a:pt x="1130" y="405"/>
                  </a:lnTo>
                  <a:lnTo>
                    <a:pt x="1142" y="413"/>
                  </a:lnTo>
                  <a:lnTo>
                    <a:pt x="1160" y="383"/>
                  </a:lnTo>
                  <a:lnTo>
                    <a:pt x="1163" y="380"/>
                  </a:lnTo>
                  <a:lnTo>
                    <a:pt x="1175" y="353"/>
                  </a:lnTo>
                  <a:lnTo>
                    <a:pt x="1160" y="348"/>
                  </a:lnTo>
                  <a:lnTo>
                    <a:pt x="1172" y="353"/>
                  </a:lnTo>
                  <a:lnTo>
                    <a:pt x="1187" y="323"/>
                  </a:lnTo>
                  <a:lnTo>
                    <a:pt x="1202" y="295"/>
                  </a:lnTo>
                  <a:lnTo>
                    <a:pt x="1214" y="271"/>
                  </a:lnTo>
                  <a:lnTo>
                    <a:pt x="1202" y="265"/>
                  </a:lnTo>
                  <a:lnTo>
                    <a:pt x="1214" y="274"/>
                  </a:lnTo>
                  <a:lnTo>
                    <a:pt x="1229" y="249"/>
                  </a:lnTo>
                  <a:lnTo>
                    <a:pt x="1244" y="224"/>
                  </a:lnTo>
                  <a:lnTo>
                    <a:pt x="1262" y="200"/>
                  </a:lnTo>
                  <a:lnTo>
                    <a:pt x="1262" y="197"/>
                  </a:lnTo>
                  <a:lnTo>
                    <a:pt x="1274" y="175"/>
                  </a:lnTo>
                  <a:lnTo>
                    <a:pt x="1262" y="169"/>
                  </a:lnTo>
                  <a:lnTo>
                    <a:pt x="1274" y="178"/>
                  </a:lnTo>
                  <a:lnTo>
                    <a:pt x="1289" y="156"/>
                  </a:lnTo>
                  <a:lnTo>
                    <a:pt x="1277" y="148"/>
                  </a:lnTo>
                  <a:lnTo>
                    <a:pt x="1289" y="156"/>
                  </a:lnTo>
                  <a:lnTo>
                    <a:pt x="1305" y="137"/>
                  </a:lnTo>
                  <a:lnTo>
                    <a:pt x="1317" y="120"/>
                  </a:lnTo>
                  <a:lnTo>
                    <a:pt x="1305" y="112"/>
                  </a:lnTo>
                  <a:lnTo>
                    <a:pt x="1317" y="120"/>
                  </a:lnTo>
                  <a:lnTo>
                    <a:pt x="1332" y="104"/>
                  </a:lnTo>
                  <a:lnTo>
                    <a:pt x="1320" y="96"/>
                  </a:lnTo>
                  <a:lnTo>
                    <a:pt x="1329" y="106"/>
                  </a:lnTo>
                  <a:lnTo>
                    <a:pt x="1347" y="93"/>
                  </a:lnTo>
                  <a:lnTo>
                    <a:pt x="1350" y="90"/>
                  </a:lnTo>
                  <a:lnTo>
                    <a:pt x="1365" y="74"/>
                  </a:lnTo>
                  <a:lnTo>
                    <a:pt x="1377" y="60"/>
                  </a:lnTo>
                  <a:lnTo>
                    <a:pt x="1365" y="52"/>
                  </a:lnTo>
                  <a:lnTo>
                    <a:pt x="1374" y="63"/>
                  </a:lnTo>
                  <a:lnTo>
                    <a:pt x="1389" y="52"/>
                  </a:lnTo>
                  <a:lnTo>
                    <a:pt x="1380" y="41"/>
                  </a:lnTo>
                  <a:lnTo>
                    <a:pt x="1389" y="52"/>
                  </a:lnTo>
                  <a:lnTo>
                    <a:pt x="1404" y="43"/>
                  </a:lnTo>
                  <a:lnTo>
                    <a:pt x="1395" y="33"/>
                  </a:lnTo>
                  <a:lnTo>
                    <a:pt x="1401" y="43"/>
                  </a:lnTo>
                  <a:lnTo>
                    <a:pt x="1413" y="38"/>
                  </a:lnTo>
                  <a:lnTo>
                    <a:pt x="1407" y="27"/>
                  </a:lnTo>
                  <a:lnTo>
                    <a:pt x="1413" y="41"/>
                  </a:lnTo>
                  <a:lnTo>
                    <a:pt x="1428" y="35"/>
                  </a:lnTo>
                  <a:lnTo>
                    <a:pt x="1446" y="30"/>
                  </a:lnTo>
                  <a:lnTo>
                    <a:pt x="1440" y="16"/>
                  </a:lnTo>
                  <a:lnTo>
                    <a:pt x="1443" y="30"/>
                  </a:lnTo>
                  <a:lnTo>
                    <a:pt x="1458" y="27"/>
                  </a:lnTo>
                  <a:lnTo>
                    <a:pt x="1455" y="13"/>
                  </a:lnTo>
                  <a:lnTo>
                    <a:pt x="1455" y="27"/>
                  </a:lnTo>
                  <a:lnTo>
                    <a:pt x="1467" y="27"/>
                  </a:lnTo>
                  <a:lnTo>
                    <a:pt x="1467" y="13"/>
                  </a:lnTo>
                  <a:lnTo>
                    <a:pt x="1464" y="27"/>
                  </a:lnTo>
                  <a:lnTo>
                    <a:pt x="1479" y="30"/>
                  </a:lnTo>
                  <a:lnTo>
                    <a:pt x="1494" y="33"/>
                  </a:lnTo>
                  <a:lnTo>
                    <a:pt x="1506" y="35"/>
                  </a:lnTo>
                  <a:lnTo>
                    <a:pt x="1509" y="22"/>
                  </a:lnTo>
                  <a:lnTo>
                    <a:pt x="1503" y="33"/>
                  </a:lnTo>
                  <a:lnTo>
                    <a:pt x="1521" y="41"/>
                  </a:lnTo>
                  <a:lnTo>
                    <a:pt x="1524" y="43"/>
                  </a:lnTo>
                  <a:lnTo>
                    <a:pt x="1539" y="49"/>
                  </a:lnTo>
                  <a:lnTo>
                    <a:pt x="1542" y="35"/>
                  </a:lnTo>
                  <a:lnTo>
                    <a:pt x="1533" y="46"/>
                  </a:lnTo>
                  <a:lnTo>
                    <a:pt x="1549" y="57"/>
                  </a:lnTo>
                  <a:lnTo>
                    <a:pt x="1558" y="46"/>
                  </a:lnTo>
                  <a:lnTo>
                    <a:pt x="1549" y="57"/>
                  </a:lnTo>
                  <a:lnTo>
                    <a:pt x="1561" y="68"/>
                  </a:lnTo>
                  <a:lnTo>
                    <a:pt x="1576" y="79"/>
                  </a:lnTo>
                  <a:lnTo>
                    <a:pt x="1585" y="68"/>
                  </a:lnTo>
                  <a:lnTo>
                    <a:pt x="1576" y="76"/>
                  </a:lnTo>
                  <a:lnTo>
                    <a:pt x="1591" y="93"/>
                  </a:lnTo>
                  <a:lnTo>
                    <a:pt x="1600" y="85"/>
                  </a:lnTo>
                  <a:lnTo>
                    <a:pt x="1588" y="93"/>
                  </a:lnTo>
                  <a:lnTo>
                    <a:pt x="1600" y="109"/>
                  </a:lnTo>
                  <a:lnTo>
                    <a:pt x="1603" y="112"/>
                  </a:lnTo>
                  <a:lnTo>
                    <a:pt x="1621" y="128"/>
                  </a:lnTo>
                  <a:lnTo>
                    <a:pt x="1630" y="117"/>
                  </a:lnTo>
                  <a:lnTo>
                    <a:pt x="1618" y="126"/>
                  </a:lnTo>
                  <a:lnTo>
                    <a:pt x="1633" y="145"/>
                  </a:lnTo>
                  <a:lnTo>
                    <a:pt x="1648" y="164"/>
                  </a:lnTo>
                  <a:lnTo>
                    <a:pt x="1660" y="156"/>
                  </a:lnTo>
                  <a:lnTo>
                    <a:pt x="1648" y="161"/>
                  </a:lnTo>
                  <a:lnTo>
                    <a:pt x="1660" y="183"/>
                  </a:lnTo>
                  <a:lnTo>
                    <a:pt x="1660" y="186"/>
                  </a:lnTo>
                  <a:lnTo>
                    <a:pt x="1675" y="208"/>
                  </a:lnTo>
                  <a:lnTo>
                    <a:pt x="1690" y="232"/>
                  </a:lnTo>
                  <a:lnTo>
                    <a:pt x="1705" y="257"/>
                  </a:lnTo>
                  <a:lnTo>
                    <a:pt x="1720" y="282"/>
                  </a:lnTo>
                  <a:lnTo>
                    <a:pt x="1732" y="274"/>
                  </a:lnTo>
                  <a:lnTo>
                    <a:pt x="1720" y="279"/>
                  </a:lnTo>
                  <a:lnTo>
                    <a:pt x="1735" y="306"/>
                  </a:lnTo>
                  <a:lnTo>
                    <a:pt x="1750" y="334"/>
                  </a:lnTo>
                  <a:lnTo>
                    <a:pt x="1762" y="328"/>
                  </a:lnTo>
                  <a:lnTo>
                    <a:pt x="1750" y="334"/>
                  </a:lnTo>
                  <a:lnTo>
                    <a:pt x="1762" y="364"/>
                  </a:lnTo>
                  <a:lnTo>
                    <a:pt x="1777" y="391"/>
                  </a:lnTo>
                  <a:lnTo>
                    <a:pt x="1792" y="422"/>
                  </a:lnTo>
                  <a:lnTo>
                    <a:pt x="1808" y="452"/>
                  </a:lnTo>
                  <a:lnTo>
                    <a:pt x="1820" y="446"/>
                  </a:lnTo>
                  <a:lnTo>
                    <a:pt x="1808" y="452"/>
                  </a:lnTo>
                  <a:lnTo>
                    <a:pt x="1823" y="485"/>
                  </a:lnTo>
                  <a:lnTo>
                    <a:pt x="1838" y="515"/>
                  </a:lnTo>
                  <a:lnTo>
                    <a:pt x="1853" y="545"/>
                  </a:lnTo>
                  <a:lnTo>
                    <a:pt x="1865" y="539"/>
                  </a:lnTo>
                  <a:lnTo>
                    <a:pt x="1853" y="545"/>
                  </a:lnTo>
                  <a:lnTo>
                    <a:pt x="1865" y="578"/>
                  </a:lnTo>
                  <a:lnTo>
                    <a:pt x="1880" y="611"/>
                  </a:lnTo>
                  <a:lnTo>
                    <a:pt x="1880" y="613"/>
                  </a:lnTo>
                  <a:lnTo>
                    <a:pt x="1898" y="643"/>
                  </a:lnTo>
                  <a:lnTo>
                    <a:pt x="1910" y="635"/>
                  </a:lnTo>
                  <a:lnTo>
                    <a:pt x="1898" y="641"/>
                  </a:lnTo>
                  <a:lnTo>
                    <a:pt x="1910" y="674"/>
                  </a:lnTo>
                  <a:lnTo>
                    <a:pt x="1925" y="704"/>
                  </a:lnTo>
                  <a:lnTo>
                    <a:pt x="1937" y="698"/>
                  </a:lnTo>
                  <a:lnTo>
                    <a:pt x="1925" y="704"/>
                  </a:lnTo>
                  <a:lnTo>
                    <a:pt x="1940" y="739"/>
                  </a:lnTo>
                  <a:lnTo>
                    <a:pt x="1955" y="769"/>
                  </a:lnTo>
                  <a:lnTo>
                    <a:pt x="1967" y="764"/>
                  </a:lnTo>
                  <a:lnTo>
                    <a:pt x="1955" y="769"/>
                  </a:lnTo>
                  <a:lnTo>
                    <a:pt x="1967" y="802"/>
                  </a:lnTo>
                  <a:lnTo>
                    <a:pt x="1982" y="832"/>
                  </a:lnTo>
                  <a:lnTo>
                    <a:pt x="2000" y="865"/>
                  </a:lnTo>
                  <a:lnTo>
                    <a:pt x="2012" y="860"/>
                  </a:lnTo>
                  <a:lnTo>
                    <a:pt x="2000" y="865"/>
                  </a:lnTo>
                  <a:lnTo>
                    <a:pt x="2012" y="895"/>
                  </a:lnTo>
                  <a:lnTo>
                    <a:pt x="2027" y="926"/>
                  </a:lnTo>
                  <a:lnTo>
                    <a:pt x="2043" y="956"/>
                  </a:lnTo>
                  <a:lnTo>
                    <a:pt x="2058" y="983"/>
                  </a:lnTo>
                  <a:lnTo>
                    <a:pt x="2070" y="978"/>
                  </a:lnTo>
                  <a:lnTo>
                    <a:pt x="2058" y="983"/>
                  </a:lnTo>
                  <a:lnTo>
                    <a:pt x="2070" y="1013"/>
                  </a:lnTo>
                  <a:lnTo>
                    <a:pt x="2070" y="1016"/>
                  </a:lnTo>
                  <a:lnTo>
                    <a:pt x="2088" y="1046"/>
                  </a:lnTo>
                  <a:lnTo>
                    <a:pt x="2103" y="1071"/>
                  </a:lnTo>
                  <a:lnTo>
                    <a:pt x="2115" y="1063"/>
                  </a:lnTo>
                  <a:lnTo>
                    <a:pt x="2103" y="1068"/>
                  </a:lnTo>
                  <a:lnTo>
                    <a:pt x="2115" y="1095"/>
                  </a:lnTo>
                  <a:lnTo>
                    <a:pt x="2130" y="1126"/>
                  </a:lnTo>
                  <a:lnTo>
                    <a:pt x="2130" y="1128"/>
                  </a:lnTo>
                  <a:lnTo>
                    <a:pt x="2145" y="1153"/>
                  </a:lnTo>
                  <a:lnTo>
                    <a:pt x="2160" y="1178"/>
                  </a:lnTo>
                  <a:lnTo>
                    <a:pt x="2172" y="1169"/>
                  </a:lnTo>
                  <a:lnTo>
                    <a:pt x="2160" y="1175"/>
                  </a:lnTo>
                  <a:lnTo>
                    <a:pt x="2172" y="1197"/>
                  </a:lnTo>
                  <a:lnTo>
                    <a:pt x="2172" y="1199"/>
                  </a:lnTo>
                  <a:lnTo>
                    <a:pt x="2190" y="1224"/>
                  </a:lnTo>
                  <a:lnTo>
                    <a:pt x="2205" y="1246"/>
                  </a:lnTo>
                  <a:lnTo>
                    <a:pt x="2217" y="1238"/>
                  </a:lnTo>
                  <a:lnTo>
                    <a:pt x="2205" y="1243"/>
                  </a:lnTo>
                  <a:lnTo>
                    <a:pt x="2217" y="1268"/>
                  </a:lnTo>
                  <a:lnTo>
                    <a:pt x="2217" y="1271"/>
                  </a:lnTo>
                  <a:lnTo>
                    <a:pt x="2232" y="1290"/>
                  </a:lnTo>
                  <a:lnTo>
                    <a:pt x="2247" y="1309"/>
                  </a:lnTo>
                  <a:lnTo>
                    <a:pt x="2262" y="1328"/>
                  </a:lnTo>
                  <a:lnTo>
                    <a:pt x="2277" y="1347"/>
                  </a:lnTo>
                  <a:lnTo>
                    <a:pt x="2293" y="1367"/>
                  </a:lnTo>
                  <a:lnTo>
                    <a:pt x="2296" y="1367"/>
                  </a:lnTo>
                  <a:lnTo>
                    <a:pt x="2311" y="1383"/>
                  </a:lnTo>
                  <a:lnTo>
                    <a:pt x="2320" y="1375"/>
                  </a:lnTo>
                  <a:lnTo>
                    <a:pt x="2308" y="1383"/>
                  </a:lnTo>
                  <a:lnTo>
                    <a:pt x="2320" y="1402"/>
                  </a:lnTo>
                  <a:lnTo>
                    <a:pt x="2323" y="1402"/>
                  </a:lnTo>
                  <a:lnTo>
                    <a:pt x="2338" y="1419"/>
                  </a:lnTo>
                  <a:lnTo>
                    <a:pt x="2338" y="1421"/>
                  </a:lnTo>
                  <a:lnTo>
                    <a:pt x="2353" y="1435"/>
                  </a:lnTo>
                  <a:lnTo>
                    <a:pt x="2371" y="1449"/>
                  </a:lnTo>
                  <a:lnTo>
                    <a:pt x="2380" y="1438"/>
                  </a:lnTo>
                  <a:lnTo>
                    <a:pt x="2368" y="1446"/>
                  </a:lnTo>
                  <a:lnTo>
                    <a:pt x="2380" y="1460"/>
                  </a:lnTo>
                  <a:lnTo>
                    <a:pt x="2383" y="1462"/>
                  </a:lnTo>
                  <a:lnTo>
                    <a:pt x="2398" y="1476"/>
                  </a:lnTo>
                  <a:lnTo>
                    <a:pt x="2413" y="1487"/>
                  </a:lnTo>
                  <a:lnTo>
                    <a:pt x="2422" y="1476"/>
                  </a:lnTo>
                  <a:lnTo>
                    <a:pt x="2410" y="1484"/>
                  </a:lnTo>
                  <a:lnTo>
                    <a:pt x="2422" y="1498"/>
                  </a:lnTo>
                  <a:lnTo>
                    <a:pt x="2425" y="1501"/>
                  </a:lnTo>
                  <a:lnTo>
                    <a:pt x="2440" y="1512"/>
                  </a:lnTo>
                  <a:lnTo>
                    <a:pt x="2455" y="1523"/>
                  </a:lnTo>
                  <a:lnTo>
                    <a:pt x="2458" y="1523"/>
                  </a:lnTo>
                  <a:lnTo>
                    <a:pt x="2476" y="1534"/>
                  </a:lnTo>
                  <a:lnTo>
                    <a:pt x="2482" y="1523"/>
                  </a:lnTo>
                  <a:lnTo>
                    <a:pt x="2473" y="1534"/>
                  </a:lnTo>
                  <a:lnTo>
                    <a:pt x="2485" y="1542"/>
                  </a:lnTo>
                  <a:lnTo>
                    <a:pt x="2488" y="1542"/>
                  </a:lnTo>
                  <a:lnTo>
                    <a:pt x="2503" y="1550"/>
                  </a:lnTo>
                  <a:lnTo>
                    <a:pt x="2518" y="1558"/>
                  </a:lnTo>
                  <a:lnTo>
                    <a:pt x="2524" y="1547"/>
                  </a:lnTo>
                  <a:lnTo>
                    <a:pt x="2515" y="1558"/>
                  </a:lnTo>
                  <a:lnTo>
                    <a:pt x="2527" y="1567"/>
                  </a:lnTo>
                  <a:lnTo>
                    <a:pt x="2531" y="1567"/>
                  </a:lnTo>
                  <a:lnTo>
                    <a:pt x="2546" y="1575"/>
                  </a:lnTo>
                  <a:lnTo>
                    <a:pt x="2549" y="1577"/>
                  </a:lnTo>
                  <a:lnTo>
                    <a:pt x="2567" y="1583"/>
                  </a:lnTo>
                  <a:lnTo>
                    <a:pt x="2570" y="1569"/>
                  </a:lnTo>
                  <a:lnTo>
                    <a:pt x="2564" y="1580"/>
                  </a:lnTo>
                  <a:lnTo>
                    <a:pt x="2579" y="1588"/>
                  </a:lnTo>
                  <a:lnTo>
                    <a:pt x="2591" y="1594"/>
                  </a:lnTo>
                  <a:lnTo>
                    <a:pt x="2594" y="1597"/>
                  </a:lnTo>
                  <a:lnTo>
                    <a:pt x="2609" y="1602"/>
                  </a:lnTo>
                  <a:lnTo>
                    <a:pt x="2624" y="1608"/>
                  </a:lnTo>
                  <a:lnTo>
                    <a:pt x="2627" y="1594"/>
                  </a:lnTo>
                  <a:lnTo>
                    <a:pt x="2621" y="1605"/>
                  </a:lnTo>
                  <a:lnTo>
                    <a:pt x="2633" y="1610"/>
                  </a:lnTo>
                  <a:lnTo>
                    <a:pt x="2636" y="1613"/>
                  </a:lnTo>
                  <a:lnTo>
                    <a:pt x="2651" y="1616"/>
                  </a:lnTo>
                  <a:lnTo>
                    <a:pt x="2654" y="1602"/>
                  </a:lnTo>
                  <a:lnTo>
                    <a:pt x="2651" y="1616"/>
                  </a:lnTo>
                  <a:lnTo>
                    <a:pt x="2669" y="1621"/>
                  </a:lnTo>
                  <a:lnTo>
                    <a:pt x="2684" y="1624"/>
                  </a:lnTo>
                  <a:lnTo>
                    <a:pt x="2687" y="1610"/>
                  </a:lnTo>
                  <a:lnTo>
                    <a:pt x="2681" y="1621"/>
                  </a:lnTo>
                  <a:lnTo>
                    <a:pt x="2693" y="1627"/>
                  </a:lnTo>
                  <a:lnTo>
                    <a:pt x="2696" y="1630"/>
                  </a:lnTo>
                  <a:lnTo>
                    <a:pt x="2711" y="1632"/>
                  </a:lnTo>
                  <a:lnTo>
                    <a:pt x="2726" y="1635"/>
                  </a:lnTo>
                  <a:lnTo>
                    <a:pt x="2738" y="1638"/>
                  </a:lnTo>
                  <a:lnTo>
                    <a:pt x="2741" y="1638"/>
                  </a:lnTo>
                  <a:lnTo>
                    <a:pt x="2759" y="1640"/>
                  </a:lnTo>
                  <a:lnTo>
                    <a:pt x="2759" y="1627"/>
                  </a:lnTo>
                  <a:lnTo>
                    <a:pt x="2756" y="1640"/>
                  </a:lnTo>
                  <a:lnTo>
                    <a:pt x="2771" y="1643"/>
                  </a:lnTo>
                  <a:lnTo>
                    <a:pt x="2787" y="1646"/>
                  </a:lnTo>
                  <a:lnTo>
                    <a:pt x="2790" y="1646"/>
                  </a:lnTo>
                  <a:lnTo>
                    <a:pt x="2802" y="1646"/>
                  </a:lnTo>
                  <a:lnTo>
                    <a:pt x="2802" y="1632"/>
                  </a:lnTo>
                  <a:lnTo>
                    <a:pt x="2799" y="1646"/>
                  </a:lnTo>
                  <a:lnTo>
                    <a:pt x="2814" y="1649"/>
                  </a:lnTo>
                  <a:lnTo>
                    <a:pt x="2829" y="1651"/>
                  </a:lnTo>
                  <a:lnTo>
                    <a:pt x="2832" y="1651"/>
                  </a:lnTo>
                  <a:lnTo>
                    <a:pt x="2844" y="1651"/>
                  </a:lnTo>
                  <a:lnTo>
                    <a:pt x="2844" y="1638"/>
                  </a:lnTo>
                  <a:lnTo>
                    <a:pt x="2841" y="1651"/>
                  </a:lnTo>
                  <a:lnTo>
                    <a:pt x="2859" y="1657"/>
                  </a:lnTo>
                  <a:lnTo>
                    <a:pt x="2862" y="1657"/>
                  </a:lnTo>
                  <a:lnTo>
                    <a:pt x="2877" y="1657"/>
                  </a:lnTo>
                  <a:lnTo>
                    <a:pt x="2877" y="1643"/>
                  </a:lnTo>
                  <a:lnTo>
                    <a:pt x="2874" y="1657"/>
                  </a:lnTo>
                  <a:lnTo>
                    <a:pt x="2889" y="1660"/>
                  </a:lnTo>
                  <a:lnTo>
                    <a:pt x="2892" y="1660"/>
                  </a:lnTo>
                  <a:lnTo>
                    <a:pt x="2904" y="1660"/>
                  </a:lnTo>
                  <a:lnTo>
                    <a:pt x="2904" y="1646"/>
                  </a:lnTo>
                  <a:lnTo>
                    <a:pt x="2901" y="1660"/>
                  </a:lnTo>
                  <a:lnTo>
                    <a:pt x="2916" y="1662"/>
                  </a:lnTo>
                  <a:lnTo>
                    <a:pt x="2919" y="1662"/>
                  </a:lnTo>
                  <a:lnTo>
                    <a:pt x="2934" y="1662"/>
                  </a:lnTo>
                  <a:lnTo>
                    <a:pt x="2934" y="1635"/>
                  </a:lnTo>
                  <a:lnTo>
                    <a:pt x="2919" y="1635"/>
                  </a:lnTo>
                  <a:lnTo>
                    <a:pt x="2919" y="1649"/>
                  </a:lnTo>
                  <a:lnTo>
                    <a:pt x="2922" y="1638"/>
                  </a:lnTo>
                  <a:lnTo>
                    <a:pt x="2907" y="1635"/>
                  </a:lnTo>
                  <a:lnTo>
                    <a:pt x="2904" y="1632"/>
                  </a:lnTo>
                  <a:lnTo>
                    <a:pt x="2892" y="1632"/>
                  </a:lnTo>
                  <a:lnTo>
                    <a:pt x="2892" y="1646"/>
                  </a:lnTo>
                  <a:lnTo>
                    <a:pt x="2895" y="1635"/>
                  </a:lnTo>
                  <a:lnTo>
                    <a:pt x="2880" y="1632"/>
                  </a:lnTo>
                  <a:lnTo>
                    <a:pt x="2877" y="1630"/>
                  </a:lnTo>
                  <a:lnTo>
                    <a:pt x="2862" y="1630"/>
                  </a:lnTo>
                  <a:lnTo>
                    <a:pt x="2862" y="1643"/>
                  </a:lnTo>
                  <a:lnTo>
                    <a:pt x="2868" y="1632"/>
                  </a:lnTo>
                  <a:lnTo>
                    <a:pt x="2850" y="1627"/>
                  </a:lnTo>
                  <a:lnTo>
                    <a:pt x="2844" y="1624"/>
                  </a:lnTo>
                  <a:lnTo>
                    <a:pt x="2832" y="1624"/>
                  </a:lnTo>
                  <a:lnTo>
                    <a:pt x="2832" y="1638"/>
                  </a:lnTo>
                  <a:lnTo>
                    <a:pt x="2835" y="1627"/>
                  </a:lnTo>
                  <a:lnTo>
                    <a:pt x="2820" y="1624"/>
                  </a:lnTo>
                  <a:lnTo>
                    <a:pt x="2805" y="1621"/>
                  </a:lnTo>
                  <a:lnTo>
                    <a:pt x="2802" y="1619"/>
                  </a:lnTo>
                  <a:lnTo>
                    <a:pt x="2790" y="1619"/>
                  </a:lnTo>
                  <a:lnTo>
                    <a:pt x="2790" y="1632"/>
                  </a:lnTo>
                  <a:lnTo>
                    <a:pt x="2793" y="1621"/>
                  </a:lnTo>
                  <a:lnTo>
                    <a:pt x="2778" y="1619"/>
                  </a:lnTo>
                  <a:lnTo>
                    <a:pt x="2762" y="1616"/>
                  </a:lnTo>
                  <a:lnTo>
                    <a:pt x="2744" y="1613"/>
                  </a:lnTo>
                  <a:lnTo>
                    <a:pt x="2741" y="1624"/>
                  </a:lnTo>
                  <a:lnTo>
                    <a:pt x="2744" y="1613"/>
                  </a:lnTo>
                  <a:lnTo>
                    <a:pt x="2732" y="1610"/>
                  </a:lnTo>
                  <a:lnTo>
                    <a:pt x="2717" y="1608"/>
                  </a:lnTo>
                  <a:lnTo>
                    <a:pt x="2702" y="1605"/>
                  </a:lnTo>
                  <a:lnTo>
                    <a:pt x="2699" y="1616"/>
                  </a:lnTo>
                  <a:lnTo>
                    <a:pt x="2705" y="1605"/>
                  </a:lnTo>
                  <a:lnTo>
                    <a:pt x="2693" y="1599"/>
                  </a:lnTo>
                  <a:lnTo>
                    <a:pt x="2690" y="1599"/>
                  </a:lnTo>
                  <a:lnTo>
                    <a:pt x="2675" y="1597"/>
                  </a:lnTo>
                  <a:lnTo>
                    <a:pt x="2672" y="1608"/>
                  </a:lnTo>
                  <a:lnTo>
                    <a:pt x="2678" y="1597"/>
                  </a:lnTo>
                  <a:lnTo>
                    <a:pt x="2660" y="1591"/>
                  </a:lnTo>
                  <a:lnTo>
                    <a:pt x="2657" y="1591"/>
                  </a:lnTo>
                  <a:lnTo>
                    <a:pt x="2642" y="1588"/>
                  </a:lnTo>
                  <a:lnTo>
                    <a:pt x="2639" y="1599"/>
                  </a:lnTo>
                  <a:lnTo>
                    <a:pt x="2645" y="1588"/>
                  </a:lnTo>
                  <a:lnTo>
                    <a:pt x="2633" y="1583"/>
                  </a:lnTo>
                  <a:lnTo>
                    <a:pt x="2618" y="1577"/>
                  </a:lnTo>
                  <a:lnTo>
                    <a:pt x="2603" y="1572"/>
                  </a:lnTo>
                  <a:lnTo>
                    <a:pt x="2597" y="1583"/>
                  </a:lnTo>
                  <a:lnTo>
                    <a:pt x="2603" y="1572"/>
                  </a:lnTo>
                  <a:lnTo>
                    <a:pt x="2591" y="1567"/>
                  </a:lnTo>
                  <a:lnTo>
                    <a:pt x="2585" y="1577"/>
                  </a:lnTo>
                  <a:lnTo>
                    <a:pt x="2594" y="1567"/>
                  </a:lnTo>
                  <a:lnTo>
                    <a:pt x="2579" y="1558"/>
                  </a:lnTo>
                  <a:lnTo>
                    <a:pt x="2576" y="1558"/>
                  </a:lnTo>
                  <a:lnTo>
                    <a:pt x="2558" y="1553"/>
                  </a:lnTo>
                  <a:lnTo>
                    <a:pt x="2552" y="1564"/>
                  </a:lnTo>
                  <a:lnTo>
                    <a:pt x="2561" y="1553"/>
                  </a:lnTo>
                  <a:lnTo>
                    <a:pt x="2546" y="1545"/>
                  </a:lnTo>
                  <a:lnTo>
                    <a:pt x="2537" y="1556"/>
                  </a:lnTo>
                  <a:lnTo>
                    <a:pt x="2546" y="1545"/>
                  </a:lnTo>
                  <a:lnTo>
                    <a:pt x="2534" y="1536"/>
                  </a:lnTo>
                  <a:lnTo>
                    <a:pt x="2518" y="1528"/>
                  </a:lnTo>
                  <a:lnTo>
                    <a:pt x="2503" y="1520"/>
                  </a:lnTo>
                  <a:lnTo>
                    <a:pt x="2494" y="1531"/>
                  </a:lnTo>
                  <a:lnTo>
                    <a:pt x="2503" y="1520"/>
                  </a:lnTo>
                  <a:lnTo>
                    <a:pt x="2491" y="1512"/>
                  </a:lnTo>
                  <a:lnTo>
                    <a:pt x="2473" y="1501"/>
                  </a:lnTo>
                  <a:lnTo>
                    <a:pt x="2464" y="1512"/>
                  </a:lnTo>
                  <a:lnTo>
                    <a:pt x="2473" y="1504"/>
                  </a:lnTo>
                  <a:lnTo>
                    <a:pt x="2458" y="1493"/>
                  </a:lnTo>
                  <a:lnTo>
                    <a:pt x="2443" y="1482"/>
                  </a:lnTo>
                  <a:lnTo>
                    <a:pt x="2434" y="1490"/>
                  </a:lnTo>
                  <a:lnTo>
                    <a:pt x="2446" y="1482"/>
                  </a:lnTo>
                  <a:lnTo>
                    <a:pt x="2434" y="1468"/>
                  </a:lnTo>
                  <a:lnTo>
                    <a:pt x="2431" y="1468"/>
                  </a:lnTo>
                  <a:lnTo>
                    <a:pt x="2416" y="1457"/>
                  </a:lnTo>
                  <a:lnTo>
                    <a:pt x="2407" y="1465"/>
                  </a:lnTo>
                  <a:lnTo>
                    <a:pt x="2419" y="1457"/>
                  </a:lnTo>
                  <a:lnTo>
                    <a:pt x="2404" y="1443"/>
                  </a:lnTo>
                  <a:lnTo>
                    <a:pt x="2392" y="1451"/>
                  </a:lnTo>
                  <a:lnTo>
                    <a:pt x="2404" y="1443"/>
                  </a:lnTo>
                  <a:lnTo>
                    <a:pt x="2392" y="1430"/>
                  </a:lnTo>
                  <a:lnTo>
                    <a:pt x="2389" y="1430"/>
                  </a:lnTo>
                  <a:lnTo>
                    <a:pt x="2371" y="1416"/>
                  </a:lnTo>
                  <a:lnTo>
                    <a:pt x="2362" y="1424"/>
                  </a:lnTo>
                  <a:lnTo>
                    <a:pt x="2374" y="1416"/>
                  </a:lnTo>
                  <a:lnTo>
                    <a:pt x="2359" y="1402"/>
                  </a:lnTo>
                  <a:lnTo>
                    <a:pt x="2347" y="1410"/>
                  </a:lnTo>
                  <a:lnTo>
                    <a:pt x="2359" y="1402"/>
                  </a:lnTo>
                  <a:lnTo>
                    <a:pt x="2344" y="1386"/>
                  </a:lnTo>
                  <a:lnTo>
                    <a:pt x="2332" y="1394"/>
                  </a:lnTo>
                  <a:lnTo>
                    <a:pt x="2344" y="1388"/>
                  </a:lnTo>
                  <a:lnTo>
                    <a:pt x="2332" y="1369"/>
                  </a:lnTo>
                  <a:lnTo>
                    <a:pt x="2332" y="1367"/>
                  </a:lnTo>
                  <a:lnTo>
                    <a:pt x="2317" y="1350"/>
                  </a:lnTo>
                  <a:lnTo>
                    <a:pt x="2305" y="1358"/>
                  </a:lnTo>
                  <a:lnTo>
                    <a:pt x="2317" y="1350"/>
                  </a:lnTo>
                  <a:lnTo>
                    <a:pt x="2302" y="1331"/>
                  </a:lnTo>
                  <a:lnTo>
                    <a:pt x="2287" y="1312"/>
                  </a:lnTo>
                  <a:lnTo>
                    <a:pt x="2271" y="1293"/>
                  </a:lnTo>
                  <a:lnTo>
                    <a:pt x="2256" y="1273"/>
                  </a:lnTo>
                  <a:lnTo>
                    <a:pt x="2241" y="1254"/>
                  </a:lnTo>
                  <a:lnTo>
                    <a:pt x="2229" y="1262"/>
                  </a:lnTo>
                  <a:lnTo>
                    <a:pt x="2241" y="1257"/>
                  </a:lnTo>
                  <a:lnTo>
                    <a:pt x="2229" y="1232"/>
                  </a:lnTo>
                  <a:lnTo>
                    <a:pt x="2214" y="1210"/>
                  </a:lnTo>
                  <a:lnTo>
                    <a:pt x="2196" y="1186"/>
                  </a:lnTo>
                  <a:lnTo>
                    <a:pt x="2184" y="1191"/>
                  </a:lnTo>
                  <a:lnTo>
                    <a:pt x="2196" y="1186"/>
                  </a:lnTo>
                  <a:lnTo>
                    <a:pt x="2184" y="1164"/>
                  </a:lnTo>
                  <a:lnTo>
                    <a:pt x="2169" y="1139"/>
                  </a:lnTo>
                  <a:lnTo>
                    <a:pt x="2154" y="1115"/>
                  </a:lnTo>
                  <a:lnTo>
                    <a:pt x="2142" y="1120"/>
                  </a:lnTo>
                  <a:lnTo>
                    <a:pt x="2154" y="1115"/>
                  </a:lnTo>
                  <a:lnTo>
                    <a:pt x="2139" y="1084"/>
                  </a:lnTo>
                  <a:lnTo>
                    <a:pt x="2127" y="1090"/>
                  </a:lnTo>
                  <a:lnTo>
                    <a:pt x="2142" y="1087"/>
                  </a:lnTo>
                  <a:lnTo>
                    <a:pt x="2130" y="1060"/>
                  </a:lnTo>
                  <a:lnTo>
                    <a:pt x="2127" y="1057"/>
                  </a:lnTo>
                  <a:lnTo>
                    <a:pt x="2112" y="1032"/>
                  </a:lnTo>
                  <a:lnTo>
                    <a:pt x="2094" y="1002"/>
                  </a:lnTo>
                  <a:lnTo>
                    <a:pt x="2082" y="1008"/>
                  </a:lnTo>
                  <a:lnTo>
                    <a:pt x="2097" y="1005"/>
                  </a:lnTo>
                  <a:lnTo>
                    <a:pt x="2085" y="975"/>
                  </a:lnTo>
                  <a:lnTo>
                    <a:pt x="2082" y="972"/>
                  </a:lnTo>
                  <a:lnTo>
                    <a:pt x="2067" y="945"/>
                  </a:lnTo>
                  <a:lnTo>
                    <a:pt x="2052" y="915"/>
                  </a:lnTo>
                  <a:lnTo>
                    <a:pt x="2036" y="884"/>
                  </a:lnTo>
                  <a:lnTo>
                    <a:pt x="2024" y="890"/>
                  </a:lnTo>
                  <a:lnTo>
                    <a:pt x="2040" y="887"/>
                  </a:lnTo>
                  <a:lnTo>
                    <a:pt x="2027" y="857"/>
                  </a:lnTo>
                  <a:lnTo>
                    <a:pt x="2024" y="854"/>
                  </a:lnTo>
                  <a:lnTo>
                    <a:pt x="2006" y="821"/>
                  </a:lnTo>
                  <a:lnTo>
                    <a:pt x="1991" y="791"/>
                  </a:lnTo>
                  <a:lnTo>
                    <a:pt x="1979" y="797"/>
                  </a:lnTo>
                  <a:lnTo>
                    <a:pt x="1994" y="794"/>
                  </a:lnTo>
                  <a:lnTo>
                    <a:pt x="1982" y="761"/>
                  </a:lnTo>
                  <a:lnTo>
                    <a:pt x="1979" y="758"/>
                  </a:lnTo>
                  <a:lnTo>
                    <a:pt x="1964" y="728"/>
                  </a:lnTo>
                  <a:lnTo>
                    <a:pt x="1952" y="734"/>
                  </a:lnTo>
                  <a:lnTo>
                    <a:pt x="1967" y="731"/>
                  </a:lnTo>
                  <a:lnTo>
                    <a:pt x="1952" y="695"/>
                  </a:lnTo>
                  <a:lnTo>
                    <a:pt x="1949" y="693"/>
                  </a:lnTo>
                  <a:lnTo>
                    <a:pt x="1934" y="663"/>
                  </a:lnTo>
                  <a:lnTo>
                    <a:pt x="1922" y="668"/>
                  </a:lnTo>
                  <a:lnTo>
                    <a:pt x="1937" y="665"/>
                  </a:lnTo>
                  <a:lnTo>
                    <a:pt x="1925" y="632"/>
                  </a:lnTo>
                  <a:lnTo>
                    <a:pt x="1922" y="630"/>
                  </a:lnTo>
                  <a:lnTo>
                    <a:pt x="1904" y="600"/>
                  </a:lnTo>
                  <a:lnTo>
                    <a:pt x="1892" y="605"/>
                  </a:lnTo>
                  <a:lnTo>
                    <a:pt x="1907" y="600"/>
                  </a:lnTo>
                  <a:lnTo>
                    <a:pt x="1892" y="567"/>
                  </a:lnTo>
                  <a:lnTo>
                    <a:pt x="1877" y="572"/>
                  </a:lnTo>
                  <a:lnTo>
                    <a:pt x="1892" y="569"/>
                  </a:lnTo>
                  <a:lnTo>
                    <a:pt x="1880" y="537"/>
                  </a:lnTo>
                  <a:lnTo>
                    <a:pt x="1877" y="534"/>
                  </a:lnTo>
                  <a:lnTo>
                    <a:pt x="1862" y="504"/>
                  </a:lnTo>
                  <a:lnTo>
                    <a:pt x="1847" y="474"/>
                  </a:lnTo>
                  <a:lnTo>
                    <a:pt x="1835" y="479"/>
                  </a:lnTo>
                  <a:lnTo>
                    <a:pt x="1850" y="474"/>
                  </a:lnTo>
                  <a:lnTo>
                    <a:pt x="1835" y="441"/>
                  </a:lnTo>
                  <a:lnTo>
                    <a:pt x="1832" y="441"/>
                  </a:lnTo>
                  <a:lnTo>
                    <a:pt x="1817" y="411"/>
                  </a:lnTo>
                  <a:lnTo>
                    <a:pt x="1802" y="380"/>
                  </a:lnTo>
                  <a:lnTo>
                    <a:pt x="1786" y="353"/>
                  </a:lnTo>
                  <a:lnTo>
                    <a:pt x="1774" y="359"/>
                  </a:lnTo>
                  <a:lnTo>
                    <a:pt x="1789" y="356"/>
                  </a:lnTo>
                  <a:lnTo>
                    <a:pt x="1777" y="326"/>
                  </a:lnTo>
                  <a:lnTo>
                    <a:pt x="1774" y="323"/>
                  </a:lnTo>
                  <a:lnTo>
                    <a:pt x="1759" y="295"/>
                  </a:lnTo>
                  <a:lnTo>
                    <a:pt x="1744" y="268"/>
                  </a:lnTo>
                  <a:lnTo>
                    <a:pt x="1729" y="243"/>
                  </a:lnTo>
                  <a:lnTo>
                    <a:pt x="1714" y="219"/>
                  </a:lnTo>
                  <a:lnTo>
                    <a:pt x="1699" y="194"/>
                  </a:lnTo>
                  <a:lnTo>
                    <a:pt x="1684" y="172"/>
                  </a:lnTo>
                  <a:lnTo>
                    <a:pt x="1672" y="178"/>
                  </a:lnTo>
                  <a:lnTo>
                    <a:pt x="1684" y="172"/>
                  </a:lnTo>
                  <a:lnTo>
                    <a:pt x="1672" y="150"/>
                  </a:lnTo>
                  <a:lnTo>
                    <a:pt x="1672" y="148"/>
                  </a:lnTo>
                  <a:lnTo>
                    <a:pt x="1657" y="128"/>
                  </a:lnTo>
                  <a:lnTo>
                    <a:pt x="1642" y="109"/>
                  </a:lnTo>
                  <a:lnTo>
                    <a:pt x="1624" y="93"/>
                  </a:lnTo>
                  <a:lnTo>
                    <a:pt x="1612" y="101"/>
                  </a:lnTo>
                  <a:lnTo>
                    <a:pt x="1624" y="96"/>
                  </a:lnTo>
                  <a:lnTo>
                    <a:pt x="1612" y="79"/>
                  </a:lnTo>
                  <a:lnTo>
                    <a:pt x="1612" y="76"/>
                  </a:lnTo>
                  <a:lnTo>
                    <a:pt x="1597" y="60"/>
                  </a:lnTo>
                  <a:lnTo>
                    <a:pt x="1594" y="60"/>
                  </a:lnTo>
                  <a:lnTo>
                    <a:pt x="1579" y="49"/>
                  </a:lnTo>
                  <a:lnTo>
                    <a:pt x="1570" y="57"/>
                  </a:lnTo>
                  <a:lnTo>
                    <a:pt x="1582" y="49"/>
                  </a:lnTo>
                  <a:lnTo>
                    <a:pt x="1570" y="38"/>
                  </a:lnTo>
                  <a:lnTo>
                    <a:pt x="1567" y="38"/>
                  </a:lnTo>
                  <a:lnTo>
                    <a:pt x="1552" y="27"/>
                  </a:lnTo>
                  <a:lnTo>
                    <a:pt x="1549" y="24"/>
                  </a:lnTo>
                  <a:lnTo>
                    <a:pt x="1533" y="19"/>
                  </a:lnTo>
                  <a:lnTo>
                    <a:pt x="1527" y="30"/>
                  </a:lnTo>
                  <a:lnTo>
                    <a:pt x="1533" y="19"/>
                  </a:lnTo>
                  <a:lnTo>
                    <a:pt x="1515" y="11"/>
                  </a:lnTo>
                  <a:lnTo>
                    <a:pt x="1512" y="11"/>
                  </a:lnTo>
                  <a:lnTo>
                    <a:pt x="1500" y="8"/>
                  </a:lnTo>
                  <a:lnTo>
                    <a:pt x="1485" y="5"/>
                  </a:lnTo>
                  <a:lnTo>
                    <a:pt x="1470" y="2"/>
                  </a:lnTo>
                  <a:lnTo>
                    <a:pt x="1467" y="0"/>
                  </a:lnTo>
                  <a:lnTo>
                    <a:pt x="1455" y="0"/>
                  </a:lnTo>
                  <a:lnTo>
                    <a:pt x="1452" y="2"/>
                  </a:lnTo>
                  <a:lnTo>
                    <a:pt x="1437" y="5"/>
                  </a:lnTo>
                  <a:lnTo>
                    <a:pt x="1419" y="11"/>
                  </a:lnTo>
                  <a:lnTo>
                    <a:pt x="1404" y="16"/>
                  </a:lnTo>
                  <a:lnTo>
                    <a:pt x="1401" y="16"/>
                  </a:lnTo>
                  <a:lnTo>
                    <a:pt x="1389" y="22"/>
                  </a:lnTo>
                  <a:lnTo>
                    <a:pt x="1374" y="30"/>
                  </a:lnTo>
                  <a:lnTo>
                    <a:pt x="1371" y="33"/>
                  </a:lnTo>
                  <a:lnTo>
                    <a:pt x="1356" y="43"/>
                  </a:lnTo>
                  <a:lnTo>
                    <a:pt x="1344" y="57"/>
                  </a:lnTo>
                  <a:lnTo>
                    <a:pt x="1329" y="74"/>
                  </a:lnTo>
                  <a:lnTo>
                    <a:pt x="1338" y="82"/>
                  </a:lnTo>
                  <a:lnTo>
                    <a:pt x="1329" y="74"/>
                  </a:lnTo>
                  <a:lnTo>
                    <a:pt x="1311" y="87"/>
                  </a:lnTo>
                  <a:lnTo>
                    <a:pt x="1295" y="104"/>
                  </a:lnTo>
                  <a:lnTo>
                    <a:pt x="1292" y="106"/>
                  </a:lnTo>
                  <a:lnTo>
                    <a:pt x="1280" y="123"/>
                  </a:lnTo>
                  <a:lnTo>
                    <a:pt x="1292" y="128"/>
                  </a:lnTo>
                  <a:lnTo>
                    <a:pt x="1280" y="120"/>
                  </a:lnTo>
                  <a:lnTo>
                    <a:pt x="1265" y="139"/>
                  </a:lnTo>
                  <a:lnTo>
                    <a:pt x="1265" y="142"/>
                  </a:lnTo>
                  <a:lnTo>
                    <a:pt x="1250" y="164"/>
                  </a:lnTo>
                  <a:lnTo>
                    <a:pt x="1238" y="186"/>
                  </a:lnTo>
                  <a:lnTo>
                    <a:pt x="1250" y="191"/>
                  </a:lnTo>
                  <a:lnTo>
                    <a:pt x="1238" y="186"/>
                  </a:lnTo>
                  <a:lnTo>
                    <a:pt x="1220" y="211"/>
                  </a:lnTo>
                  <a:lnTo>
                    <a:pt x="1205" y="235"/>
                  </a:lnTo>
                  <a:lnTo>
                    <a:pt x="1190" y="260"/>
                  </a:lnTo>
                  <a:lnTo>
                    <a:pt x="1178" y="285"/>
                  </a:lnTo>
                  <a:lnTo>
                    <a:pt x="1163" y="312"/>
                  </a:lnTo>
                  <a:lnTo>
                    <a:pt x="1148" y="342"/>
                  </a:lnTo>
                  <a:lnTo>
                    <a:pt x="1145" y="348"/>
                  </a:lnTo>
                  <a:lnTo>
                    <a:pt x="1148" y="345"/>
                  </a:lnTo>
                  <a:lnTo>
                    <a:pt x="1136" y="372"/>
                  </a:lnTo>
                  <a:lnTo>
                    <a:pt x="1148" y="375"/>
                  </a:lnTo>
                  <a:lnTo>
                    <a:pt x="1136" y="369"/>
                  </a:lnTo>
                  <a:lnTo>
                    <a:pt x="1118" y="400"/>
                  </a:lnTo>
                  <a:lnTo>
                    <a:pt x="1103" y="430"/>
                  </a:lnTo>
                  <a:lnTo>
                    <a:pt x="1088" y="463"/>
                  </a:lnTo>
                  <a:lnTo>
                    <a:pt x="1085" y="468"/>
                  </a:lnTo>
                  <a:lnTo>
                    <a:pt x="1088" y="465"/>
                  </a:lnTo>
                  <a:lnTo>
                    <a:pt x="1076" y="495"/>
                  </a:lnTo>
                  <a:lnTo>
                    <a:pt x="1088" y="498"/>
                  </a:lnTo>
                  <a:lnTo>
                    <a:pt x="1076" y="493"/>
                  </a:lnTo>
                  <a:lnTo>
                    <a:pt x="1061" y="523"/>
                  </a:lnTo>
                  <a:lnTo>
                    <a:pt x="1045" y="553"/>
                  </a:lnTo>
                  <a:lnTo>
                    <a:pt x="1030" y="586"/>
                  </a:lnTo>
                  <a:lnTo>
                    <a:pt x="1015" y="619"/>
                  </a:lnTo>
                  <a:lnTo>
                    <a:pt x="1000" y="652"/>
                  </a:lnTo>
                  <a:lnTo>
                    <a:pt x="985" y="682"/>
                  </a:lnTo>
                  <a:lnTo>
                    <a:pt x="982" y="687"/>
                  </a:lnTo>
                  <a:lnTo>
                    <a:pt x="985" y="684"/>
                  </a:lnTo>
                  <a:lnTo>
                    <a:pt x="973" y="717"/>
                  </a:lnTo>
                  <a:lnTo>
                    <a:pt x="985" y="720"/>
                  </a:lnTo>
                  <a:lnTo>
                    <a:pt x="973" y="715"/>
                  </a:lnTo>
                  <a:lnTo>
                    <a:pt x="958" y="747"/>
                  </a:lnTo>
                  <a:lnTo>
                    <a:pt x="940" y="780"/>
                  </a:lnTo>
                  <a:lnTo>
                    <a:pt x="937" y="786"/>
                  </a:lnTo>
                  <a:lnTo>
                    <a:pt x="940" y="783"/>
                  </a:lnTo>
                  <a:lnTo>
                    <a:pt x="928" y="813"/>
                  </a:lnTo>
                  <a:lnTo>
                    <a:pt x="940" y="816"/>
                  </a:lnTo>
                  <a:lnTo>
                    <a:pt x="928" y="810"/>
                  </a:lnTo>
                  <a:lnTo>
                    <a:pt x="913" y="841"/>
                  </a:lnTo>
                  <a:lnTo>
                    <a:pt x="898" y="873"/>
                  </a:lnTo>
                  <a:lnTo>
                    <a:pt x="883" y="904"/>
                  </a:lnTo>
                  <a:lnTo>
                    <a:pt x="880" y="909"/>
                  </a:lnTo>
                  <a:lnTo>
                    <a:pt x="883" y="906"/>
                  </a:lnTo>
                  <a:lnTo>
                    <a:pt x="871" y="936"/>
                  </a:lnTo>
                  <a:lnTo>
                    <a:pt x="883" y="939"/>
                  </a:lnTo>
                  <a:lnTo>
                    <a:pt x="871" y="934"/>
                  </a:lnTo>
                  <a:lnTo>
                    <a:pt x="856" y="961"/>
                  </a:lnTo>
                  <a:lnTo>
                    <a:pt x="838" y="994"/>
                  </a:lnTo>
                  <a:lnTo>
                    <a:pt x="835" y="999"/>
                  </a:lnTo>
                  <a:lnTo>
                    <a:pt x="838" y="997"/>
                  </a:lnTo>
                  <a:lnTo>
                    <a:pt x="826" y="1024"/>
                  </a:lnTo>
                  <a:lnTo>
                    <a:pt x="838" y="1027"/>
                  </a:lnTo>
                  <a:lnTo>
                    <a:pt x="826" y="1021"/>
                  </a:lnTo>
                  <a:lnTo>
                    <a:pt x="811" y="1049"/>
                  </a:lnTo>
                  <a:lnTo>
                    <a:pt x="795" y="1076"/>
                  </a:lnTo>
                  <a:lnTo>
                    <a:pt x="807" y="1082"/>
                  </a:lnTo>
                  <a:lnTo>
                    <a:pt x="795" y="1076"/>
                  </a:lnTo>
                  <a:lnTo>
                    <a:pt x="780" y="1101"/>
                  </a:lnTo>
                  <a:lnTo>
                    <a:pt x="777" y="1106"/>
                  </a:lnTo>
                  <a:lnTo>
                    <a:pt x="780" y="1104"/>
                  </a:lnTo>
                  <a:lnTo>
                    <a:pt x="768" y="1131"/>
                  </a:lnTo>
                  <a:lnTo>
                    <a:pt x="780" y="1134"/>
                  </a:lnTo>
                  <a:lnTo>
                    <a:pt x="768" y="1128"/>
                  </a:lnTo>
                  <a:lnTo>
                    <a:pt x="750" y="1153"/>
                  </a:lnTo>
                  <a:lnTo>
                    <a:pt x="735" y="1178"/>
                  </a:lnTo>
                  <a:lnTo>
                    <a:pt x="723" y="1202"/>
                  </a:lnTo>
                  <a:lnTo>
                    <a:pt x="735" y="1208"/>
                  </a:lnTo>
                  <a:lnTo>
                    <a:pt x="723" y="1202"/>
                  </a:lnTo>
                  <a:lnTo>
                    <a:pt x="708" y="1224"/>
                  </a:lnTo>
                  <a:lnTo>
                    <a:pt x="693" y="1249"/>
                  </a:lnTo>
                  <a:lnTo>
                    <a:pt x="705" y="1254"/>
                  </a:lnTo>
                  <a:lnTo>
                    <a:pt x="693" y="1246"/>
                  </a:lnTo>
                  <a:lnTo>
                    <a:pt x="678" y="1265"/>
                  </a:lnTo>
                  <a:lnTo>
                    <a:pt x="678" y="1268"/>
                  </a:lnTo>
                  <a:lnTo>
                    <a:pt x="666" y="1290"/>
                  </a:lnTo>
                  <a:lnTo>
                    <a:pt x="678" y="1295"/>
                  </a:lnTo>
                  <a:lnTo>
                    <a:pt x="669" y="1287"/>
                  </a:lnTo>
                  <a:lnTo>
                    <a:pt x="651" y="1306"/>
                  </a:lnTo>
                  <a:lnTo>
                    <a:pt x="648" y="1306"/>
                  </a:lnTo>
                  <a:lnTo>
                    <a:pt x="633" y="1325"/>
                  </a:lnTo>
                  <a:lnTo>
                    <a:pt x="633" y="1328"/>
                  </a:lnTo>
                  <a:lnTo>
                    <a:pt x="621" y="1345"/>
                  </a:lnTo>
                  <a:lnTo>
                    <a:pt x="633" y="1350"/>
                  </a:lnTo>
                  <a:lnTo>
                    <a:pt x="621" y="1342"/>
                  </a:lnTo>
                  <a:lnTo>
                    <a:pt x="606" y="1361"/>
                  </a:lnTo>
                  <a:lnTo>
                    <a:pt x="591" y="1380"/>
                  </a:lnTo>
                  <a:lnTo>
                    <a:pt x="603" y="1388"/>
                  </a:lnTo>
                  <a:lnTo>
                    <a:pt x="594" y="1380"/>
                  </a:lnTo>
                  <a:lnTo>
                    <a:pt x="579" y="1397"/>
                  </a:lnTo>
                  <a:lnTo>
                    <a:pt x="588" y="1405"/>
                  </a:lnTo>
                  <a:lnTo>
                    <a:pt x="579" y="1397"/>
                  </a:lnTo>
                  <a:lnTo>
                    <a:pt x="563" y="1410"/>
                  </a:lnTo>
                  <a:lnTo>
                    <a:pt x="548" y="1424"/>
                  </a:lnTo>
                  <a:lnTo>
                    <a:pt x="533" y="1438"/>
                  </a:lnTo>
                  <a:lnTo>
                    <a:pt x="521" y="1451"/>
                  </a:lnTo>
                  <a:lnTo>
                    <a:pt x="530" y="1460"/>
                  </a:lnTo>
                  <a:lnTo>
                    <a:pt x="521" y="1451"/>
                  </a:lnTo>
                  <a:lnTo>
                    <a:pt x="506" y="1465"/>
                  </a:lnTo>
                  <a:lnTo>
                    <a:pt x="515" y="1473"/>
                  </a:lnTo>
                  <a:lnTo>
                    <a:pt x="506" y="1465"/>
                  </a:lnTo>
                  <a:lnTo>
                    <a:pt x="491" y="1476"/>
                  </a:lnTo>
                  <a:lnTo>
                    <a:pt x="479" y="1487"/>
                  </a:lnTo>
                  <a:lnTo>
                    <a:pt x="488" y="1495"/>
                  </a:lnTo>
                  <a:lnTo>
                    <a:pt x="482" y="1484"/>
                  </a:lnTo>
                  <a:lnTo>
                    <a:pt x="464" y="1495"/>
                  </a:lnTo>
                  <a:lnTo>
                    <a:pt x="461" y="1498"/>
                  </a:lnTo>
                  <a:lnTo>
                    <a:pt x="446" y="1512"/>
                  </a:lnTo>
                  <a:lnTo>
                    <a:pt x="455" y="1520"/>
                  </a:lnTo>
                  <a:lnTo>
                    <a:pt x="449" y="1509"/>
                  </a:lnTo>
                  <a:lnTo>
                    <a:pt x="434" y="1517"/>
                  </a:lnTo>
                  <a:lnTo>
                    <a:pt x="431" y="1517"/>
                  </a:lnTo>
                  <a:lnTo>
                    <a:pt x="419" y="1525"/>
                  </a:lnTo>
                  <a:lnTo>
                    <a:pt x="428" y="1536"/>
                  </a:lnTo>
                  <a:lnTo>
                    <a:pt x="422" y="1525"/>
                  </a:lnTo>
                  <a:lnTo>
                    <a:pt x="407" y="1534"/>
                  </a:lnTo>
                  <a:lnTo>
                    <a:pt x="392" y="1542"/>
                  </a:lnTo>
                  <a:lnTo>
                    <a:pt x="377" y="1550"/>
                  </a:lnTo>
                  <a:lnTo>
                    <a:pt x="362" y="1558"/>
                  </a:lnTo>
                  <a:lnTo>
                    <a:pt x="368" y="1569"/>
                  </a:lnTo>
                  <a:lnTo>
                    <a:pt x="365" y="1558"/>
                  </a:lnTo>
                  <a:lnTo>
                    <a:pt x="350" y="1564"/>
                  </a:lnTo>
                  <a:lnTo>
                    <a:pt x="335" y="1569"/>
                  </a:lnTo>
                  <a:lnTo>
                    <a:pt x="332" y="1569"/>
                  </a:lnTo>
                  <a:lnTo>
                    <a:pt x="320" y="1575"/>
                  </a:lnTo>
                  <a:lnTo>
                    <a:pt x="326" y="1586"/>
                  </a:lnTo>
                  <a:lnTo>
                    <a:pt x="323" y="1575"/>
                  </a:lnTo>
                  <a:lnTo>
                    <a:pt x="307" y="1580"/>
                  </a:lnTo>
                  <a:lnTo>
                    <a:pt x="292" y="1586"/>
                  </a:lnTo>
                  <a:lnTo>
                    <a:pt x="277" y="1591"/>
                  </a:lnTo>
                  <a:lnTo>
                    <a:pt x="280" y="1602"/>
                  </a:lnTo>
                  <a:lnTo>
                    <a:pt x="277" y="1591"/>
                  </a:lnTo>
                  <a:lnTo>
                    <a:pt x="262" y="1594"/>
                  </a:lnTo>
                  <a:lnTo>
                    <a:pt x="247" y="1599"/>
                  </a:lnTo>
                  <a:lnTo>
                    <a:pt x="250" y="1610"/>
                  </a:lnTo>
                  <a:lnTo>
                    <a:pt x="247" y="1599"/>
                  </a:lnTo>
                  <a:lnTo>
                    <a:pt x="232" y="1602"/>
                  </a:lnTo>
                  <a:lnTo>
                    <a:pt x="220" y="1605"/>
                  </a:lnTo>
                  <a:lnTo>
                    <a:pt x="205" y="1608"/>
                  </a:lnTo>
                  <a:lnTo>
                    <a:pt x="187" y="1613"/>
                  </a:lnTo>
                  <a:lnTo>
                    <a:pt x="190" y="1624"/>
                  </a:lnTo>
                  <a:lnTo>
                    <a:pt x="187" y="1613"/>
                  </a:lnTo>
                  <a:lnTo>
                    <a:pt x="175" y="1616"/>
                  </a:lnTo>
                  <a:lnTo>
                    <a:pt x="178" y="1627"/>
                  </a:lnTo>
                  <a:lnTo>
                    <a:pt x="178" y="1613"/>
                  </a:lnTo>
                  <a:lnTo>
                    <a:pt x="163" y="1613"/>
                  </a:lnTo>
                  <a:lnTo>
                    <a:pt x="160" y="1616"/>
                  </a:lnTo>
                  <a:lnTo>
                    <a:pt x="145" y="1619"/>
                  </a:lnTo>
                  <a:lnTo>
                    <a:pt x="130" y="1621"/>
                  </a:lnTo>
                  <a:lnTo>
                    <a:pt x="118" y="1624"/>
                  </a:lnTo>
                  <a:lnTo>
                    <a:pt x="121" y="1635"/>
                  </a:lnTo>
                  <a:lnTo>
                    <a:pt x="121" y="1621"/>
                  </a:lnTo>
                  <a:lnTo>
                    <a:pt x="106" y="1621"/>
                  </a:lnTo>
                  <a:lnTo>
                    <a:pt x="106" y="1624"/>
                  </a:lnTo>
                  <a:lnTo>
                    <a:pt x="88" y="1627"/>
                  </a:lnTo>
                  <a:lnTo>
                    <a:pt x="82" y="1627"/>
                  </a:lnTo>
                  <a:lnTo>
                    <a:pt x="69" y="1632"/>
                  </a:lnTo>
                  <a:lnTo>
                    <a:pt x="76" y="1643"/>
                  </a:lnTo>
                  <a:lnTo>
                    <a:pt x="76" y="1630"/>
                  </a:lnTo>
                  <a:lnTo>
                    <a:pt x="60" y="1630"/>
                  </a:lnTo>
                  <a:lnTo>
                    <a:pt x="57" y="1632"/>
                  </a:lnTo>
                  <a:lnTo>
                    <a:pt x="42" y="1635"/>
                  </a:lnTo>
                  <a:lnTo>
                    <a:pt x="45" y="1646"/>
                  </a:lnTo>
                  <a:lnTo>
                    <a:pt x="45" y="1632"/>
                  </a:lnTo>
                  <a:lnTo>
                    <a:pt x="30" y="1632"/>
                  </a:lnTo>
                  <a:lnTo>
                    <a:pt x="18" y="1632"/>
                  </a:lnTo>
                  <a:lnTo>
                    <a:pt x="15" y="1635"/>
                  </a:lnTo>
                  <a:lnTo>
                    <a:pt x="0" y="1638"/>
                  </a:lnTo>
                  <a:close/>
                </a:path>
              </a:pathLst>
            </a:custGeom>
            <a:solidFill>
              <a:srgbClr val="0000FF"/>
            </a:solidFill>
            <a:ln w="38100" cmpd="sng">
              <a:solidFill>
                <a:srgbClr val="0000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7" name="Line 321"/>
            <p:cNvSpPr>
              <a:spLocks noChangeShapeType="1"/>
            </p:cNvSpPr>
            <p:nvPr/>
          </p:nvSpPr>
          <p:spPr bwMode="auto">
            <a:xfrm flipH="1">
              <a:off x="1584" y="2256"/>
              <a:ext cx="624" cy="1824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38" name="Group 326"/>
          <p:cNvGrpSpPr>
            <a:grpSpLocks/>
          </p:cNvGrpSpPr>
          <p:nvPr/>
        </p:nvGrpSpPr>
        <p:grpSpPr bwMode="auto">
          <a:xfrm>
            <a:off x="2312988" y="2868613"/>
            <a:ext cx="1066800" cy="457200"/>
            <a:chOff x="1584" y="2016"/>
            <a:chExt cx="672" cy="288"/>
          </a:xfrm>
        </p:grpSpPr>
        <p:sp>
          <p:nvSpPr>
            <p:cNvPr id="339" name="Rectangle 327"/>
            <p:cNvSpPr>
              <a:spLocks noChangeArrowheads="1"/>
            </p:cNvSpPr>
            <p:nvPr/>
          </p:nvSpPr>
          <p:spPr bwMode="auto">
            <a:xfrm>
              <a:off x="2208" y="2016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40" name="Rectangle 328"/>
            <p:cNvSpPr>
              <a:spLocks noChangeArrowheads="1"/>
            </p:cNvSpPr>
            <p:nvPr/>
          </p:nvSpPr>
          <p:spPr bwMode="auto">
            <a:xfrm>
              <a:off x="2208" y="2064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41" name="Rectangle 329"/>
            <p:cNvSpPr>
              <a:spLocks noChangeArrowheads="1"/>
            </p:cNvSpPr>
            <p:nvPr/>
          </p:nvSpPr>
          <p:spPr bwMode="auto">
            <a:xfrm>
              <a:off x="2208" y="2112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42" name="Rectangle 330"/>
            <p:cNvSpPr>
              <a:spLocks noChangeArrowheads="1"/>
            </p:cNvSpPr>
            <p:nvPr/>
          </p:nvSpPr>
          <p:spPr bwMode="auto">
            <a:xfrm>
              <a:off x="2208" y="2160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43" name="Rectangle 331"/>
            <p:cNvSpPr>
              <a:spLocks noChangeArrowheads="1"/>
            </p:cNvSpPr>
            <p:nvPr/>
          </p:nvSpPr>
          <p:spPr bwMode="auto">
            <a:xfrm>
              <a:off x="2208" y="2208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44" name="Line 332"/>
            <p:cNvSpPr>
              <a:spLocks noChangeShapeType="1"/>
            </p:cNvSpPr>
            <p:nvPr/>
          </p:nvSpPr>
          <p:spPr bwMode="auto">
            <a:xfrm flipH="1">
              <a:off x="1584" y="2304"/>
              <a:ext cx="624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345" name="Picture 2"/>
          <p:cNvPicPr>
            <a:picLocks noChangeAspect="1" noChangeArrowheads="1"/>
          </p:cNvPicPr>
          <p:nvPr/>
        </p:nvPicPr>
        <p:blipFill>
          <a:blip r:embed="rId2" cstate="print"/>
          <a:srcRect b="7745"/>
          <a:stretch>
            <a:fillRect/>
          </a:stretch>
        </p:blipFill>
        <p:spPr bwMode="auto">
          <a:xfrm>
            <a:off x="4954588" y="2420938"/>
            <a:ext cx="3505200" cy="3162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346" name="Caixa de texto 1"/>
          <p:cNvSpPr txBox="1">
            <a:spLocks noChangeArrowheads="1"/>
          </p:cNvSpPr>
          <p:nvPr/>
        </p:nvSpPr>
        <p:spPr bwMode="auto">
          <a:xfrm>
            <a:off x="3913188" y="1219786"/>
            <a:ext cx="4546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GB" altLang="es-ES" smtClean="0"/>
              <a:t>If all variation is due to environmental effects, the regression towards mediocrity will actually be a complete regression to the mean</a:t>
            </a:r>
            <a:endParaRPr lang="en-GB" altLang="es-ES"/>
          </a:p>
        </p:txBody>
      </p:sp>
      <p:sp>
        <p:nvSpPr>
          <p:cNvPr id="347" name="Caixa de texto 38"/>
          <p:cNvSpPr txBox="1">
            <a:spLocks noChangeArrowheads="1"/>
          </p:cNvSpPr>
          <p:nvPr/>
        </p:nvSpPr>
        <p:spPr bwMode="auto">
          <a:xfrm>
            <a:off x="7285038" y="2171700"/>
            <a:ext cx="117475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0"/>
              </a:spcBef>
            </a:pPr>
            <a:r>
              <a:rPr lang="en-GB" altLang="es-ES" sz="1200" smtClean="0"/>
              <a:t>Pierce 2014</a:t>
            </a:r>
            <a:endParaRPr lang="en-GB" altLang="es-ES" sz="1200"/>
          </a:p>
        </p:txBody>
      </p:sp>
      <p:sp>
        <p:nvSpPr>
          <p:cNvPr id="348" name="Caixa de texto 3"/>
          <p:cNvSpPr txBox="1">
            <a:spLocks noChangeArrowheads="1"/>
          </p:cNvSpPr>
          <p:nvPr/>
        </p:nvSpPr>
        <p:spPr bwMode="auto">
          <a:xfrm>
            <a:off x="446088" y="6308725"/>
            <a:ext cx="3810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altLang="es-ES" smtClean="0"/>
              <a:t>Non inheritable differences</a:t>
            </a:r>
            <a:endParaRPr lang="en-GB" altLang="es-ES"/>
          </a:p>
        </p:txBody>
      </p:sp>
      <p:sp>
        <p:nvSpPr>
          <p:cNvPr id="349" name="Caixa de texto 346"/>
          <p:cNvSpPr txBox="1">
            <a:spLocks noChangeArrowheads="1"/>
          </p:cNvSpPr>
          <p:nvPr/>
        </p:nvSpPr>
        <p:spPr bwMode="auto">
          <a:xfrm>
            <a:off x="5435600" y="5516563"/>
            <a:ext cx="28575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s-ES" sz="1700" b="1" smtClean="0"/>
              <a:t>Mean parental phenotype</a:t>
            </a:r>
            <a:endParaRPr lang="en-GB" altLang="es-ES" sz="1700" b="1"/>
          </a:p>
        </p:txBody>
      </p:sp>
      <p:sp>
        <p:nvSpPr>
          <p:cNvPr id="350" name="Caixa de texto 1"/>
          <p:cNvSpPr txBox="1">
            <a:spLocks noChangeArrowheads="1"/>
          </p:cNvSpPr>
          <p:nvPr/>
        </p:nvSpPr>
        <p:spPr bwMode="auto">
          <a:xfrm>
            <a:off x="5506542" y="6107113"/>
            <a:ext cx="2665858" cy="369332"/>
          </a:xfrm>
          <a:prstGeom prst="rect">
            <a:avLst/>
          </a:prstGeom>
          <a:noFill/>
          <a:ln w="31750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altLang="es-ES" dirty="0" smtClean="0"/>
              <a:t>(</a:t>
            </a:r>
            <a:r>
              <a:rPr lang="en-GB" altLang="es-ES" dirty="0" err="1" smtClean="0">
                <a:solidFill>
                  <a:srgbClr val="00B050"/>
                </a:solidFill>
              </a:rPr>
              <a:t>Johanssen’s</a:t>
            </a:r>
            <a:r>
              <a:rPr lang="en-GB" altLang="es-ES" dirty="0" smtClean="0">
                <a:solidFill>
                  <a:srgbClr val="00B050"/>
                </a:solidFill>
              </a:rPr>
              <a:t> experiment</a:t>
            </a:r>
            <a:r>
              <a:rPr lang="en-GB" altLang="es-ES" dirty="0" smtClean="0"/>
              <a:t>)</a:t>
            </a:r>
            <a:endParaRPr lang="en-GB" alt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smtClean="0"/>
              <a:t>Regression towards mediocrity</a:t>
            </a:r>
          </a:p>
        </p:txBody>
      </p:sp>
      <p:pic>
        <p:nvPicPr>
          <p:cNvPr id="177" name="Picture 2"/>
          <p:cNvPicPr>
            <a:picLocks noChangeAspect="1" noChangeArrowheads="1"/>
          </p:cNvPicPr>
          <p:nvPr/>
        </p:nvPicPr>
        <p:blipFill>
          <a:blip r:embed="rId2" cstate="print"/>
          <a:srcRect b="7745"/>
          <a:stretch>
            <a:fillRect/>
          </a:stretch>
        </p:blipFill>
        <p:spPr bwMode="auto">
          <a:xfrm>
            <a:off x="4954588" y="2420938"/>
            <a:ext cx="3505200" cy="3162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grpSp>
        <p:nvGrpSpPr>
          <p:cNvPr id="178" name="Group 82"/>
          <p:cNvGrpSpPr>
            <a:grpSpLocks/>
          </p:cNvGrpSpPr>
          <p:nvPr/>
        </p:nvGrpSpPr>
        <p:grpSpPr bwMode="auto">
          <a:xfrm>
            <a:off x="179388" y="1268413"/>
            <a:ext cx="4267200" cy="1981200"/>
            <a:chOff x="480" y="288"/>
            <a:chExt cx="2688" cy="1248"/>
          </a:xfrm>
        </p:grpSpPr>
        <p:sp>
          <p:nvSpPr>
            <p:cNvPr id="179" name="Freeform 83"/>
            <p:cNvSpPr>
              <a:spLocks/>
            </p:cNvSpPr>
            <p:nvPr/>
          </p:nvSpPr>
          <p:spPr bwMode="auto">
            <a:xfrm>
              <a:off x="624" y="288"/>
              <a:ext cx="2400" cy="1248"/>
            </a:xfrm>
            <a:custGeom>
              <a:avLst/>
              <a:gdLst>
                <a:gd name="T0" fmla="*/ 4 w 2934"/>
                <a:gd name="T1" fmla="*/ 23 h 1662"/>
                <a:gd name="T2" fmla="*/ 8 w 2934"/>
                <a:gd name="T3" fmla="*/ 22 h 1662"/>
                <a:gd name="T4" fmla="*/ 13 w 2934"/>
                <a:gd name="T5" fmla="*/ 22 h 1662"/>
                <a:gd name="T6" fmla="*/ 19 w 2934"/>
                <a:gd name="T7" fmla="*/ 22 h 1662"/>
                <a:gd name="T8" fmla="*/ 24 w 2934"/>
                <a:gd name="T9" fmla="*/ 21 h 1662"/>
                <a:gd name="T10" fmla="*/ 28 w 2934"/>
                <a:gd name="T11" fmla="*/ 20 h 1662"/>
                <a:gd name="T12" fmla="*/ 34 w 2934"/>
                <a:gd name="T13" fmla="*/ 18 h 1662"/>
                <a:gd name="T14" fmla="*/ 38 w 2934"/>
                <a:gd name="T15" fmla="*/ 17 h 1662"/>
                <a:gd name="T16" fmla="*/ 43 w 2934"/>
                <a:gd name="T17" fmla="*/ 14 h 1662"/>
                <a:gd name="T18" fmla="*/ 47 w 2934"/>
                <a:gd name="T19" fmla="*/ 11 h 1662"/>
                <a:gd name="T20" fmla="*/ 53 w 2934"/>
                <a:gd name="T21" fmla="*/ 8 h 1662"/>
                <a:gd name="T22" fmla="*/ 58 w 2934"/>
                <a:gd name="T23" fmla="*/ 5 h 1662"/>
                <a:gd name="T24" fmla="*/ 61 w 2934"/>
                <a:gd name="T25" fmla="*/ 3 h 1662"/>
                <a:gd name="T26" fmla="*/ 66 w 2934"/>
                <a:gd name="T27" fmla="*/ 2 h 1662"/>
                <a:gd name="T28" fmla="*/ 70 w 2934"/>
                <a:gd name="T29" fmla="*/ 2 h 1662"/>
                <a:gd name="T30" fmla="*/ 74 w 2934"/>
                <a:gd name="T31" fmla="*/ 2 h 1662"/>
                <a:gd name="T32" fmla="*/ 77 w 2934"/>
                <a:gd name="T33" fmla="*/ 2 h 1662"/>
                <a:gd name="T34" fmla="*/ 81 w 2934"/>
                <a:gd name="T35" fmla="*/ 3 h 1662"/>
                <a:gd name="T36" fmla="*/ 87 w 2934"/>
                <a:gd name="T37" fmla="*/ 5 h 1662"/>
                <a:gd name="T38" fmla="*/ 92 w 2934"/>
                <a:gd name="T39" fmla="*/ 8 h 1662"/>
                <a:gd name="T40" fmla="*/ 95 w 2934"/>
                <a:gd name="T41" fmla="*/ 10 h 1662"/>
                <a:gd name="T42" fmla="*/ 99 w 2934"/>
                <a:gd name="T43" fmla="*/ 13 h 1662"/>
                <a:gd name="T44" fmla="*/ 104 w 2934"/>
                <a:gd name="T45" fmla="*/ 15 h 1662"/>
                <a:gd name="T46" fmla="*/ 109 w 2934"/>
                <a:gd name="T47" fmla="*/ 17 h 1662"/>
                <a:gd name="T48" fmla="*/ 115 w 2934"/>
                <a:gd name="T49" fmla="*/ 20 h 1662"/>
                <a:gd name="T50" fmla="*/ 119 w 2934"/>
                <a:gd name="T51" fmla="*/ 20 h 1662"/>
                <a:gd name="T52" fmla="*/ 124 w 2934"/>
                <a:gd name="T53" fmla="*/ 22 h 1662"/>
                <a:gd name="T54" fmla="*/ 128 w 2934"/>
                <a:gd name="T55" fmla="*/ 22 h 1662"/>
                <a:gd name="T56" fmla="*/ 131 w 2934"/>
                <a:gd name="T57" fmla="*/ 22 h 1662"/>
                <a:gd name="T58" fmla="*/ 138 w 2934"/>
                <a:gd name="T59" fmla="*/ 23 h 1662"/>
                <a:gd name="T60" fmla="*/ 142 w 2934"/>
                <a:gd name="T61" fmla="*/ 23 h 1662"/>
                <a:gd name="T62" fmla="*/ 142 w 2934"/>
                <a:gd name="T63" fmla="*/ 23 h 1662"/>
                <a:gd name="T64" fmla="*/ 139 w 2934"/>
                <a:gd name="T65" fmla="*/ 23 h 1662"/>
                <a:gd name="T66" fmla="*/ 134 w 2934"/>
                <a:gd name="T67" fmla="*/ 22 h 1662"/>
                <a:gd name="T68" fmla="*/ 130 w 2934"/>
                <a:gd name="T69" fmla="*/ 22 h 1662"/>
                <a:gd name="T70" fmla="*/ 127 w 2934"/>
                <a:gd name="T71" fmla="*/ 22 h 1662"/>
                <a:gd name="T72" fmla="*/ 123 w 2934"/>
                <a:gd name="T73" fmla="*/ 21 h 1662"/>
                <a:gd name="T74" fmla="*/ 119 w 2934"/>
                <a:gd name="T75" fmla="*/ 20 h 1662"/>
                <a:gd name="T76" fmla="*/ 115 w 2934"/>
                <a:gd name="T77" fmla="*/ 20 h 1662"/>
                <a:gd name="T78" fmla="*/ 110 w 2934"/>
                <a:gd name="T79" fmla="*/ 17 h 1662"/>
                <a:gd name="T80" fmla="*/ 105 w 2934"/>
                <a:gd name="T81" fmla="*/ 15 h 1662"/>
                <a:gd name="T82" fmla="*/ 100 w 2934"/>
                <a:gd name="T83" fmla="*/ 13 h 1662"/>
                <a:gd name="T84" fmla="*/ 97 w 2934"/>
                <a:gd name="T85" fmla="*/ 11 h 1662"/>
                <a:gd name="T86" fmla="*/ 93 w 2934"/>
                <a:gd name="T87" fmla="*/ 8 h 1662"/>
                <a:gd name="T88" fmla="*/ 88 w 2934"/>
                <a:gd name="T89" fmla="*/ 5 h 1662"/>
                <a:gd name="T90" fmla="*/ 83 w 2934"/>
                <a:gd name="T91" fmla="*/ 2 h 1662"/>
                <a:gd name="T92" fmla="*/ 78 w 2934"/>
                <a:gd name="T93" fmla="*/ 2 h 1662"/>
                <a:gd name="T94" fmla="*/ 72 w 2934"/>
                <a:gd name="T95" fmla="*/ 0 h 1662"/>
                <a:gd name="T96" fmla="*/ 67 w 2934"/>
                <a:gd name="T97" fmla="*/ 2 h 1662"/>
                <a:gd name="T98" fmla="*/ 62 w 2934"/>
                <a:gd name="T99" fmla="*/ 2 h 1662"/>
                <a:gd name="T100" fmla="*/ 56 w 2934"/>
                <a:gd name="T101" fmla="*/ 5 h 1662"/>
                <a:gd name="T102" fmla="*/ 53 w 2934"/>
                <a:gd name="T103" fmla="*/ 8 h 1662"/>
                <a:gd name="T104" fmla="*/ 46 w 2934"/>
                <a:gd name="T105" fmla="*/ 11 h 1662"/>
                <a:gd name="T106" fmla="*/ 43 w 2934"/>
                <a:gd name="T107" fmla="*/ 13 h 1662"/>
                <a:gd name="T108" fmla="*/ 38 w 2934"/>
                <a:gd name="T109" fmla="*/ 15 h 1662"/>
                <a:gd name="T110" fmla="*/ 35 w 2934"/>
                <a:gd name="T111" fmla="*/ 17 h 1662"/>
                <a:gd name="T112" fmla="*/ 31 w 2934"/>
                <a:gd name="T113" fmla="*/ 19 h 1662"/>
                <a:gd name="T114" fmla="*/ 25 w 2934"/>
                <a:gd name="T115" fmla="*/ 20 h 1662"/>
                <a:gd name="T116" fmla="*/ 23 w 2934"/>
                <a:gd name="T117" fmla="*/ 21 h 1662"/>
                <a:gd name="T118" fmla="*/ 16 w 2934"/>
                <a:gd name="T119" fmla="*/ 22 h 1662"/>
                <a:gd name="T120" fmla="*/ 13 w 2934"/>
                <a:gd name="T121" fmla="*/ 22 h 1662"/>
                <a:gd name="T122" fmla="*/ 8 w 2934"/>
                <a:gd name="T123" fmla="*/ 22 h 1662"/>
                <a:gd name="T124" fmla="*/ 4 w 2934"/>
                <a:gd name="T125" fmla="*/ 22 h 16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934"/>
                <a:gd name="T190" fmla="*/ 0 h 1662"/>
                <a:gd name="T191" fmla="*/ 2934 w 2934"/>
                <a:gd name="T192" fmla="*/ 1662 h 16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934" h="1662">
                  <a:moveTo>
                    <a:pt x="0" y="1638"/>
                  </a:moveTo>
                  <a:lnTo>
                    <a:pt x="6" y="1662"/>
                  </a:lnTo>
                  <a:lnTo>
                    <a:pt x="21" y="1660"/>
                  </a:lnTo>
                  <a:lnTo>
                    <a:pt x="18" y="1646"/>
                  </a:lnTo>
                  <a:lnTo>
                    <a:pt x="18" y="1660"/>
                  </a:lnTo>
                  <a:lnTo>
                    <a:pt x="30" y="1660"/>
                  </a:lnTo>
                  <a:lnTo>
                    <a:pt x="45" y="1660"/>
                  </a:lnTo>
                  <a:lnTo>
                    <a:pt x="48" y="1660"/>
                  </a:lnTo>
                  <a:lnTo>
                    <a:pt x="63" y="1657"/>
                  </a:lnTo>
                  <a:lnTo>
                    <a:pt x="60" y="1643"/>
                  </a:lnTo>
                  <a:lnTo>
                    <a:pt x="60" y="1657"/>
                  </a:lnTo>
                  <a:lnTo>
                    <a:pt x="76" y="1657"/>
                  </a:lnTo>
                  <a:lnTo>
                    <a:pt x="82" y="1654"/>
                  </a:lnTo>
                  <a:lnTo>
                    <a:pt x="94" y="1649"/>
                  </a:lnTo>
                  <a:lnTo>
                    <a:pt x="88" y="1638"/>
                  </a:lnTo>
                  <a:lnTo>
                    <a:pt x="91" y="1651"/>
                  </a:lnTo>
                  <a:lnTo>
                    <a:pt x="109" y="1649"/>
                  </a:lnTo>
                  <a:lnTo>
                    <a:pt x="106" y="1635"/>
                  </a:lnTo>
                  <a:lnTo>
                    <a:pt x="106" y="1649"/>
                  </a:lnTo>
                  <a:lnTo>
                    <a:pt x="121" y="1649"/>
                  </a:lnTo>
                  <a:lnTo>
                    <a:pt x="124" y="1649"/>
                  </a:lnTo>
                  <a:lnTo>
                    <a:pt x="136" y="1646"/>
                  </a:lnTo>
                  <a:lnTo>
                    <a:pt x="151" y="1643"/>
                  </a:lnTo>
                  <a:lnTo>
                    <a:pt x="166" y="1640"/>
                  </a:lnTo>
                  <a:lnTo>
                    <a:pt x="163" y="1627"/>
                  </a:lnTo>
                  <a:lnTo>
                    <a:pt x="163" y="1640"/>
                  </a:lnTo>
                  <a:lnTo>
                    <a:pt x="178" y="1640"/>
                  </a:lnTo>
                  <a:lnTo>
                    <a:pt x="181" y="1640"/>
                  </a:lnTo>
                  <a:lnTo>
                    <a:pt x="193" y="1638"/>
                  </a:lnTo>
                  <a:lnTo>
                    <a:pt x="196" y="1638"/>
                  </a:lnTo>
                  <a:lnTo>
                    <a:pt x="214" y="1632"/>
                  </a:lnTo>
                  <a:lnTo>
                    <a:pt x="208" y="1619"/>
                  </a:lnTo>
                  <a:lnTo>
                    <a:pt x="211" y="1632"/>
                  </a:lnTo>
                  <a:lnTo>
                    <a:pt x="226" y="1630"/>
                  </a:lnTo>
                  <a:lnTo>
                    <a:pt x="238" y="1627"/>
                  </a:lnTo>
                  <a:lnTo>
                    <a:pt x="253" y="1624"/>
                  </a:lnTo>
                  <a:lnTo>
                    <a:pt x="256" y="1624"/>
                  </a:lnTo>
                  <a:lnTo>
                    <a:pt x="271" y="1619"/>
                  </a:lnTo>
                  <a:lnTo>
                    <a:pt x="265" y="1605"/>
                  </a:lnTo>
                  <a:lnTo>
                    <a:pt x="268" y="1619"/>
                  </a:lnTo>
                  <a:lnTo>
                    <a:pt x="283" y="1616"/>
                  </a:lnTo>
                  <a:lnTo>
                    <a:pt x="286" y="1616"/>
                  </a:lnTo>
                  <a:lnTo>
                    <a:pt x="301" y="1610"/>
                  </a:lnTo>
                  <a:lnTo>
                    <a:pt x="316" y="1605"/>
                  </a:lnTo>
                  <a:lnTo>
                    <a:pt x="332" y="1599"/>
                  </a:lnTo>
                  <a:lnTo>
                    <a:pt x="332" y="1597"/>
                  </a:lnTo>
                  <a:lnTo>
                    <a:pt x="344" y="1591"/>
                  </a:lnTo>
                  <a:lnTo>
                    <a:pt x="338" y="1580"/>
                  </a:lnTo>
                  <a:lnTo>
                    <a:pt x="344" y="1594"/>
                  </a:lnTo>
                  <a:lnTo>
                    <a:pt x="359" y="1588"/>
                  </a:lnTo>
                  <a:lnTo>
                    <a:pt x="374" y="1583"/>
                  </a:lnTo>
                  <a:lnTo>
                    <a:pt x="377" y="1580"/>
                  </a:lnTo>
                  <a:lnTo>
                    <a:pt x="392" y="1572"/>
                  </a:lnTo>
                  <a:lnTo>
                    <a:pt x="407" y="1564"/>
                  </a:lnTo>
                  <a:lnTo>
                    <a:pt x="422" y="1556"/>
                  </a:lnTo>
                  <a:lnTo>
                    <a:pt x="437" y="1547"/>
                  </a:lnTo>
                  <a:lnTo>
                    <a:pt x="449" y="1539"/>
                  </a:lnTo>
                  <a:lnTo>
                    <a:pt x="440" y="1528"/>
                  </a:lnTo>
                  <a:lnTo>
                    <a:pt x="449" y="1539"/>
                  </a:lnTo>
                  <a:lnTo>
                    <a:pt x="464" y="1531"/>
                  </a:lnTo>
                  <a:lnTo>
                    <a:pt x="467" y="1531"/>
                  </a:lnTo>
                  <a:lnTo>
                    <a:pt x="482" y="1517"/>
                  </a:lnTo>
                  <a:lnTo>
                    <a:pt x="470" y="1506"/>
                  </a:lnTo>
                  <a:lnTo>
                    <a:pt x="479" y="1517"/>
                  </a:lnTo>
                  <a:lnTo>
                    <a:pt x="497" y="1506"/>
                  </a:lnTo>
                  <a:lnTo>
                    <a:pt x="500" y="1506"/>
                  </a:lnTo>
                  <a:lnTo>
                    <a:pt x="512" y="1495"/>
                  </a:lnTo>
                  <a:lnTo>
                    <a:pt x="500" y="1484"/>
                  </a:lnTo>
                  <a:lnTo>
                    <a:pt x="509" y="1495"/>
                  </a:lnTo>
                  <a:lnTo>
                    <a:pt x="524" y="1484"/>
                  </a:lnTo>
                  <a:lnTo>
                    <a:pt x="527" y="1484"/>
                  </a:lnTo>
                  <a:lnTo>
                    <a:pt x="542" y="1471"/>
                  </a:lnTo>
                  <a:lnTo>
                    <a:pt x="542" y="1468"/>
                  </a:lnTo>
                  <a:lnTo>
                    <a:pt x="554" y="1454"/>
                  </a:lnTo>
                  <a:lnTo>
                    <a:pt x="542" y="1446"/>
                  </a:lnTo>
                  <a:lnTo>
                    <a:pt x="554" y="1457"/>
                  </a:lnTo>
                  <a:lnTo>
                    <a:pt x="570" y="1443"/>
                  </a:lnTo>
                  <a:lnTo>
                    <a:pt x="585" y="1430"/>
                  </a:lnTo>
                  <a:lnTo>
                    <a:pt x="600" y="1416"/>
                  </a:lnTo>
                  <a:lnTo>
                    <a:pt x="600" y="1413"/>
                  </a:lnTo>
                  <a:lnTo>
                    <a:pt x="615" y="1397"/>
                  </a:lnTo>
                  <a:lnTo>
                    <a:pt x="630" y="1378"/>
                  </a:lnTo>
                  <a:lnTo>
                    <a:pt x="645" y="1358"/>
                  </a:lnTo>
                  <a:lnTo>
                    <a:pt x="657" y="1342"/>
                  </a:lnTo>
                  <a:lnTo>
                    <a:pt x="645" y="1334"/>
                  </a:lnTo>
                  <a:lnTo>
                    <a:pt x="657" y="1342"/>
                  </a:lnTo>
                  <a:lnTo>
                    <a:pt x="672" y="1323"/>
                  </a:lnTo>
                  <a:lnTo>
                    <a:pt x="660" y="1315"/>
                  </a:lnTo>
                  <a:lnTo>
                    <a:pt x="672" y="1323"/>
                  </a:lnTo>
                  <a:lnTo>
                    <a:pt x="690" y="1304"/>
                  </a:lnTo>
                  <a:lnTo>
                    <a:pt x="690" y="1301"/>
                  </a:lnTo>
                  <a:lnTo>
                    <a:pt x="702" y="1279"/>
                  </a:lnTo>
                  <a:lnTo>
                    <a:pt x="690" y="1273"/>
                  </a:lnTo>
                  <a:lnTo>
                    <a:pt x="702" y="1282"/>
                  </a:lnTo>
                  <a:lnTo>
                    <a:pt x="717" y="1262"/>
                  </a:lnTo>
                  <a:lnTo>
                    <a:pt x="732" y="1238"/>
                  </a:lnTo>
                  <a:lnTo>
                    <a:pt x="747" y="1216"/>
                  </a:lnTo>
                  <a:lnTo>
                    <a:pt x="747" y="1213"/>
                  </a:lnTo>
                  <a:lnTo>
                    <a:pt x="759" y="1189"/>
                  </a:lnTo>
                  <a:lnTo>
                    <a:pt x="747" y="1183"/>
                  </a:lnTo>
                  <a:lnTo>
                    <a:pt x="759" y="1191"/>
                  </a:lnTo>
                  <a:lnTo>
                    <a:pt x="774" y="1167"/>
                  </a:lnTo>
                  <a:lnTo>
                    <a:pt x="792" y="1142"/>
                  </a:lnTo>
                  <a:lnTo>
                    <a:pt x="795" y="1139"/>
                  </a:lnTo>
                  <a:lnTo>
                    <a:pt x="807" y="1112"/>
                  </a:lnTo>
                  <a:lnTo>
                    <a:pt x="792" y="1106"/>
                  </a:lnTo>
                  <a:lnTo>
                    <a:pt x="804" y="1115"/>
                  </a:lnTo>
                  <a:lnTo>
                    <a:pt x="820" y="1090"/>
                  </a:lnTo>
                  <a:lnTo>
                    <a:pt x="820" y="1087"/>
                  </a:lnTo>
                  <a:lnTo>
                    <a:pt x="835" y="1060"/>
                  </a:lnTo>
                  <a:lnTo>
                    <a:pt x="850" y="1032"/>
                  </a:lnTo>
                  <a:lnTo>
                    <a:pt x="853" y="1032"/>
                  </a:lnTo>
                  <a:lnTo>
                    <a:pt x="865" y="1005"/>
                  </a:lnTo>
                  <a:lnTo>
                    <a:pt x="850" y="999"/>
                  </a:lnTo>
                  <a:lnTo>
                    <a:pt x="862" y="1005"/>
                  </a:lnTo>
                  <a:lnTo>
                    <a:pt x="880" y="972"/>
                  </a:lnTo>
                  <a:lnTo>
                    <a:pt x="895" y="945"/>
                  </a:lnTo>
                  <a:lnTo>
                    <a:pt x="898" y="945"/>
                  </a:lnTo>
                  <a:lnTo>
                    <a:pt x="910" y="915"/>
                  </a:lnTo>
                  <a:lnTo>
                    <a:pt x="895" y="909"/>
                  </a:lnTo>
                  <a:lnTo>
                    <a:pt x="907" y="915"/>
                  </a:lnTo>
                  <a:lnTo>
                    <a:pt x="922" y="884"/>
                  </a:lnTo>
                  <a:lnTo>
                    <a:pt x="937" y="852"/>
                  </a:lnTo>
                  <a:lnTo>
                    <a:pt x="952" y="821"/>
                  </a:lnTo>
                  <a:lnTo>
                    <a:pt x="955" y="821"/>
                  </a:lnTo>
                  <a:lnTo>
                    <a:pt x="967" y="791"/>
                  </a:lnTo>
                  <a:lnTo>
                    <a:pt x="952" y="786"/>
                  </a:lnTo>
                  <a:lnTo>
                    <a:pt x="964" y="791"/>
                  </a:lnTo>
                  <a:lnTo>
                    <a:pt x="982" y="758"/>
                  </a:lnTo>
                  <a:lnTo>
                    <a:pt x="997" y="726"/>
                  </a:lnTo>
                  <a:lnTo>
                    <a:pt x="1000" y="726"/>
                  </a:lnTo>
                  <a:lnTo>
                    <a:pt x="1012" y="693"/>
                  </a:lnTo>
                  <a:lnTo>
                    <a:pt x="997" y="687"/>
                  </a:lnTo>
                  <a:lnTo>
                    <a:pt x="1009" y="693"/>
                  </a:lnTo>
                  <a:lnTo>
                    <a:pt x="1024" y="663"/>
                  </a:lnTo>
                  <a:lnTo>
                    <a:pt x="1039" y="630"/>
                  </a:lnTo>
                  <a:lnTo>
                    <a:pt x="1054" y="597"/>
                  </a:lnTo>
                  <a:lnTo>
                    <a:pt x="1070" y="564"/>
                  </a:lnTo>
                  <a:lnTo>
                    <a:pt x="1085" y="534"/>
                  </a:lnTo>
                  <a:lnTo>
                    <a:pt x="1100" y="504"/>
                  </a:lnTo>
                  <a:lnTo>
                    <a:pt x="1103" y="504"/>
                  </a:lnTo>
                  <a:lnTo>
                    <a:pt x="1115" y="474"/>
                  </a:lnTo>
                  <a:lnTo>
                    <a:pt x="1100" y="468"/>
                  </a:lnTo>
                  <a:lnTo>
                    <a:pt x="1112" y="474"/>
                  </a:lnTo>
                  <a:lnTo>
                    <a:pt x="1127" y="441"/>
                  </a:lnTo>
                  <a:lnTo>
                    <a:pt x="1142" y="411"/>
                  </a:lnTo>
                  <a:lnTo>
                    <a:pt x="1130" y="405"/>
                  </a:lnTo>
                  <a:lnTo>
                    <a:pt x="1142" y="413"/>
                  </a:lnTo>
                  <a:lnTo>
                    <a:pt x="1160" y="383"/>
                  </a:lnTo>
                  <a:lnTo>
                    <a:pt x="1163" y="380"/>
                  </a:lnTo>
                  <a:lnTo>
                    <a:pt x="1175" y="353"/>
                  </a:lnTo>
                  <a:lnTo>
                    <a:pt x="1160" y="348"/>
                  </a:lnTo>
                  <a:lnTo>
                    <a:pt x="1172" y="353"/>
                  </a:lnTo>
                  <a:lnTo>
                    <a:pt x="1187" y="323"/>
                  </a:lnTo>
                  <a:lnTo>
                    <a:pt x="1202" y="295"/>
                  </a:lnTo>
                  <a:lnTo>
                    <a:pt x="1214" y="271"/>
                  </a:lnTo>
                  <a:lnTo>
                    <a:pt x="1202" y="265"/>
                  </a:lnTo>
                  <a:lnTo>
                    <a:pt x="1214" y="274"/>
                  </a:lnTo>
                  <a:lnTo>
                    <a:pt x="1229" y="249"/>
                  </a:lnTo>
                  <a:lnTo>
                    <a:pt x="1244" y="224"/>
                  </a:lnTo>
                  <a:lnTo>
                    <a:pt x="1262" y="200"/>
                  </a:lnTo>
                  <a:lnTo>
                    <a:pt x="1262" y="197"/>
                  </a:lnTo>
                  <a:lnTo>
                    <a:pt x="1274" y="175"/>
                  </a:lnTo>
                  <a:lnTo>
                    <a:pt x="1262" y="169"/>
                  </a:lnTo>
                  <a:lnTo>
                    <a:pt x="1274" y="178"/>
                  </a:lnTo>
                  <a:lnTo>
                    <a:pt x="1289" y="156"/>
                  </a:lnTo>
                  <a:lnTo>
                    <a:pt x="1277" y="148"/>
                  </a:lnTo>
                  <a:lnTo>
                    <a:pt x="1289" y="156"/>
                  </a:lnTo>
                  <a:lnTo>
                    <a:pt x="1305" y="137"/>
                  </a:lnTo>
                  <a:lnTo>
                    <a:pt x="1317" y="120"/>
                  </a:lnTo>
                  <a:lnTo>
                    <a:pt x="1305" y="112"/>
                  </a:lnTo>
                  <a:lnTo>
                    <a:pt x="1317" y="120"/>
                  </a:lnTo>
                  <a:lnTo>
                    <a:pt x="1332" y="104"/>
                  </a:lnTo>
                  <a:lnTo>
                    <a:pt x="1320" y="96"/>
                  </a:lnTo>
                  <a:lnTo>
                    <a:pt x="1329" y="106"/>
                  </a:lnTo>
                  <a:lnTo>
                    <a:pt x="1347" y="93"/>
                  </a:lnTo>
                  <a:lnTo>
                    <a:pt x="1350" y="90"/>
                  </a:lnTo>
                  <a:lnTo>
                    <a:pt x="1365" y="74"/>
                  </a:lnTo>
                  <a:lnTo>
                    <a:pt x="1377" y="60"/>
                  </a:lnTo>
                  <a:lnTo>
                    <a:pt x="1365" y="52"/>
                  </a:lnTo>
                  <a:lnTo>
                    <a:pt x="1374" y="63"/>
                  </a:lnTo>
                  <a:lnTo>
                    <a:pt x="1389" y="52"/>
                  </a:lnTo>
                  <a:lnTo>
                    <a:pt x="1380" y="41"/>
                  </a:lnTo>
                  <a:lnTo>
                    <a:pt x="1389" y="52"/>
                  </a:lnTo>
                  <a:lnTo>
                    <a:pt x="1404" y="43"/>
                  </a:lnTo>
                  <a:lnTo>
                    <a:pt x="1395" y="33"/>
                  </a:lnTo>
                  <a:lnTo>
                    <a:pt x="1401" y="43"/>
                  </a:lnTo>
                  <a:lnTo>
                    <a:pt x="1413" y="38"/>
                  </a:lnTo>
                  <a:lnTo>
                    <a:pt x="1407" y="27"/>
                  </a:lnTo>
                  <a:lnTo>
                    <a:pt x="1413" y="41"/>
                  </a:lnTo>
                  <a:lnTo>
                    <a:pt x="1428" y="35"/>
                  </a:lnTo>
                  <a:lnTo>
                    <a:pt x="1446" y="30"/>
                  </a:lnTo>
                  <a:lnTo>
                    <a:pt x="1440" y="16"/>
                  </a:lnTo>
                  <a:lnTo>
                    <a:pt x="1443" y="30"/>
                  </a:lnTo>
                  <a:lnTo>
                    <a:pt x="1458" y="27"/>
                  </a:lnTo>
                  <a:lnTo>
                    <a:pt x="1455" y="13"/>
                  </a:lnTo>
                  <a:lnTo>
                    <a:pt x="1455" y="27"/>
                  </a:lnTo>
                  <a:lnTo>
                    <a:pt x="1467" y="27"/>
                  </a:lnTo>
                  <a:lnTo>
                    <a:pt x="1467" y="13"/>
                  </a:lnTo>
                  <a:lnTo>
                    <a:pt x="1464" y="27"/>
                  </a:lnTo>
                  <a:lnTo>
                    <a:pt x="1479" y="30"/>
                  </a:lnTo>
                  <a:lnTo>
                    <a:pt x="1494" y="33"/>
                  </a:lnTo>
                  <a:lnTo>
                    <a:pt x="1506" y="35"/>
                  </a:lnTo>
                  <a:lnTo>
                    <a:pt x="1509" y="22"/>
                  </a:lnTo>
                  <a:lnTo>
                    <a:pt x="1503" y="33"/>
                  </a:lnTo>
                  <a:lnTo>
                    <a:pt x="1521" y="41"/>
                  </a:lnTo>
                  <a:lnTo>
                    <a:pt x="1524" y="43"/>
                  </a:lnTo>
                  <a:lnTo>
                    <a:pt x="1539" y="49"/>
                  </a:lnTo>
                  <a:lnTo>
                    <a:pt x="1542" y="35"/>
                  </a:lnTo>
                  <a:lnTo>
                    <a:pt x="1533" y="46"/>
                  </a:lnTo>
                  <a:lnTo>
                    <a:pt x="1549" y="57"/>
                  </a:lnTo>
                  <a:lnTo>
                    <a:pt x="1558" y="46"/>
                  </a:lnTo>
                  <a:lnTo>
                    <a:pt x="1549" y="57"/>
                  </a:lnTo>
                  <a:lnTo>
                    <a:pt x="1561" y="68"/>
                  </a:lnTo>
                  <a:lnTo>
                    <a:pt x="1576" y="79"/>
                  </a:lnTo>
                  <a:lnTo>
                    <a:pt x="1585" y="68"/>
                  </a:lnTo>
                  <a:lnTo>
                    <a:pt x="1576" y="76"/>
                  </a:lnTo>
                  <a:lnTo>
                    <a:pt x="1591" y="93"/>
                  </a:lnTo>
                  <a:lnTo>
                    <a:pt x="1600" y="85"/>
                  </a:lnTo>
                  <a:lnTo>
                    <a:pt x="1588" y="93"/>
                  </a:lnTo>
                  <a:lnTo>
                    <a:pt x="1600" y="109"/>
                  </a:lnTo>
                  <a:lnTo>
                    <a:pt x="1603" y="112"/>
                  </a:lnTo>
                  <a:lnTo>
                    <a:pt x="1621" y="128"/>
                  </a:lnTo>
                  <a:lnTo>
                    <a:pt x="1630" y="117"/>
                  </a:lnTo>
                  <a:lnTo>
                    <a:pt x="1618" y="126"/>
                  </a:lnTo>
                  <a:lnTo>
                    <a:pt x="1633" y="145"/>
                  </a:lnTo>
                  <a:lnTo>
                    <a:pt x="1648" y="164"/>
                  </a:lnTo>
                  <a:lnTo>
                    <a:pt x="1660" y="156"/>
                  </a:lnTo>
                  <a:lnTo>
                    <a:pt x="1648" y="161"/>
                  </a:lnTo>
                  <a:lnTo>
                    <a:pt x="1660" y="183"/>
                  </a:lnTo>
                  <a:lnTo>
                    <a:pt x="1660" y="186"/>
                  </a:lnTo>
                  <a:lnTo>
                    <a:pt x="1675" y="208"/>
                  </a:lnTo>
                  <a:lnTo>
                    <a:pt x="1690" y="232"/>
                  </a:lnTo>
                  <a:lnTo>
                    <a:pt x="1705" y="257"/>
                  </a:lnTo>
                  <a:lnTo>
                    <a:pt x="1720" y="282"/>
                  </a:lnTo>
                  <a:lnTo>
                    <a:pt x="1732" y="274"/>
                  </a:lnTo>
                  <a:lnTo>
                    <a:pt x="1720" y="279"/>
                  </a:lnTo>
                  <a:lnTo>
                    <a:pt x="1735" y="306"/>
                  </a:lnTo>
                  <a:lnTo>
                    <a:pt x="1750" y="334"/>
                  </a:lnTo>
                  <a:lnTo>
                    <a:pt x="1762" y="328"/>
                  </a:lnTo>
                  <a:lnTo>
                    <a:pt x="1750" y="334"/>
                  </a:lnTo>
                  <a:lnTo>
                    <a:pt x="1762" y="364"/>
                  </a:lnTo>
                  <a:lnTo>
                    <a:pt x="1777" y="391"/>
                  </a:lnTo>
                  <a:lnTo>
                    <a:pt x="1792" y="422"/>
                  </a:lnTo>
                  <a:lnTo>
                    <a:pt x="1808" y="452"/>
                  </a:lnTo>
                  <a:lnTo>
                    <a:pt x="1820" y="446"/>
                  </a:lnTo>
                  <a:lnTo>
                    <a:pt x="1808" y="452"/>
                  </a:lnTo>
                  <a:lnTo>
                    <a:pt x="1823" y="485"/>
                  </a:lnTo>
                  <a:lnTo>
                    <a:pt x="1838" y="515"/>
                  </a:lnTo>
                  <a:lnTo>
                    <a:pt x="1853" y="545"/>
                  </a:lnTo>
                  <a:lnTo>
                    <a:pt x="1865" y="539"/>
                  </a:lnTo>
                  <a:lnTo>
                    <a:pt x="1853" y="545"/>
                  </a:lnTo>
                  <a:lnTo>
                    <a:pt x="1865" y="578"/>
                  </a:lnTo>
                  <a:lnTo>
                    <a:pt x="1880" y="611"/>
                  </a:lnTo>
                  <a:lnTo>
                    <a:pt x="1880" y="613"/>
                  </a:lnTo>
                  <a:lnTo>
                    <a:pt x="1898" y="643"/>
                  </a:lnTo>
                  <a:lnTo>
                    <a:pt x="1910" y="635"/>
                  </a:lnTo>
                  <a:lnTo>
                    <a:pt x="1898" y="641"/>
                  </a:lnTo>
                  <a:lnTo>
                    <a:pt x="1910" y="674"/>
                  </a:lnTo>
                  <a:lnTo>
                    <a:pt x="1925" y="704"/>
                  </a:lnTo>
                  <a:lnTo>
                    <a:pt x="1937" y="698"/>
                  </a:lnTo>
                  <a:lnTo>
                    <a:pt x="1925" y="704"/>
                  </a:lnTo>
                  <a:lnTo>
                    <a:pt x="1940" y="739"/>
                  </a:lnTo>
                  <a:lnTo>
                    <a:pt x="1955" y="769"/>
                  </a:lnTo>
                  <a:lnTo>
                    <a:pt x="1967" y="764"/>
                  </a:lnTo>
                  <a:lnTo>
                    <a:pt x="1955" y="769"/>
                  </a:lnTo>
                  <a:lnTo>
                    <a:pt x="1967" y="802"/>
                  </a:lnTo>
                  <a:lnTo>
                    <a:pt x="1982" y="832"/>
                  </a:lnTo>
                  <a:lnTo>
                    <a:pt x="2000" y="865"/>
                  </a:lnTo>
                  <a:lnTo>
                    <a:pt x="2012" y="860"/>
                  </a:lnTo>
                  <a:lnTo>
                    <a:pt x="2000" y="865"/>
                  </a:lnTo>
                  <a:lnTo>
                    <a:pt x="2012" y="895"/>
                  </a:lnTo>
                  <a:lnTo>
                    <a:pt x="2027" y="926"/>
                  </a:lnTo>
                  <a:lnTo>
                    <a:pt x="2043" y="956"/>
                  </a:lnTo>
                  <a:lnTo>
                    <a:pt x="2058" y="983"/>
                  </a:lnTo>
                  <a:lnTo>
                    <a:pt x="2070" y="978"/>
                  </a:lnTo>
                  <a:lnTo>
                    <a:pt x="2058" y="983"/>
                  </a:lnTo>
                  <a:lnTo>
                    <a:pt x="2070" y="1013"/>
                  </a:lnTo>
                  <a:lnTo>
                    <a:pt x="2070" y="1016"/>
                  </a:lnTo>
                  <a:lnTo>
                    <a:pt x="2088" y="1046"/>
                  </a:lnTo>
                  <a:lnTo>
                    <a:pt x="2103" y="1071"/>
                  </a:lnTo>
                  <a:lnTo>
                    <a:pt x="2115" y="1063"/>
                  </a:lnTo>
                  <a:lnTo>
                    <a:pt x="2103" y="1068"/>
                  </a:lnTo>
                  <a:lnTo>
                    <a:pt x="2115" y="1095"/>
                  </a:lnTo>
                  <a:lnTo>
                    <a:pt x="2130" y="1126"/>
                  </a:lnTo>
                  <a:lnTo>
                    <a:pt x="2130" y="1128"/>
                  </a:lnTo>
                  <a:lnTo>
                    <a:pt x="2145" y="1153"/>
                  </a:lnTo>
                  <a:lnTo>
                    <a:pt x="2160" y="1178"/>
                  </a:lnTo>
                  <a:lnTo>
                    <a:pt x="2172" y="1169"/>
                  </a:lnTo>
                  <a:lnTo>
                    <a:pt x="2160" y="1175"/>
                  </a:lnTo>
                  <a:lnTo>
                    <a:pt x="2172" y="1197"/>
                  </a:lnTo>
                  <a:lnTo>
                    <a:pt x="2172" y="1199"/>
                  </a:lnTo>
                  <a:lnTo>
                    <a:pt x="2190" y="1224"/>
                  </a:lnTo>
                  <a:lnTo>
                    <a:pt x="2205" y="1246"/>
                  </a:lnTo>
                  <a:lnTo>
                    <a:pt x="2217" y="1238"/>
                  </a:lnTo>
                  <a:lnTo>
                    <a:pt x="2205" y="1243"/>
                  </a:lnTo>
                  <a:lnTo>
                    <a:pt x="2217" y="1268"/>
                  </a:lnTo>
                  <a:lnTo>
                    <a:pt x="2217" y="1271"/>
                  </a:lnTo>
                  <a:lnTo>
                    <a:pt x="2232" y="1290"/>
                  </a:lnTo>
                  <a:lnTo>
                    <a:pt x="2247" y="1309"/>
                  </a:lnTo>
                  <a:lnTo>
                    <a:pt x="2262" y="1328"/>
                  </a:lnTo>
                  <a:lnTo>
                    <a:pt x="2277" y="1347"/>
                  </a:lnTo>
                  <a:lnTo>
                    <a:pt x="2293" y="1367"/>
                  </a:lnTo>
                  <a:lnTo>
                    <a:pt x="2296" y="1367"/>
                  </a:lnTo>
                  <a:lnTo>
                    <a:pt x="2311" y="1383"/>
                  </a:lnTo>
                  <a:lnTo>
                    <a:pt x="2320" y="1375"/>
                  </a:lnTo>
                  <a:lnTo>
                    <a:pt x="2308" y="1383"/>
                  </a:lnTo>
                  <a:lnTo>
                    <a:pt x="2320" y="1402"/>
                  </a:lnTo>
                  <a:lnTo>
                    <a:pt x="2323" y="1402"/>
                  </a:lnTo>
                  <a:lnTo>
                    <a:pt x="2338" y="1419"/>
                  </a:lnTo>
                  <a:lnTo>
                    <a:pt x="2338" y="1421"/>
                  </a:lnTo>
                  <a:lnTo>
                    <a:pt x="2353" y="1435"/>
                  </a:lnTo>
                  <a:lnTo>
                    <a:pt x="2371" y="1449"/>
                  </a:lnTo>
                  <a:lnTo>
                    <a:pt x="2380" y="1438"/>
                  </a:lnTo>
                  <a:lnTo>
                    <a:pt x="2368" y="1446"/>
                  </a:lnTo>
                  <a:lnTo>
                    <a:pt x="2380" y="1460"/>
                  </a:lnTo>
                  <a:lnTo>
                    <a:pt x="2383" y="1462"/>
                  </a:lnTo>
                  <a:lnTo>
                    <a:pt x="2398" y="1476"/>
                  </a:lnTo>
                  <a:lnTo>
                    <a:pt x="2413" y="1487"/>
                  </a:lnTo>
                  <a:lnTo>
                    <a:pt x="2422" y="1476"/>
                  </a:lnTo>
                  <a:lnTo>
                    <a:pt x="2410" y="1484"/>
                  </a:lnTo>
                  <a:lnTo>
                    <a:pt x="2422" y="1498"/>
                  </a:lnTo>
                  <a:lnTo>
                    <a:pt x="2425" y="1501"/>
                  </a:lnTo>
                  <a:lnTo>
                    <a:pt x="2440" y="1512"/>
                  </a:lnTo>
                  <a:lnTo>
                    <a:pt x="2455" y="1523"/>
                  </a:lnTo>
                  <a:lnTo>
                    <a:pt x="2458" y="1523"/>
                  </a:lnTo>
                  <a:lnTo>
                    <a:pt x="2476" y="1534"/>
                  </a:lnTo>
                  <a:lnTo>
                    <a:pt x="2482" y="1523"/>
                  </a:lnTo>
                  <a:lnTo>
                    <a:pt x="2473" y="1534"/>
                  </a:lnTo>
                  <a:lnTo>
                    <a:pt x="2485" y="1542"/>
                  </a:lnTo>
                  <a:lnTo>
                    <a:pt x="2488" y="1542"/>
                  </a:lnTo>
                  <a:lnTo>
                    <a:pt x="2503" y="1550"/>
                  </a:lnTo>
                  <a:lnTo>
                    <a:pt x="2518" y="1558"/>
                  </a:lnTo>
                  <a:lnTo>
                    <a:pt x="2524" y="1547"/>
                  </a:lnTo>
                  <a:lnTo>
                    <a:pt x="2515" y="1558"/>
                  </a:lnTo>
                  <a:lnTo>
                    <a:pt x="2527" y="1567"/>
                  </a:lnTo>
                  <a:lnTo>
                    <a:pt x="2531" y="1567"/>
                  </a:lnTo>
                  <a:lnTo>
                    <a:pt x="2546" y="1575"/>
                  </a:lnTo>
                  <a:lnTo>
                    <a:pt x="2549" y="1577"/>
                  </a:lnTo>
                  <a:lnTo>
                    <a:pt x="2567" y="1583"/>
                  </a:lnTo>
                  <a:lnTo>
                    <a:pt x="2570" y="1569"/>
                  </a:lnTo>
                  <a:lnTo>
                    <a:pt x="2564" y="1580"/>
                  </a:lnTo>
                  <a:lnTo>
                    <a:pt x="2579" y="1588"/>
                  </a:lnTo>
                  <a:lnTo>
                    <a:pt x="2591" y="1594"/>
                  </a:lnTo>
                  <a:lnTo>
                    <a:pt x="2594" y="1597"/>
                  </a:lnTo>
                  <a:lnTo>
                    <a:pt x="2609" y="1602"/>
                  </a:lnTo>
                  <a:lnTo>
                    <a:pt x="2624" y="1608"/>
                  </a:lnTo>
                  <a:lnTo>
                    <a:pt x="2627" y="1594"/>
                  </a:lnTo>
                  <a:lnTo>
                    <a:pt x="2621" y="1605"/>
                  </a:lnTo>
                  <a:lnTo>
                    <a:pt x="2633" y="1610"/>
                  </a:lnTo>
                  <a:lnTo>
                    <a:pt x="2636" y="1613"/>
                  </a:lnTo>
                  <a:lnTo>
                    <a:pt x="2651" y="1616"/>
                  </a:lnTo>
                  <a:lnTo>
                    <a:pt x="2654" y="1602"/>
                  </a:lnTo>
                  <a:lnTo>
                    <a:pt x="2651" y="1616"/>
                  </a:lnTo>
                  <a:lnTo>
                    <a:pt x="2669" y="1621"/>
                  </a:lnTo>
                  <a:lnTo>
                    <a:pt x="2684" y="1624"/>
                  </a:lnTo>
                  <a:lnTo>
                    <a:pt x="2687" y="1610"/>
                  </a:lnTo>
                  <a:lnTo>
                    <a:pt x="2681" y="1621"/>
                  </a:lnTo>
                  <a:lnTo>
                    <a:pt x="2693" y="1627"/>
                  </a:lnTo>
                  <a:lnTo>
                    <a:pt x="2696" y="1630"/>
                  </a:lnTo>
                  <a:lnTo>
                    <a:pt x="2711" y="1632"/>
                  </a:lnTo>
                  <a:lnTo>
                    <a:pt x="2726" y="1635"/>
                  </a:lnTo>
                  <a:lnTo>
                    <a:pt x="2738" y="1638"/>
                  </a:lnTo>
                  <a:lnTo>
                    <a:pt x="2741" y="1638"/>
                  </a:lnTo>
                  <a:lnTo>
                    <a:pt x="2759" y="1640"/>
                  </a:lnTo>
                  <a:lnTo>
                    <a:pt x="2759" y="1627"/>
                  </a:lnTo>
                  <a:lnTo>
                    <a:pt x="2756" y="1640"/>
                  </a:lnTo>
                  <a:lnTo>
                    <a:pt x="2771" y="1643"/>
                  </a:lnTo>
                  <a:lnTo>
                    <a:pt x="2787" y="1646"/>
                  </a:lnTo>
                  <a:lnTo>
                    <a:pt x="2790" y="1646"/>
                  </a:lnTo>
                  <a:lnTo>
                    <a:pt x="2802" y="1646"/>
                  </a:lnTo>
                  <a:lnTo>
                    <a:pt x="2802" y="1632"/>
                  </a:lnTo>
                  <a:lnTo>
                    <a:pt x="2799" y="1646"/>
                  </a:lnTo>
                  <a:lnTo>
                    <a:pt x="2814" y="1649"/>
                  </a:lnTo>
                  <a:lnTo>
                    <a:pt x="2829" y="1651"/>
                  </a:lnTo>
                  <a:lnTo>
                    <a:pt x="2832" y="1651"/>
                  </a:lnTo>
                  <a:lnTo>
                    <a:pt x="2844" y="1651"/>
                  </a:lnTo>
                  <a:lnTo>
                    <a:pt x="2844" y="1638"/>
                  </a:lnTo>
                  <a:lnTo>
                    <a:pt x="2841" y="1651"/>
                  </a:lnTo>
                  <a:lnTo>
                    <a:pt x="2859" y="1657"/>
                  </a:lnTo>
                  <a:lnTo>
                    <a:pt x="2862" y="1657"/>
                  </a:lnTo>
                  <a:lnTo>
                    <a:pt x="2877" y="1657"/>
                  </a:lnTo>
                  <a:lnTo>
                    <a:pt x="2877" y="1643"/>
                  </a:lnTo>
                  <a:lnTo>
                    <a:pt x="2874" y="1657"/>
                  </a:lnTo>
                  <a:lnTo>
                    <a:pt x="2889" y="1660"/>
                  </a:lnTo>
                  <a:lnTo>
                    <a:pt x="2892" y="1660"/>
                  </a:lnTo>
                  <a:lnTo>
                    <a:pt x="2904" y="1660"/>
                  </a:lnTo>
                  <a:lnTo>
                    <a:pt x="2904" y="1646"/>
                  </a:lnTo>
                  <a:lnTo>
                    <a:pt x="2901" y="1660"/>
                  </a:lnTo>
                  <a:lnTo>
                    <a:pt x="2916" y="1662"/>
                  </a:lnTo>
                  <a:lnTo>
                    <a:pt x="2919" y="1662"/>
                  </a:lnTo>
                  <a:lnTo>
                    <a:pt x="2934" y="1662"/>
                  </a:lnTo>
                  <a:lnTo>
                    <a:pt x="2934" y="1635"/>
                  </a:lnTo>
                  <a:lnTo>
                    <a:pt x="2919" y="1635"/>
                  </a:lnTo>
                  <a:lnTo>
                    <a:pt x="2919" y="1649"/>
                  </a:lnTo>
                  <a:lnTo>
                    <a:pt x="2922" y="1638"/>
                  </a:lnTo>
                  <a:lnTo>
                    <a:pt x="2907" y="1635"/>
                  </a:lnTo>
                  <a:lnTo>
                    <a:pt x="2904" y="1632"/>
                  </a:lnTo>
                  <a:lnTo>
                    <a:pt x="2892" y="1632"/>
                  </a:lnTo>
                  <a:lnTo>
                    <a:pt x="2892" y="1646"/>
                  </a:lnTo>
                  <a:lnTo>
                    <a:pt x="2895" y="1635"/>
                  </a:lnTo>
                  <a:lnTo>
                    <a:pt x="2880" y="1632"/>
                  </a:lnTo>
                  <a:lnTo>
                    <a:pt x="2877" y="1630"/>
                  </a:lnTo>
                  <a:lnTo>
                    <a:pt x="2862" y="1630"/>
                  </a:lnTo>
                  <a:lnTo>
                    <a:pt x="2862" y="1643"/>
                  </a:lnTo>
                  <a:lnTo>
                    <a:pt x="2868" y="1632"/>
                  </a:lnTo>
                  <a:lnTo>
                    <a:pt x="2850" y="1627"/>
                  </a:lnTo>
                  <a:lnTo>
                    <a:pt x="2844" y="1624"/>
                  </a:lnTo>
                  <a:lnTo>
                    <a:pt x="2832" y="1624"/>
                  </a:lnTo>
                  <a:lnTo>
                    <a:pt x="2832" y="1638"/>
                  </a:lnTo>
                  <a:lnTo>
                    <a:pt x="2835" y="1627"/>
                  </a:lnTo>
                  <a:lnTo>
                    <a:pt x="2820" y="1624"/>
                  </a:lnTo>
                  <a:lnTo>
                    <a:pt x="2805" y="1621"/>
                  </a:lnTo>
                  <a:lnTo>
                    <a:pt x="2802" y="1619"/>
                  </a:lnTo>
                  <a:lnTo>
                    <a:pt x="2790" y="1619"/>
                  </a:lnTo>
                  <a:lnTo>
                    <a:pt x="2790" y="1632"/>
                  </a:lnTo>
                  <a:lnTo>
                    <a:pt x="2793" y="1621"/>
                  </a:lnTo>
                  <a:lnTo>
                    <a:pt x="2778" y="1619"/>
                  </a:lnTo>
                  <a:lnTo>
                    <a:pt x="2762" y="1616"/>
                  </a:lnTo>
                  <a:lnTo>
                    <a:pt x="2744" y="1613"/>
                  </a:lnTo>
                  <a:lnTo>
                    <a:pt x="2741" y="1624"/>
                  </a:lnTo>
                  <a:lnTo>
                    <a:pt x="2744" y="1613"/>
                  </a:lnTo>
                  <a:lnTo>
                    <a:pt x="2732" y="1610"/>
                  </a:lnTo>
                  <a:lnTo>
                    <a:pt x="2717" y="1608"/>
                  </a:lnTo>
                  <a:lnTo>
                    <a:pt x="2702" y="1605"/>
                  </a:lnTo>
                  <a:lnTo>
                    <a:pt x="2699" y="1616"/>
                  </a:lnTo>
                  <a:lnTo>
                    <a:pt x="2705" y="1605"/>
                  </a:lnTo>
                  <a:lnTo>
                    <a:pt x="2693" y="1599"/>
                  </a:lnTo>
                  <a:lnTo>
                    <a:pt x="2690" y="1599"/>
                  </a:lnTo>
                  <a:lnTo>
                    <a:pt x="2675" y="1597"/>
                  </a:lnTo>
                  <a:lnTo>
                    <a:pt x="2672" y="1608"/>
                  </a:lnTo>
                  <a:lnTo>
                    <a:pt x="2678" y="1597"/>
                  </a:lnTo>
                  <a:lnTo>
                    <a:pt x="2660" y="1591"/>
                  </a:lnTo>
                  <a:lnTo>
                    <a:pt x="2657" y="1591"/>
                  </a:lnTo>
                  <a:lnTo>
                    <a:pt x="2642" y="1588"/>
                  </a:lnTo>
                  <a:lnTo>
                    <a:pt x="2639" y="1599"/>
                  </a:lnTo>
                  <a:lnTo>
                    <a:pt x="2645" y="1588"/>
                  </a:lnTo>
                  <a:lnTo>
                    <a:pt x="2633" y="1583"/>
                  </a:lnTo>
                  <a:lnTo>
                    <a:pt x="2618" y="1577"/>
                  </a:lnTo>
                  <a:lnTo>
                    <a:pt x="2603" y="1572"/>
                  </a:lnTo>
                  <a:lnTo>
                    <a:pt x="2597" y="1583"/>
                  </a:lnTo>
                  <a:lnTo>
                    <a:pt x="2603" y="1572"/>
                  </a:lnTo>
                  <a:lnTo>
                    <a:pt x="2591" y="1567"/>
                  </a:lnTo>
                  <a:lnTo>
                    <a:pt x="2585" y="1577"/>
                  </a:lnTo>
                  <a:lnTo>
                    <a:pt x="2594" y="1567"/>
                  </a:lnTo>
                  <a:lnTo>
                    <a:pt x="2579" y="1558"/>
                  </a:lnTo>
                  <a:lnTo>
                    <a:pt x="2576" y="1558"/>
                  </a:lnTo>
                  <a:lnTo>
                    <a:pt x="2558" y="1553"/>
                  </a:lnTo>
                  <a:lnTo>
                    <a:pt x="2552" y="1564"/>
                  </a:lnTo>
                  <a:lnTo>
                    <a:pt x="2561" y="1553"/>
                  </a:lnTo>
                  <a:lnTo>
                    <a:pt x="2546" y="1545"/>
                  </a:lnTo>
                  <a:lnTo>
                    <a:pt x="2537" y="1556"/>
                  </a:lnTo>
                  <a:lnTo>
                    <a:pt x="2546" y="1545"/>
                  </a:lnTo>
                  <a:lnTo>
                    <a:pt x="2534" y="1536"/>
                  </a:lnTo>
                  <a:lnTo>
                    <a:pt x="2518" y="1528"/>
                  </a:lnTo>
                  <a:lnTo>
                    <a:pt x="2503" y="1520"/>
                  </a:lnTo>
                  <a:lnTo>
                    <a:pt x="2494" y="1531"/>
                  </a:lnTo>
                  <a:lnTo>
                    <a:pt x="2503" y="1520"/>
                  </a:lnTo>
                  <a:lnTo>
                    <a:pt x="2491" y="1512"/>
                  </a:lnTo>
                  <a:lnTo>
                    <a:pt x="2473" y="1501"/>
                  </a:lnTo>
                  <a:lnTo>
                    <a:pt x="2464" y="1512"/>
                  </a:lnTo>
                  <a:lnTo>
                    <a:pt x="2473" y="1504"/>
                  </a:lnTo>
                  <a:lnTo>
                    <a:pt x="2458" y="1493"/>
                  </a:lnTo>
                  <a:lnTo>
                    <a:pt x="2443" y="1482"/>
                  </a:lnTo>
                  <a:lnTo>
                    <a:pt x="2434" y="1490"/>
                  </a:lnTo>
                  <a:lnTo>
                    <a:pt x="2446" y="1482"/>
                  </a:lnTo>
                  <a:lnTo>
                    <a:pt x="2434" y="1468"/>
                  </a:lnTo>
                  <a:lnTo>
                    <a:pt x="2431" y="1468"/>
                  </a:lnTo>
                  <a:lnTo>
                    <a:pt x="2416" y="1457"/>
                  </a:lnTo>
                  <a:lnTo>
                    <a:pt x="2407" y="1465"/>
                  </a:lnTo>
                  <a:lnTo>
                    <a:pt x="2419" y="1457"/>
                  </a:lnTo>
                  <a:lnTo>
                    <a:pt x="2404" y="1443"/>
                  </a:lnTo>
                  <a:lnTo>
                    <a:pt x="2392" y="1451"/>
                  </a:lnTo>
                  <a:lnTo>
                    <a:pt x="2404" y="1443"/>
                  </a:lnTo>
                  <a:lnTo>
                    <a:pt x="2392" y="1430"/>
                  </a:lnTo>
                  <a:lnTo>
                    <a:pt x="2389" y="1430"/>
                  </a:lnTo>
                  <a:lnTo>
                    <a:pt x="2371" y="1416"/>
                  </a:lnTo>
                  <a:lnTo>
                    <a:pt x="2362" y="1424"/>
                  </a:lnTo>
                  <a:lnTo>
                    <a:pt x="2374" y="1416"/>
                  </a:lnTo>
                  <a:lnTo>
                    <a:pt x="2359" y="1402"/>
                  </a:lnTo>
                  <a:lnTo>
                    <a:pt x="2347" y="1410"/>
                  </a:lnTo>
                  <a:lnTo>
                    <a:pt x="2359" y="1402"/>
                  </a:lnTo>
                  <a:lnTo>
                    <a:pt x="2344" y="1386"/>
                  </a:lnTo>
                  <a:lnTo>
                    <a:pt x="2332" y="1394"/>
                  </a:lnTo>
                  <a:lnTo>
                    <a:pt x="2344" y="1388"/>
                  </a:lnTo>
                  <a:lnTo>
                    <a:pt x="2332" y="1369"/>
                  </a:lnTo>
                  <a:lnTo>
                    <a:pt x="2332" y="1367"/>
                  </a:lnTo>
                  <a:lnTo>
                    <a:pt x="2317" y="1350"/>
                  </a:lnTo>
                  <a:lnTo>
                    <a:pt x="2305" y="1358"/>
                  </a:lnTo>
                  <a:lnTo>
                    <a:pt x="2317" y="1350"/>
                  </a:lnTo>
                  <a:lnTo>
                    <a:pt x="2302" y="1331"/>
                  </a:lnTo>
                  <a:lnTo>
                    <a:pt x="2287" y="1312"/>
                  </a:lnTo>
                  <a:lnTo>
                    <a:pt x="2271" y="1293"/>
                  </a:lnTo>
                  <a:lnTo>
                    <a:pt x="2256" y="1273"/>
                  </a:lnTo>
                  <a:lnTo>
                    <a:pt x="2241" y="1254"/>
                  </a:lnTo>
                  <a:lnTo>
                    <a:pt x="2229" y="1262"/>
                  </a:lnTo>
                  <a:lnTo>
                    <a:pt x="2241" y="1257"/>
                  </a:lnTo>
                  <a:lnTo>
                    <a:pt x="2229" y="1232"/>
                  </a:lnTo>
                  <a:lnTo>
                    <a:pt x="2214" y="1210"/>
                  </a:lnTo>
                  <a:lnTo>
                    <a:pt x="2196" y="1186"/>
                  </a:lnTo>
                  <a:lnTo>
                    <a:pt x="2184" y="1191"/>
                  </a:lnTo>
                  <a:lnTo>
                    <a:pt x="2196" y="1186"/>
                  </a:lnTo>
                  <a:lnTo>
                    <a:pt x="2184" y="1164"/>
                  </a:lnTo>
                  <a:lnTo>
                    <a:pt x="2169" y="1139"/>
                  </a:lnTo>
                  <a:lnTo>
                    <a:pt x="2154" y="1115"/>
                  </a:lnTo>
                  <a:lnTo>
                    <a:pt x="2142" y="1120"/>
                  </a:lnTo>
                  <a:lnTo>
                    <a:pt x="2154" y="1115"/>
                  </a:lnTo>
                  <a:lnTo>
                    <a:pt x="2139" y="1084"/>
                  </a:lnTo>
                  <a:lnTo>
                    <a:pt x="2127" y="1090"/>
                  </a:lnTo>
                  <a:lnTo>
                    <a:pt x="2142" y="1087"/>
                  </a:lnTo>
                  <a:lnTo>
                    <a:pt x="2130" y="1060"/>
                  </a:lnTo>
                  <a:lnTo>
                    <a:pt x="2127" y="1057"/>
                  </a:lnTo>
                  <a:lnTo>
                    <a:pt x="2112" y="1032"/>
                  </a:lnTo>
                  <a:lnTo>
                    <a:pt x="2094" y="1002"/>
                  </a:lnTo>
                  <a:lnTo>
                    <a:pt x="2082" y="1008"/>
                  </a:lnTo>
                  <a:lnTo>
                    <a:pt x="2097" y="1005"/>
                  </a:lnTo>
                  <a:lnTo>
                    <a:pt x="2085" y="975"/>
                  </a:lnTo>
                  <a:lnTo>
                    <a:pt x="2082" y="972"/>
                  </a:lnTo>
                  <a:lnTo>
                    <a:pt x="2067" y="945"/>
                  </a:lnTo>
                  <a:lnTo>
                    <a:pt x="2052" y="915"/>
                  </a:lnTo>
                  <a:lnTo>
                    <a:pt x="2036" y="884"/>
                  </a:lnTo>
                  <a:lnTo>
                    <a:pt x="2024" y="890"/>
                  </a:lnTo>
                  <a:lnTo>
                    <a:pt x="2040" y="887"/>
                  </a:lnTo>
                  <a:lnTo>
                    <a:pt x="2027" y="857"/>
                  </a:lnTo>
                  <a:lnTo>
                    <a:pt x="2024" y="854"/>
                  </a:lnTo>
                  <a:lnTo>
                    <a:pt x="2006" y="821"/>
                  </a:lnTo>
                  <a:lnTo>
                    <a:pt x="1991" y="791"/>
                  </a:lnTo>
                  <a:lnTo>
                    <a:pt x="1979" y="797"/>
                  </a:lnTo>
                  <a:lnTo>
                    <a:pt x="1994" y="794"/>
                  </a:lnTo>
                  <a:lnTo>
                    <a:pt x="1982" y="761"/>
                  </a:lnTo>
                  <a:lnTo>
                    <a:pt x="1979" y="758"/>
                  </a:lnTo>
                  <a:lnTo>
                    <a:pt x="1964" y="728"/>
                  </a:lnTo>
                  <a:lnTo>
                    <a:pt x="1952" y="734"/>
                  </a:lnTo>
                  <a:lnTo>
                    <a:pt x="1967" y="731"/>
                  </a:lnTo>
                  <a:lnTo>
                    <a:pt x="1952" y="695"/>
                  </a:lnTo>
                  <a:lnTo>
                    <a:pt x="1949" y="693"/>
                  </a:lnTo>
                  <a:lnTo>
                    <a:pt x="1934" y="663"/>
                  </a:lnTo>
                  <a:lnTo>
                    <a:pt x="1922" y="668"/>
                  </a:lnTo>
                  <a:lnTo>
                    <a:pt x="1937" y="665"/>
                  </a:lnTo>
                  <a:lnTo>
                    <a:pt x="1925" y="632"/>
                  </a:lnTo>
                  <a:lnTo>
                    <a:pt x="1922" y="630"/>
                  </a:lnTo>
                  <a:lnTo>
                    <a:pt x="1904" y="600"/>
                  </a:lnTo>
                  <a:lnTo>
                    <a:pt x="1892" y="605"/>
                  </a:lnTo>
                  <a:lnTo>
                    <a:pt x="1907" y="600"/>
                  </a:lnTo>
                  <a:lnTo>
                    <a:pt x="1892" y="567"/>
                  </a:lnTo>
                  <a:lnTo>
                    <a:pt x="1877" y="572"/>
                  </a:lnTo>
                  <a:lnTo>
                    <a:pt x="1892" y="569"/>
                  </a:lnTo>
                  <a:lnTo>
                    <a:pt x="1880" y="537"/>
                  </a:lnTo>
                  <a:lnTo>
                    <a:pt x="1877" y="534"/>
                  </a:lnTo>
                  <a:lnTo>
                    <a:pt x="1862" y="504"/>
                  </a:lnTo>
                  <a:lnTo>
                    <a:pt x="1847" y="474"/>
                  </a:lnTo>
                  <a:lnTo>
                    <a:pt x="1835" y="479"/>
                  </a:lnTo>
                  <a:lnTo>
                    <a:pt x="1850" y="474"/>
                  </a:lnTo>
                  <a:lnTo>
                    <a:pt x="1835" y="441"/>
                  </a:lnTo>
                  <a:lnTo>
                    <a:pt x="1832" y="441"/>
                  </a:lnTo>
                  <a:lnTo>
                    <a:pt x="1817" y="411"/>
                  </a:lnTo>
                  <a:lnTo>
                    <a:pt x="1802" y="380"/>
                  </a:lnTo>
                  <a:lnTo>
                    <a:pt x="1786" y="353"/>
                  </a:lnTo>
                  <a:lnTo>
                    <a:pt x="1774" y="359"/>
                  </a:lnTo>
                  <a:lnTo>
                    <a:pt x="1789" y="356"/>
                  </a:lnTo>
                  <a:lnTo>
                    <a:pt x="1777" y="326"/>
                  </a:lnTo>
                  <a:lnTo>
                    <a:pt x="1774" y="323"/>
                  </a:lnTo>
                  <a:lnTo>
                    <a:pt x="1759" y="295"/>
                  </a:lnTo>
                  <a:lnTo>
                    <a:pt x="1744" y="268"/>
                  </a:lnTo>
                  <a:lnTo>
                    <a:pt x="1729" y="243"/>
                  </a:lnTo>
                  <a:lnTo>
                    <a:pt x="1714" y="219"/>
                  </a:lnTo>
                  <a:lnTo>
                    <a:pt x="1699" y="194"/>
                  </a:lnTo>
                  <a:lnTo>
                    <a:pt x="1684" y="172"/>
                  </a:lnTo>
                  <a:lnTo>
                    <a:pt x="1672" y="178"/>
                  </a:lnTo>
                  <a:lnTo>
                    <a:pt x="1684" y="172"/>
                  </a:lnTo>
                  <a:lnTo>
                    <a:pt x="1672" y="150"/>
                  </a:lnTo>
                  <a:lnTo>
                    <a:pt x="1672" y="148"/>
                  </a:lnTo>
                  <a:lnTo>
                    <a:pt x="1657" y="128"/>
                  </a:lnTo>
                  <a:lnTo>
                    <a:pt x="1642" y="109"/>
                  </a:lnTo>
                  <a:lnTo>
                    <a:pt x="1624" y="93"/>
                  </a:lnTo>
                  <a:lnTo>
                    <a:pt x="1612" y="101"/>
                  </a:lnTo>
                  <a:lnTo>
                    <a:pt x="1624" y="96"/>
                  </a:lnTo>
                  <a:lnTo>
                    <a:pt x="1612" y="79"/>
                  </a:lnTo>
                  <a:lnTo>
                    <a:pt x="1612" y="76"/>
                  </a:lnTo>
                  <a:lnTo>
                    <a:pt x="1597" y="60"/>
                  </a:lnTo>
                  <a:lnTo>
                    <a:pt x="1594" y="60"/>
                  </a:lnTo>
                  <a:lnTo>
                    <a:pt x="1579" y="49"/>
                  </a:lnTo>
                  <a:lnTo>
                    <a:pt x="1570" y="57"/>
                  </a:lnTo>
                  <a:lnTo>
                    <a:pt x="1582" y="49"/>
                  </a:lnTo>
                  <a:lnTo>
                    <a:pt x="1570" y="38"/>
                  </a:lnTo>
                  <a:lnTo>
                    <a:pt x="1567" y="38"/>
                  </a:lnTo>
                  <a:lnTo>
                    <a:pt x="1552" y="27"/>
                  </a:lnTo>
                  <a:lnTo>
                    <a:pt x="1549" y="24"/>
                  </a:lnTo>
                  <a:lnTo>
                    <a:pt x="1533" y="19"/>
                  </a:lnTo>
                  <a:lnTo>
                    <a:pt x="1527" y="30"/>
                  </a:lnTo>
                  <a:lnTo>
                    <a:pt x="1533" y="19"/>
                  </a:lnTo>
                  <a:lnTo>
                    <a:pt x="1515" y="11"/>
                  </a:lnTo>
                  <a:lnTo>
                    <a:pt x="1512" y="11"/>
                  </a:lnTo>
                  <a:lnTo>
                    <a:pt x="1500" y="8"/>
                  </a:lnTo>
                  <a:lnTo>
                    <a:pt x="1485" y="5"/>
                  </a:lnTo>
                  <a:lnTo>
                    <a:pt x="1470" y="2"/>
                  </a:lnTo>
                  <a:lnTo>
                    <a:pt x="1467" y="0"/>
                  </a:lnTo>
                  <a:lnTo>
                    <a:pt x="1455" y="0"/>
                  </a:lnTo>
                  <a:lnTo>
                    <a:pt x="1452" y="2"/>
                  </a:lnTo>
                  <a:lnTo>
                    <a:pt x="1437" y="5"/>
                  </a:lnTo>
                  <a:lnTo>
                    <a:pt x="1419" y="11"/>
                  </a:lnTo>
                  <a:lnTo>
                    <a:pt x="1404" y="16"/>
                  </a:lnTo>
                  <a:lnTo>
                    <a:pt x="1401" y="16"/>
                  </a:lnTo>
                  <a:lnTo>
                    <a:pt x="1389" y="22"/>
                  </a:lnTo>
                  <a:lnTo>
                    <a:pt x="1374" y="30"/>
                  </a:lnTo>
                  <a:lnTo>
                    <a:pt x="1371" y="33"/>
                  </a:lnTo>
                  <a:lnTo>
                    <a:pt x="1356" y="43"/>
                  </a:lnTo>
                  <a:lnTo>
                    <a:pt x="1344" y="57"/>
                  </a:lnTo>
                  <a:lnTo>
                    <a:pt x="1329" y="74"/>
                  </a:lnTo>
                  <a:lnTo>
                    <a:pt x="1338" y="82"/>
                  </a:lnTo>
                  <a:lnTo>
                    <a:pt x="1329" y="74"/>
                  </a:lnTo>
                  <a:lnTo>
                    <a:pt x="1311" y="87"/>
                  </a:lnTo>
                  <a:lnTo>
                    <a:pt x="1295" y="104"/>
                  </a:lnTo>
                  <a:lnTo>
                    <a:pt x="1292" y="106"/>
                  </a:lnTo>
                  <a:lnTo>
                    <a:pt x="1280" y="123"/>
                  </a:lnTo>
                  <a:lnTo>
                    <a:pt x="1292" y="128"/>
                  </a:lnTo>
                  <a:lnTo>
                    <a:pt x="1280" y="120"/>
                  </a:lnTo>
                  <a:lnTo>
                    <a:pt x="1265" y="139"/>
                  </a:lnTo>
                  <a:lnTo>
                    <a:pt x="1265" y="142"/>
                  </a:lnTo>
                  <a:lnTo>
                    <a:pt x="1250" y="164"/>
                  </a:lnTo>
                  <a:lnTo>
                    <a:pt x="1238" y="186"/>
                  </a:lnTo>
                  <a:lnTo>
                    <a:pt x="1250" y="191"/>
                  </a:lnTo>
                  <a:lnTo>
                    <a:pt x="1238" y="186"/>
                  </a:lnTo>
                  <a:lnTo>
                    <a:pt x="1220" y="211"/>
                  </a:lnTo>
                  <a:lnTo>
                    <a:pt x="1205" y="235"/>
                  </a:lnTo>
                  <a:lnTo>
                    <a:pt x="1190" y="260"/>
                  </a:lnTo>
                  <a:lnTo>
                    <a:pt x="1178" y="285"/>
                  </a:lnTo>
                  <a:lnTo>
                    <a:pt x="1163" y="312"/>
                  </a:lnTo>
                  <a:lnTo>
                    <a:pt x="1148" y="342"/>
                  </a:lnTo>
                  <a:lnTo>
                    <a:pt x="1145" y="348"/>
                  </a:lnTo>
                  <a:lnTo>
                    <a:pt x="1148" y="345"/>
                  </a:lnTo>
                  <a:lnTo>
                    <a:pt x="1136" y="372"/>
                  </a:lnTo>
                  <a:lnTo>
                    <a:pt x="1148" y="375"/>
                  </a:lnTo>
                  <a:lnTo>
                    <a:pt x="1136" y="369"/>
                  </a:lnTo>
                  <a:lnTo>
                    <a:pt x="1118" y="400"/>
                  </a:lnTo>
                  <a:lnTo>
                    <a:pt x="1103" y="430"/>
                  </a:lnTo>
                  <a:lnTo>
                    <a:pt x="1088" y="463"/>
                  </a:lnTo>
                  <a:lnTo>
                    <a:pt x="1085" y="468"/>
                  </a:lnTo>
                  <a:lnTo>
                    <a:pt x="1088" y="465"/>
                  </a:lnTo>
                  <a:lnTo>
                    <a:pt x="1076" y="495"/>
                  </a:lnTo>
                  <a:lnTo>
                    <a:pt x="1088" y="498"/>
                  </a:lnTo>
                  <a:lnTo>
                    <a:pt x="1076" y="493"/>
                  </a:lnTo>
                  <a:lnTo>
                    <a:pt x="1061" y="523"/>
                  </a:lnTo>
                  <a:lnTo>
                    <a:pt x="1045" y="553"/>
                  </a:lnTo>
                  <a:lnTo>
                    <a:pt x="1030" y="586"/>
                  </a:lnTo>
                  <a:lnTo>
                    <a:pt x="1015" y="619"/>
                  </a:lnTo>
                  <a:lnTo>
                    <a:pt x="1000" y="652"/>
                  </a:lnTo>
                  <a:lnTo>
                    <a:pt x="985" y="682"/>
                  </a:lnTo>
                  <a:lnTo>
                    <a:pt x="982" y="687"/>
                  </a:lnTo>
                  <a:lnTo>
                    <a:pt x="985" y="684"/>
                  </a:lnTo>
                  <a:lnTo>
                    <a:pt x="973" y="717"/>
                  </a:lnTo>
                  <a:lnTo>
                    <a:pt x="985" y="720"/>
                  </a:lnTo>
                  <a:lnTo>
                    <a:pt x="973" y="715"/>
                  </a:lnTo>
                  <a:lnTo>
                    <a:pt x="958" y="747"/>
                  </a:lnTo>
                  <a:lnTo>
                    <a:pt x="940" y="780"/>
                  </a:lnTo>
                  <a:lnTo>
                    <a:pt x="937" y="786"/>
                  </a:lnTo>
                  <a:lnTo>
                    <a:pt x="940" y="783"/>
                  </a:lnTo>
                  <a:lnTo>
                    <a:pt x="928" y="813"/>
                  </a:lnTo>
                  <a:lnTo>
                    <a:pt x="940" y="816"/>
                  </a:lnTo>
                  <a:lnTo>
                    <a:pt x="928" y="810"/>
                  </a:lnTo>
                  <a:lnTo>
                    <a:pt x="913" y="841"/>
                  </a:lnTo>
                  <a:lnTo>
                    <a:pt x="898" y="873"/>
                  </a:lnTo>
                  <a:lnTo>
                    <a:pt x="883" y="904"/>
                  </a:lnTo>
                  <a:lnTo>
                    <a:pt x="880" y="909"/>
                  </a:lnTo>
                  <a:lnTo>
                    <a:pt x="883" y="906"/>
                  </a:lnTo>
                  <a:lnTo>
                    <a:pt x="871" y="936"/>
                  </a:lnTo>
                  <a:lnTo>
                    <a:pt x="883" y="939"/>
                  </a:lnTo>
                  <a:lnTo>
                    <a:pt x="871" y="934"/>
                  </a:lnTo>
                  <a:lnTo>
                    <a:pt x="856" y="961"/>
                  </a:lnTo>
                  <a:lnTo>
                    <a:pt x="838" y="994"/>
                  </a:lnTo>
                  <a:lnTo>
                    <a:pt x="835" y="999"/>
                  </a:lnTo>
                  <a:lnTo>
                    <a:pt x="838" y="997"/>
                  </a:lnTo>
                  <a:lnTo>
                    <a:pt x="826" y="1024"/>
                  </a:lnTo>
                  <a:lnTo>
                    <a:pt x="838" y="1027"/>
                  </a:lnTo>
                  <a:lnTo>
                    <a:pt x="826" y="1021"/>
                  </a:lnTo>
                  <a:lnTo>
                    <a:pt x="811" y="1049"/>
                  </a:lnTo>
                  <a:lnTo>
                    <a:pt x="795" y="1076"/>
                  </a:lnTo>
                  <a:lnTo>
                    <a:pt x="807" y="1082"/>
                  </a:lnTo>
                  <a:lnTo>
                    <a:pt x="795" y="1076"/>
                  </a:lnTo>
                  <a:lnTo>
                    <a:pt x="780" y="1101"/>
                  </a:lnTo>
                  <a:lnTo>
                    <a:pt x="777" y="1106"/>
                  </a:lnTo>
                  <a:lnTo>
                    <a:pt x="780" y="1104"/>
                  </a:lnTo>
                  <a:lnTo>
                    <a:pt x="768" y="1131"/>
                  </a:lnTo>
                  <a:lnTo>
                    <a:pt x="780" y="1134"/>
                  </a:lnTo>
                  <a:lnTo>
                    <a:pt x="768" y="1128"/>
                  </a:lnTo>
                  <a:lnTo>
                    <a:pt x="750" y="1153"/>
                  </a:lnTo>
                  <a:lnTo>
                    <a:pt x="735" y="1178"/>
                  </a:lnTo>
                  <a:lnTo>
                    <a:pt x="723" y="1202"/>
                  </a:lnTo>
                  <a:lnTo>
                    <a:pt x="735" y="1208"/>
                  </a:lnTo>
                  <a:lnTo>
                    <a:pt x="723" y="1202"/>
                  </a:lnTo>
                  <a:lnTo>
                    <a:pt x="708" y="1224"/>
                  </a:lnTo>
                  <a:lnTo>
                    <a:pt x="693" y="1249"/>
                  </a:lnTo>
                  <a:lnTo>
                    <a:pt x="705" y="1254"/>
                  </a:lnTo>
                  <a:lnTo>
                    <a:pt x="693" y="1246"/>
                  </a:lnTo>
                  <a:lnTo>
                    <a:pt x="678" y="1265"/>
                  </a:lnTo>
                  <a:lnTo>
                    <a:pt x="678" y="1268"/>
                  </a:lnTo>
                  <a:lnTo>
                    <a:pt x="666" y="1290"/>
                  </a:lnTo>
                  <a:lnTo>
                    <a:pt x="678" y="1295"/>
                  </a:lnTo>
                  <a:lnTo>
                    <a:pt x="669" y="1287"/>
                  </a:lnTo>
                  <a:lnTo>
                    <a:pt x="651" y="1306"/>
                  </a:lnTo>
                  <a:lnTo>
                    <a:pt x="648" y="1306"/>
                  </a:lnTo>
                  <a:lnTo>
                    <a:pt x="633" y="1325"/>
                  </a:lnTo>
                  <a:lnTo>
                    <a:pt x="633" y="1328"/>
                  </a:lnTo>
                  <a:lnTo>
                    <a:pt x="621" y="1345"/>
                  </a:lnTo>
                  <a:lnTo>
                    <a:pt x="633" y="1350"/>
                  </a:lnTo>
                  <a:lnTo>
                    <a:pt x="621" y="1342"/>
                  </a:lnTo>
                  <a:lnTo>
                    <a:pt x="606" y="1361"/>
                  </a:lnTo>
                  <a:lnTo>
                    <a:pt x="591" y="1380"/>
                  </a:lnTo>
                  <a:lnTo>
                    <a:pt x="603" y="1388"/>
                  </a:lnTo>
                  <a:lnTo>
                    <a:pt x="594" y="1380"/>
                  </a:lnTo>
                  <a:lnTo>
                    <a:pt x="579" y="1397"/>
                  </a:lnTo>
                  <a:lnTo>
                    <a:pt x="588" y="1405"/>
                  </a:lnTo>
                  <a:lnTo>
                    <a:pt x="579" y="1397"/>
                  </a:lnTo>
                  <a:lnTo>
                    <a:pt x="563" y="1410"/>
                  </a:lnTo>
                  <a:lnTo>
                    <a:pt x="548" y="1424"/>
                  </a:lnTo>
                  <a:lnTo>
                    <a:pt x="533" y="1438"/>
                  </a:lnTo>
                  <a:lnTo>
                    <a:pt x="521" y="1451"/>
                  </a:lnTo>
                  <a:lnTo>
                    <a:pt x="530" y="1460"/>
                  </a:lnTo>
                  <a:lnTo>
                    <a:pt x="521" y="1451"/>
                  </a:lnTo>
                  <a:lnTo>
                    <a:pt x="506" y="1465"/>
                  </a:lnTo>
                  <a:lnTo>
                    <a:pt x="515" y="1473"/>
                  </a:lnTo>
                  <a:lnTo>
                    <a:pt x="506" y="1465"/>
                  </a:lnTo>
                  <a:lnTo>
                    <a:pt x="491" y="1476"/>
                  </a:lnTo>
                  <a:lnTo>
                    <a:pt x="479" y="1487"/>
                  </a:lnTo>
                  <a:lnTo>
                    <a:pt x="488" y="1495"/>
                  </a:lnTo>
                  <a:lnTo>
                    <a:pt x="482" y="1484"/>
                  </a:lnTo>
                  <a:lnTo>
                    <a:pt x="464" y="1495"/>
                  </a:lnTo>
                  <a:lnTo>
                    <a:pt x="461" y="1498"/>
                  </a:lnTo>
                  <a:lnTo>
                    <a:pt x="446" y="1512"/>
                  </a:lnTo>
                  <a:lnTo>
                    <a:pt x="455" y="1520"/>
                  </a:lnTo>
                  <a:lnTo>
                    <a:pt x="449" y="1509"/>
                  </a:lnTo>
                  <a:lnTo>
                    <a:pt x="434" y="1517"/>
                  </a:lnTo>
                  <a:lnTo>
                    <a:pt x="431" y="1517"/>
                  </a:lnTo>
                  <a:lnTo>
                    <a:pt x="419" y="1525"/>
                  </a:lnTo>
                  <a:lnTo>
                    <a:pt x="428" y="1536"/>
                  </a:lnTo>
                  <a:lnTo>
                    <a:pt x="422" y="1525"/>
                  </a:lnTo>
                  <a:lnTo>
                    <a:pt x="407" y="1534"/>
                  </a:lnTo>
                  <a:lnTo>
                    <a:pt x="392" y="1542"/>
                  </a:lnTo>
                  <a:lnTo>
                    <a:pt x="377" y="1550"/>
                  </a:lnTo>
                  <a:lnTo>
                    <a:pt x="362" y="1558"/>
                  </a:lnTo>
                  <a:lnTo>
                    <a:pt x="368" y="1569"/>
                  </a:lnTo>
                  <a:lnTo>
                    <a:pt x="365" y="1558"/>
                  </a:lnTo>
                  <a:lnTo>
                    <a:pt x="350" y="1564"/>
                  </a:lnTo>
                  <a:lnTo>
                    <a:pt x="335" y="1569"/>
                  </a:lnTo>
                  <a:lnTo>
                    <a:pt x="332" y="1569"/>
                  </a:lnTo>
                  <a:lnTo>
                    <a:pt x="320" y="1575"/>
                  </a:lnTo>
                  <a:lnTo>
                    <a:pt x="326" y="1586"/>
                  </a:lnTo>
                  <a:lnTo>
                    <a:pt x="323" y="1575"/>
                  </a:lnTo>
                  <a:lnTo>
                    <a:pt x="307" y="1580"/>
                  </a:lnTo>
                  <a:lnTo>
                    <a:pt x="292" y="1586"/>
                  </a:lnTo>
                  <a:lnTo>
                    <a:pt x="277" y="1591"/>
                  </a:lnTo>
                  <a:lnTo>
                    <a:pt x="280" y="1602"/>
                  </a:lnTo>
                  <a:lnTo>
                    <a:pt x="277" y="1591"/>
                  </a:lnTo>
                  <a:lnTo>
                    <a:pt x="262" y="1594"/>
                  </a:lnTo>
                  <a:lnTo>
                    <a:pt x="247" y="1599"/>
                  </a:lnTo>
                  <a:lnTo>
                    <a:pt x="250" y="1610"/>
                  </a:lnTo>
                  <a:lnTo>
                    <a:pt x="247" y="1599"/>
                  </a:lnTo>
                  <a:lnTo>
                    <a:pt x="232" y="1602"/>
                  </a:lnTo>
                  <a:lnTo>
                    <a:pt x="220" y="1605"/>
                  </a:lnTo>
                  <a:lnTo>
                    <a:pt x="205" y="1608"/>
                  </a:lnTo>
                  <a:lnTo>
                    <a:pt x="187" y="1613"/>
                  </a:lnTo>
                  <a:lnTo>
                    <a:pt x="190" y="1624"/>
                  </a:lnTo>
                  <a:lnTo>
                    <a:pt x="187" y="1613"/>
                  </a:lnTo>
                  <a:lnTo>
                    <a:pt x="175" y="1616"/>
                  </a:lnTo>
                  <a:lnTo>
                    <a:pt x="178" y="1627"/>
                  </a:lnTo>
                  <a:lnTo>
                    <a:pt x="178" y="1613"/>
                  </a:lnTo>
                  <a:lnTo>
                    <a:pt x="163" y="1613"/>
                  </a:lnTo>
                  <a:lnTo>
                    <a:pt x="160" y="1616"/>
                  </a:lnTo>
                  <a:lnTo>
                    <a:pt x="145" y="1619"/>
                  </a:lnTo>
                  <a:lnTo>
                    <a:pt x="130" y="1621"/>
                  </a:lnTo>
                  <a:lnTo>
                    <a:pt x="118" y="1624"/>
                  </a:lnTo>
                  <a:lnTo>
                    <a:pt x="121" y="1635"/>
                  </a:lnTo>
                  <a:lnTo>
                    <a:pt x="121" y="1621"/>
                  </a:lnTo>
                  <a:lnTo>
                    <a:pt x="106" y="1621"/>
                  </a:lnTo>
                  <a:lnTo>
                    <a:pt x="106" y="1624"/>
                  </a:lnTo>
                  <a:lnTo>
                    <a:pt x="88" y="1627"/>
                  </a:lnTo>
                  <a:lnTo>
                    <a:pt x="82" y="1627"/>
                  </a:lnTo>
                  <a:lnTo>
                    <a:pt x="69" y="1632"/>
                  </a:lnTo>
                  <a:lnTo>
                    <a:pt x="76" y="1643"/>
                  </a:lnTo>
                  <a:lnTo>
                    <a:pt x="76" y="1630"/>
                  </a:lnTo>
                  <a:lnTo>
                    <a:pt x="60" y="1630"/>
                  </a:lnTo>
                  <a:lnTo>
                    <a:pt x="57" y="1632"/>
                  </a:lnTo>
                  <a:lnTo>
                    <a:pt x="42" y="1635"/>
                  </a:lnTo>
                  <a:lnTo>
                    <a:pt x="45" y="1646"/>
                  </a:lnTo>
                  <a:lnTo>
                    <a:pt x="45" y="1632"/>
                  </a:lnTo>
                  <a:lnTo>
                    <a:pt x="30" y="1632"/>
                  </a:lnTo>
                  <a:lnTo>
                    <a:pt x="18" y="1632"/>
                  </a:lnTo>
                  <a:lnTo>
                    <a:pt x="15" y="1635"/>
                  </a:lnTo>
                  <a:lnTo>
                    <a:pt x="0" y="1638"/>
                  </a:lnTo>
                  <a:close/>
                </a:path>
              </a:pathLst>
            </a:custGeom>
            <a:solidFill>
              <a:srgbClr val="990000"/>
            </a:solidFill>
            <a:ln w="9525" cmpd="sng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0" name="Line 84"/>
            <p:cNvSpPr>
              <a:spLocks noChangeShapeType="1"/>
            </p:cNvSpPr>
            <p:nvPr/>
          </p:nvSpPr>
          <p:spPr bwMode="auto">
            <a:xfrm>
              <a:off x="480" y="1536"/>
              <a:ext cx="2688" cy="0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1" name="Line 85"/>
            <p:cNvSpPr>
              <a:spLocks noChangeShapeType="1"/>
            </p:cNvSpPr>
            <p:nvPr/>
          </p:nvSpPr>
          <p:spPr bwMode="auto">
            <a:xfrm>
              <a:off x="1824" y="288"/>
              <a:ext cx="0" cy="1248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2" name="Rectangle 86"/>
            <p:cNvSpPr>
              <a:spLocks noChangeArrowheads="1"/>
            </p:cNvSpPr>
            <p:nvPr/>
          </p:nvSpPr>
          <p:spPr bwMode="auto">
            <a:xfrm>
              <a:off x="1872" y="336"/>
              <a:ext cx="48" cy="1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83" name="Rectangle 87"/>
            <p:cNvSpPr>
              <a:spLocks noChangeArrowheads="1"/>
            </p:cNvSpPr>
            <p:nvPr/>
          </p:nvSpPr>
          <p:spPr bwMode="auto">
            <a:xfrm>
              <a:off x="1728" y="336"/>
              <a:ext cx="48" cy="1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84" name="Rectangle 88"/>
            <p:cNvSpPr>
              <a:spLocks noChangeArrowheads="1"/>
            </p:cNvSpPr>
            <p:nvPr/>
          </p:nvSpPr>
          <p:spPr bwMode="auto">
            <a:xfrm>
              <a:off x="1776" y="288"/>
              <a:ext cx="48" cy="12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85" name="Rectangle 89"/>
            <p:cNvSpPr>
              <a:spLocks noChangeArrowheads="1"/>
            </p:cNvSpPr>
            <p:nvPr/>
          </p:nvSpPr>
          <p:spPr bwMode="auto">
            <a:xfrm>
              <a:off x="1824" y="288"/>
              <a:ext cx="48" cy="12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86" name="Rectangle 90"/>
            <p:cNvSpPr>
              <a:spLocks noChangeArrowheads="1"/>
            </p:cNvSpPr>
            <p:nvPr/>
          </p:nvSpPr>
          <p:spPr bwMode="auto">
            <a:xfrm>
              <a:off x="1920" y="384"/>
              <a:ext cx="48" cy="115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87" name="Rectangle 91"/>
            <p:cNvSpPr>
              <a:spLocks noChangeArrowheads="1"/>
            </p:cNvSpPr>
            <p:nvPr/>
          </p:nvSpPr>
          <p:spPr bwMode="auto">
            <a:xfrm>
              <a:off x="1680" y="384"/>
              <a:ext cx="48" cy="115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88" name="Rectangle 92"/>
            <p:cNvSpPr>
              <a:spLocks noChangeArrowheads="1"/>
            </p:cNvSpPr>
            <p:nvPr/>
          </p:nvSpPr>
          <p:spPr bwMode="auto">
            <a:xfrm>
              <a:off x="1968" y="432"/>
              <a:ext cx="48" cy="110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89" name="Rectangle 93"/>
            <p:cNvSpPr>
              <a:spLocks noChangeArrowheads="1"/>
            </p:cNvSpPr>
            <p:nvPr/>
          </p:nvSpPr>
          <p:spPr bwMode="auto">
            <a:xfrm>
              <a:off x="1632" y="432"/>
              <a:ext cx="48" cy="110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90" name="Line 94"/>
            <p:cNvSpPr>
              <a:spLocks noChangeShapeType="1"/>
            </p:cNvSpPr>
            <p:nvPr/>
          </p:nvSpPr>
          <p:spPr bwMode="auto">
            <a:xfrm>
              <a:off x="1632" y="480"/>
              <a:ext cx="38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1" name="Rectangle 95"/>
            <p:cNvSpPr>
              <a:spLocks noChangeArrowheads="1"/>
            </p:cNvSpPr>
            <p:nvPr/>
          </p:nvSpPr>
          <p:spPr bwMode="auto">
            <a:xfrm>
              <a:off x="2016" y="528"/>
              <a:ext cx="48" cy="100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92" name="Rectangle 96"/>
            <p:cNvSpPr>
              <a:spLocks noChangeArrowheads="1"/>
            </p:cNvSpPr>
            <p:nvPr/>
          </p:nvSpPr>
          <p:spPr bwMode="auto">
            <a:xfrm>
              <a:off x="1584" y="528"/>
              <a:ext cx="48" cy="100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93" name="Rectangle 97"/>
            <p:cNvSpPr>
              <a:spLocks noChangeArrowheads="1"/>
            </p:cNvSpPr>
            <p:nvPr/>
          </p:nvSpPr>
          <p:spPr bwMode="auto">
            <a:xfrm>
              <a:off x="2064" y="624"/>
              <a:ext cx="48" cy="9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94" name="Rectangle 98"/>
            <p:cNvSpPr>
              <a:spLocks noChangeArrowheads="1"/>
            </p:cNvSpPr>
            <p:nvPr/>
          </p:nvSpPr>
          <p:spPr bwMode="auto">
            <a:xfrm>
              <a:off x="1536" y="624"/>
              <a:ext cx="48" cy="9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95" name="Rectangle 99"/>
            <p:cNvSpPr>
              <a:spLocks noChangeArrowheads="1"/>
            </p:cNvSpPr>
            <p:nvPr/>
          </p:nvSpPr>
          <p:spPr bwMode="auto">
            <a:xfrm>
              <a:off x="1488" y="672"/>
              <a:ext cx="48" cy="86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96" name="Rectangle 100"/>
            <p:cNvSpPr>
              <a:spLocks noChangeArrowheads="1"/>
            </p:cNvSpPr>
            <p:nvPr/>
          </p:nvSpPr>
          <p:spPr bwMode="auto">
            <a:xfrm>
              <a:off x="2112" y="720"/>
              <a:ext cx="48" cy="81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97" name="Rectangle 101"/>
            <p:cNvSpPr>
              <a:spLocks noChangeArrowheads="1"/>
            </p:cNvSpPr>
            <p:nvPr/>
          </p:nvSpPr>
          <p:spPr bwMode="auto">
            <a:xfrm>
              <a:off x="2160" y="816"/>
              <a:ext cx="48" cy="7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98" name="Rectangle 102"/>
            <p:cNvSpPr>
              <a:spLocks noChangeArrowheads="1"/>
            </p:cNvSpPr>
            <p:nvPr/>
          </p:nvSpPr>
          <p:spPr bwMode="auto">
            <a:xfrm>
              <a:off x="2208" y="912"/>
              <a:ext cx="48" cy="62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199" name="Rectangle 103"/>
            <p:cNvSpPr>
              <a:spLocks noChangeArrowheads="1"/>
            </p:cNvSpPr>
            <p:nvPr/>
          </p:nvSpPr>
          <p:spPr bwMode="auto">
            <a:xfrm>
              <a:off x="2256" y="1008"/>
              <a:ext cx="48" cy="52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00" name="Rectangle 104"/>
            <p:cNvSpPr>
              <a:spLocks noChangeArrowheads="1"/>
            </p:cNvSpPr>
            <p:nvPr/>
          </p:nvSpPr>
          <p:spPr bwMode="auto">
            <a:xfrm>
              <a:off x="2304" y="1104"/>
              <a:ext cx="48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01" name="Rectangle 105"/>
            <p:cNvSpPr>
              <a:spLocks noChangeArrowheads="1"/>
            </p:cNvSpPr>
            <p:nvPr/>
          </p:nvSpPr>
          <p:spPr bwMode="auto">
            <a:xfrm>
              <a:off x="2352" y="1200"/>
              <a:ext cx="48" cy="33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02" name="Rectangle 106"/>
            <p:cNvSpPr>
              <a:spLocks noChangeArrowheads="1"/>
            </p:cNvSpPr>
            <p:nvPr/>
          </p:nvSpPr>
          <p:spPr bwMode="auto">
            <a:xfrm>
              <a:off x="2400" y="1248"/>
              <a:ext cx="48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03" name="Rectangle 107"/>
            <p:cNvSpPr>
              <a:spLocks noChangeArrowheads="1"/>
            </p:cNvSpPr>
            <p:nvPr/>
          </p:nvSpPr>
          <p:spPr bwMode="auto">
            <a:xfrm>
              <a:off x="2448" y="1296"/>
              <a:ext cx="48" cy="24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04" name="Rectangle 108"/>
            <p:cNvSpPr>
              <a:spLocks noChangeArrowheads="1"/>
            </p:cNvSpPr>
            <p:nvPr/>
          </p:nvSpPr>
          <p:spPr bwMode="auto">
            <a:xfrm>
              <a:off x="2496" y="1344"/>
              <a:ext cx="48" cy="19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05" name="Rectangle 109"/>
            <p:cNvSpPr>
              <a:spLocks noChangeArrowheads="1"/>
            </p:cNvSpPr>
            <p:nvPr/>
          </p:nvSpPr>
          <p:spPr bwMode="auto">
            <a:xfrm>
              <a:off x="2544" y="1392"/>
              <a:ext cx="48" cy="14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06" name="Rectangle 110"/>
            <p:cNvSpPr>
              <a:spLocks noChangeArrowheads="1"/>
            </p:cNvSpPr>
            <p:nvPr/>
          </p:nvSpPr>
          <p:spPr bwMode="auto">
            <a:xfrm>
              <a:off x="2592" y="1440"/>
              <a:ext cx="48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07" name="Rectangle 111"/>
            <p:cNvSpPr>
              <a:spLocks noChangeArrowheads="1"/>
            </p:cNvSpPr>
            <p:nvPr/>
          </p:nvSpPr>
          <p:spPr bwMode="auto">
            <a:xfrm>
              <a:off x="2640" y="1440"/>
              <a:ext cx="48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08" name="Rectangle 112"/>
            <p:cNvSpPr>
              <a:spLocks noChangeArrowheads="1"/>
            </p:cNvSpPr>
            <p:nvPr/>
          </p:nvSpPr>
          <p:spPr bwMode="auto">
            <a:xfrm>
              <a:off x="2688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09" name="Rectangle 113"/>
            <p:cNvSpPr>
              <a:spLocks noChangeArrowheads="1"/>
            </p:cNvSpPr>
            <p:nvPr/>
          </p:nvSpPr>
          <p:spPr bwMode="auto">
            <a:xfrm>
              <a:off x="2736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10" name="Rectangle 114"/>
            <p:cNvSpPr>
              <a:spLocks noChangeArrowheads="1"/>
            </p:cNvSpPr>
            <p:nvPr/>
          </p:nvSpPr>
          <p:spPr bwMode="auto">
            <a:xfrm>
              <a:off x="2784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11" name="Rectangle 115"/>
            <p:cNvSpPr>
              <a:spLocks noChangeArrowheads="1"/>
            </p:cNvSpPr>
            <p:nvPr/>
          </p:nvSpPr>
          <p:spPr bwMode="auto">
            <a:xfrm>
              <a:off x="1440" y="768"/>
              <a:ext cx="48" cy="76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12" name="Rectangle 116"/>
            <p:cNvSpPr>
              <a:spLocks noChangeArrowheads="1"/>
            </p:cNvSpPr>
            <p:nvPr/>
          </p:nvSpPr>
          <p:spPr bwMode="auto">
            <a:xfrm>
              <a:off x="1392" y="864"/>
              <a:ext cx="48" cy="67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13" name="Rectangle 117"/>
            <p:cNvSpPr>
              <a:spLocks noChangeArrowheads="1"/>
            </p:cNvSpPr>
            <p:nvPr/>
          </p:nvSpPr>
          <p:spPr bwMode="auto">
            <a:xfrm>
              <a:off x="1344" y="960"/>
              <a:ext cx="48" cy="57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14" name="Rectangle 118"/>
            <p:cNvSpPr>
              <a:spLocks noChangeArrowheads="1"/>
            </p:cNvSpPr>
            <p:nvPr/>
          </p:nvSpPr>
          <p:spPr bwMode="auto">
            <a:xfrm>
              <a:off x="1296" y="1056"/>
              <a:ext cx="48" cy="48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15" name="Rectangle 119"/>
            <p:cNvSpPr>
              <a:spLocks noChangeArrowheads="1"/>
            </p:cNvSpPr>
            <p:nvPr/>
          </p:nvSpPr>
          <p:spPr bwMode="auto">
            <a:xfrm>
              <a:off x="1248" y="1152"/>
              <a:ext cx="48" cy="38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16" name="Rectangle 120"/>
            <p:cNvSpPr>
              <a:spLocks noChangeArrowheads="1"/>
            </p:cNvSpPr>
            <p:nvPr/>
          </p:nvSpPr>
          <p:spPr bwMode="auto">
            <a:xfrm>
              <a:off x="1200" y="1200"/>
              <a:ext cx="48" cy="33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17" name="Rectangle 121"/>
            <p:cNvSpPr>
              <a:spLocks noChangeArrowheads="1"/>
            </p:cNvSpPr>
            <p:nvPr/>
          </p:nvSpPr>
          <p:spPr bwMode="auto">
            <a:xfrm>
              <a:off x="1152" y="1248"/>
              <a:ext cx="48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18" name="Rectangle 122"/>
            <p:cNvSpPr>
              <a:spLocks noChangeArrowheads="1"/>
            </p:cNvSpPr>
            <p:nvPr/>
          </p:nvSpPr>
          <p:spPr bwMode="auto">
            <a:xfrm>
              <a:off x="1104" y="1344"/>
              <a:ext cx="48" cy="19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19" name="Rectangle 123"/>
            <p:cNvSpPr>
              <a:spLocks noChangeArrowheads="1"/>
            </p:cNvSpPr>
            <p:nvPr/>
          </p:nvSpPr>
          <p:spPr bwMode="auto">
            <a:xfrm>
              <a:off x="1056" y="1392"/>
              <a:ext cx="48" cy="14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20" name="Rectangle 124"/>
            <p:cNvSpPr>
              <a:spLocks noChangeArrowheads="1"/>
            </p:cNvSpPr>
            <p:nvPr/>
          </p:nvSpPr>
          <p:spPr bwMode="auto">
            <a:xfrm>
              <a:off x="1008" y="1440"/>
              <a:ext cx="48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21" name="Rectangle 125"/>
            <p:cNvSpPr>
              <a:spLocks noChangeArrowheads="1"/>
            </p:cNvSpPr>
            <p:nvPr/>
          </p:nvSpPr>
          <p:spPr bwMode="auto">
            <a:xfrm>
              <a:off x="960" y="1440"/>
              <a:ext cx="48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22" name="Rectangle 126"/>
            <p:cNvSpPr>
              <a:spLocks noChangeArrowheads="1"/>
            </p:cNvSpPr>
            <p:nvPr/>
          </p:nvSpPr>
          <p:spPr bwMode="auto">
            <a:xfrm>
              <a:off x="912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23" name="Rectangle 127"/>
            <p:cNvSpPr>
              <a:spLocks noChangeArrowheads="1"/>
            </p:cNvSpPr>
            <p:nvPr/>
          </p:nvSpPr>
          <p:spPr bwMode="auto">
            <a:xfrm>
              <a:off x="864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24" name="Rectangle 128"/>
            <p:cNvSpPr>
              <a:spLocks noChangeArrowheads="1"/>
            </p:cNvSpPr>
            <p:nvPr/>
          </p:nvSpPr>
          <p:spPr bwMode="auto">
            <a:xfrm>
              <a:off x="816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25" name="Rectangle 129"/>
            <p:cNvSpPr>
              <a:spLocks noChangeArrowheads="1"/>
            </p:cNvSpPr>
            <p:nvPr/>
          </p:nvSpPr>
          <p:spPr bwMode="auto">
            <a:xfrm>
              <a:off x="768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26" name="Line 130"/>
            <p:cNvSpPr>
              <a:spLocks noChangeShapeType="1"/>
            </p:cNvSpPr>
            <p:nvPr/>
          </p:nvSpPr>
          <p:spPr bwMode="auto">
            <a:xfrm>
              <a:off x="960" y="1488"/>
              <a:ext cx="1728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7" name="Line 131"/>
            <p:cNvSpPr>
              <a:spLocks noChangeShapeType="1"/>
            </p:cNvSpPr>
            <p:nvPr/>
          </p:nvSpPr>
          <p:spPr bwMode="auto">
            <a:xfrm>
              <a:off x="1008" y="1440"/>
              <a:ext cx="163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8" name="Line 132"/>
            <p:cNvSpPr>
              <a:spLocks noChangeShapeType="1"/>
            </p:cNvSpPr>
            <p:nvPr/>
          </p:nvSpPr>
          <p:spPr bwMode="auto">
            <a:xfrm>
              <a:off x="1056" y="1392"/>
              <a:ext cx="1488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9" name="Line 133"/>
            <p:cNvSpPr>
              <a:spLocks noChangeShapeType="1"/>
            </p:cNvSpPr>
            <p:nvPr/>
          </p:nvSpPr>
          <p:spPr bwMode="auto">
            <a:xfrm>
              <a:off x="1104" y="1344"/>
              <a:ext cx="139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0" name="Line 134"/>
            <p:cNvSpPr>
              <a:spLocks noChangeShapeType="1"/>
            </p:cNvSpPr>
            <p:nvPr/>
          </p:nvSpPr>
          <p:spPr bwMode="auto">
            <a:xfrm>
              <a:off x="1152" y="1296"/>
              <a:ext cx="134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1" name="Line 135"/>
            <p:cNvSpPr>
              <a:spLocks noChangeShapeType="1"/>
            </p:cNvSpPr>
            <p:nvPr/>
          </p:nvSpPr>
          <p:spPr bwMode="auto">
            <a:xfrm>
              <a:off x="1200" y="1248"/>
              <a:ext cx="120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2" name="Line 136"/>
            <p:cNvSpPr>
              <a:spLocks noChangeShapeType="1"/>
            </p:cNvSpPr>
            <p:nvPr/>
          </p:nvSpPr>
          <p:spPr bwMode="auto">
            <a:xfrm>
              <a:off x="1248" y="1200"/>
              <a:ext cx="110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3" name="Line 137"/>
            <p:cNvSpPr>
              <a:spLocks noChangeShapeType="1"/>
            </p:cNvSpPr>
            <p:nvPr/>
          </p:nvSpPr>
          <p:spPr bwMode="auto">
            <a:xfrm>
              <a:off x="1296" y="1152"/>
              <a:ext cx="1056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4" name="Line 138"/>
            <p:cNvSpPr>
              <a:spLocks noChangeShapeType="1"/>
            </p:cNvSpPr>
            <p:nvPr/>
          </p:nvSpPr>
          <p:spPr bwMode="auto">
            <a:xfrm>
              <a:off x="1296" y="1104"/>
              <a:ext cx="1008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5" name="Line 139"/>
            <p:cNvSpPr>
              <a:spLocks noChangeShapeType="1"/>
            </p:cNvSpPr>
            <p:nvPr/>
          </p:nvSpPr>
          <p:spPr bwMode="auto">
            <a:xfrm>
              <a:off x="1344" y="1056"/>
              <a:ext cx="96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6" name="Line 140"/>
            <p:cNvSpPr>
              <a:spLocks noChangeShapeType="1"/>
            </p:cNvSpPr>
            <p:nvPr/>
          </p:nvSpPr>
          <p:spPr bwMode="auto">
            <a:xfrm flipH="1">
              <a:off x="1344" y="1008"/>
              <a:ext cx="91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7" name="Line 141"/>
            <p:cNvSpPr>
              <a:spLocks noChangeShapeType="1"/>
            </p:cNvSpPr>
            <p:nvPr/>
          </p:nvSpPr>
          <p:spPr bwMode="auto">
            <a:xfrm>
              <a:off x="1392" y="960"/>
              <a:ext cx="86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8" name="Line 142"/>
            <p:cNvSpPr>
              <a:spLocks noChangeShapeType="1"/>
            </p:cNvSpPr>
            <p:nvPr/>
          </p:nvSpPr>
          <p:spPr bwMode="auto">
            <a:xfrm flipH="1">
              <a:off x="1392" y="912"/>
              <a:ext cx="816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9" name="Line 143"/>
            <p:cNvSpPr>
              <a:spLocks noChangeShapeType="1"/>
            </p:cNvSpPr>
            <p:nvPr/>
          </p:nvSpPr>
          <p:spPr bwMode="auto">
            <a:xfrm>
              <a:off x="1440" y="864"/>
              <a:ext cx="768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0" name="Line 144"/>
            <p:cNvSpPr>
              <a:spLocks noChangeShapeType="1"/>
            </p:cNvSpPr>
            <p:nvPr/>
          </p:nvSpPr>
          <p:spPr bwMode="auto">
            <a:xfrm flipH="1">
              <a:off x="1440" y="816"/>
              <a:ext cx="72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1" name="Line 145"/>
            <p:cNvSpPr>
              <a:spLocks noChangeShapeType="1"/>
            </p:cNvSpPr>
            <p:nvPr/>
          </p:nvSpPr>
          <p:spPr bwMode="auto">
            <a:xfrm>
              <a:off x="1488" y="768"/>
              <a:ext cx="67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2" name="Line 146"/>
            <p:cNvSpPr>
              <a:spLocks noChangeShapeType="1"/>
            </p:cNvSpPr>
            <p:nvPr/>
          </p:nvSpPr>
          <p:spPr bwMode="auto">
            <a:xfrm flipH="1">
              <a:off x="1488" y="720"/>
              <a:ext cx="62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3" name="Line 147"/>
            <p:cNvSpPr>
              <a:spLocks noChangeShapeType="1"/>
            </p:cNvSpPr>
            <p:nvPr/>
          </p:nvSpPr>
          <p:spPr bwMode="auto">
            <a:xfrm>
              <a:off x="1536" y="672"/>
              <a:ext cx="576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4" name="Line 148"/>
            <p:cNvSpPr>
              <a:spLocks noChangeShapeType="1"/>
            </p:cNvSpPr>
            <p:nvPr/>
          </p:nvSpPr>
          <p:spPr bwMode="auto">
            <a:xfrm>
              <a:off x="1584" y="624"/>
              <a:ext cx="48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5" name="Line 149"/>
            <p:cNvSpPr>
              <a:spLocks noChangeShapeType="1"/>
            </p:cNvSpPr>
            <p:nvPr/>
          </p:nvSpPr>
          <p:spPr bwMode="auto">
            <a:xfrm>
              <a:off x="1584" y="576"/>
              <a:ext cx="48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6" name="Line 150"/>
            <p:cNvSpPr>
              <a:spLocks noChangeShapeType="1"/>
            </p:cNvSpPr>
            <p:nvPr/>
          </p:nvSpPr>
          <p:spPr bwMode="auto">
            <a:xfrm>
              <a:off x="1632" y="432"/>
              <a:ext cx="38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7" name="Line 151"/>
            <p:cNvSpPr>
              <a:spLocks noChangeShapeType="1"/>
            </p:cNvSpPr>
            <p:nvPr/>
          </p:nvSpPr>
          <p:spPr bwMode="auto">
            <a:xfrm>
              <a:off x="1632" y="528"/>
              <a:ext cx="38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8" name="Line 152"/>
            <p:cNvSpPr>
              <a:spLocks noChangeShapeType="1"/>
            </p:cNvSpPr>
            <p:nvPr/>
          </p:nvSpPr>
          <p:spPr bwMode="auto">
            <a:xfrm>
              <a:off x="1728" y="384"/>
              <a:ext cx="19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9" name="Line 153"/>
            <p:cNvSpPr>
              <a:spLocks noChangeShapeType="1"/>
            </p:cNvSpPr>
            <p:nvPr/>
          </p:nvSpPr>
          <p:spPr bwMode="auto">
            <a:xfrm flipH="1">
              <a:off x="1776" y="336"/>
              <a:ext cx="96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0" name="Line 154"/>
            <p:cNvSpPr>
              <a:spLocks noChangeShapeType="1"/>
            </p:cNvSpPr>
            <p:nvPr/>
          </p:nvSpPr>
          <p:spPr bwMode="auto">
            <a:xfrm>
              <a:off x="1824" y="288"/>
              <a:ext cx="0" cy="1248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51" name="Line 155"/>
          <p:cNvSpPr>
            <a:spLocks noChangeShapeType="1"/>
          </p:cNvSpPr>
          <p:nvPr/>
        </p:nvSpPr>
        <p:spPr bwMode="auto">
          <a:xfrm flipH="1">
            <a:off x="2008188" y="6221413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grpSp>
        <p:nvGrpSpPr>
          <p:cNvPr id="252" name="Group 156"/>
          <p:cNvGrpSpPr>
            <a:grpSpLocks/>
          </p:cNvGrpSpPr>
          <p:nvPr/>
        </p:nvGrpSpPr>
        <p:grpSpPr bwMode="auto">
          <a:xfrm>
            <a:off x="1627188" y="2868613"/>
            <a:ext cx="685800" cy="457200"/>
            <a:chOff x="3888" y="2016"/>
            <a:chExt cx="432" cy="288"/>
          </a:xfrm>
        </p:grpSpPr>
        <p:sp>
          <p:nvSpPr>
            <p:cNvPr id="253" name="Line 157"/>
            <p:cNvSpPr>
              <a:spLocks noChangeShapeType="1"/>
            </p:cNvSpPr>
            <p:nvPr/>
          </p:nvSpPr>
          <p:spPr bwMode="auto">
            <a:xfrm flipH="1">
              <a:off x="3936" y="2304"/>
              <a:ext cx="38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4" name="Rectangle 158"/>
            <p:cNvSpPr>
              <a:spLocks noChangeArrowheads="1"/>
            </p:cNvSpPr>
            <p:nvPr/>
          </p:nvSpPr>
          <p:spPr bwMode="auto">
            <a:xfrm>
              <a:off x="3888" y="2016"/>
              <a:ext cx="4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55" name="Rectangle 159"/>
            <p:cNvSpPr>
              <a:spLocks noChangeArrowheads="1"/>
            </p:cNvSpPr>
            <p:nvPr/>
          </p:nvSpPr>
          <p:spPr bwMode="auto">
            <a:xfrm>
              <a:off x="3888" y="2064"/>
              <a:ext cx="4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56" name="Rectangle 160"/>
            <p:cNvSpPr>
              <a:spLocks noChangeArrowheads="1"/>
            </p:cNvSpPr>
            <p:nvPr/>
          </p:nvSpPr>
          <p:spPr bwMode="auto">
            <a:xfrm>
              <a:off x="3888" y="2112"/>
              <a:ext cx="4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57" name="Rectangle 161"/>
            <p:cNvSpPr>
              <a:spLocks noChangeArrowheads="1"/>
            </p:cNvSpPr>
            <p:nvPr/>
          </p:nvSpPr>
          <p:spPr bwMode="auto">
            <a:xfrm>
              <a:off x="3888" y="2160"/>
              <a:ext cx="4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258" name="Rectangle 162"/>
            <p:cNvSpPr>
              <a:spLocks noChangeArrowheads="1"/>
            </p:cNvSpPr>
            <p:nvPr/>
          </p:nvSpPr>
          <p:spPr bwMode="auto">
            <a:xfrm>
              <a:off x="3888" y="2208"/>
              <a:ext cx="48" cy="48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</p:grpSp>
      <p:grpSp>
        <p:nvGrpSpPr>
          <p:cNvPr id="259" name="Group 238"/>
          <p:cNvGrpSpPr>
            <a:grpSpLocks/>
          </p:cNvGrpSpPr>
          <p:nvPr/>
        </p:nvGrpSpPr>
        <p:grpSpPr bwMode="auto">
          <a:xfrm>
            <a:off x="179388" y="3249613"/>
            <a:ext cx="4267200" cy="2895600"/>
            <a:chOff x="2976" y="2400"/>
            <a:chExt cx="2688" cy="1824"/>
          </a:xfrm>
        </p:grpSpPr>
        <p:grpSp>
          <p:nvGrpSpPr>
            <p:cNvPr id="260" name="Group 239"/>
            <p:cNvGrpSpPr>
              <a:grpSpLocks/>
            </p:cNvGrpSpPr>
            <p:nvPr/>
          </p:nvGrpSpPr>
          <p:grpSpPr bwMode="auto">
            <a:xfrm>
              <a:off x="2976" y="2976"/>
              <a:ext cx="2688" cy="1248"/>
              <a:chOff x="480" y="2112"/>
              <a:chExt cx="2688" cy="1248"/>
            </a:xfrm>
          </p:grpSpPr>
          <p:sp>
            <p:nvSpPr>
              <p:cNvPr id="262" name="Freeform 240"/>
              <p:cNvSpPr>
                <a:spLocks/>
              </p:cNvSpPr>
              <p:nvPr/>
            </p:nvSpPr>
            <p:spPr bwMode="auto">
              <a:xfrm>
                <a:off x="624" y="2112"/>
                <a:ext cx="2400" cy="1248"/>
              </a:xfrm>
              <a:custGeom>
                <a:avLst/>
                <a:gdLst>
                  <a:gd name="T0" fmla="*/ 4 w 2934"/>
                  <a:gd name="T1" fmla="*/ 23 h 1662"/>
                  <a:gd name="T2" fmla="*/ 8 w 2934"/>
                  <a:gd name="T3" fmla="*/ 22 h 1662"/>
                  <a:gd name="T4" fmla="*/ 13 w 2934"/>
                  <a:gd name="T5" fmla="*/ 22 h 1662"/>
                  <a:gd name="T6" fmla="*/ 19 w 2934"/>
                  <a:gd name="T7" fmla="*/ 22 h 1662"/>
                  <a:gd name="T8" fmla="*/ 24 w 2934"/>
                  <a:gd name="T9" fmla="*/ 21 h 1662"/>
                  <a:gd name="T10" fmla="*/ 28 w 2934"/>
                  <a:gd name="T11" fmla="*/ 20 h 1662"/>
                  <a:gd name="T12" fmla="*/ 34 w 2934"/>
                  <a:gd name="T13" fmla="*/ 18 h 1662"/>
                  <a:gd name="T14" fmla="*/ 38 w 2934"/>
                  <a:gd name="T15" fmla="*/ 17 h 1662"/>
                  <a:gd name="T16" fmla="*/ 43 w 2934"/>
                  <a:gd name="T17" fmla="*/ 14 h 1662"/>
                  <a:gd name="T18" fmla="*/ 47 w 2934"/>
                  <a:gd name="T19" fmla="*/ 11 h 1662"/>
                  <a:gd name="T20" fmla="*/ 53 w 2934"/>
                  <a:gd name="T21" fmla="*/ 8 h 1662"/>
                  <a:gd name="T22" fmla="*/ 58 w 2934"/>
                  <a:gd name="T23" fmla="*/ 5 h 1662"/>
                  <a:gd name="T24" fmla="*/ 61 w 2934"/>
                  <a:gd name="T25" fmla="*/ 3 h 1662"/>
                  <a:gd name="T26" fmla="*/ 66 w 2934"/>
                  <a:gd name="T27" fmla="*/ 2 h 1662"/>
                  <a:gd name="T28" fmla="*/ 70 w 2934"/>
                  <a:gd name="T29" fmla="*/ 2 h 1662"/>
                  <a:gd name="T30" fmla="*/ 74 w 2934"/>
                  <a:gd name="T31" fmla="*/ 2 h 1662"/>
                  <a:gd name="T32" fmla="*/ 77 w 2934"/>
                  <a:gd name="T33" fmla="*/ 2 h 1662"/>
                  <a:gd name="T34" fmla="*/ 81 w 2934"/>
                  <a:gd name="T35" fmla="*/ 3 h 1662"/>
                  <a:gd name="T36" fmla="*/ 87 w 2934"/>
                  <a:gd name="T37" fmla="*/ 5 h 1662"/>
                  <a:gd name="T38" fmla="*/ 92 w 2934"/>
                  <a:gd name="T39" fmla="*/ 8 h 1662"/>
                  <a:gd name="T40" fmla="*/ 95 w 2934"/>
                  <a:gd name="T41" fmla="*/ 10 h 1662"/>
                  <a:gd name="T42" fmla="*/ 99 w 2934"/>
                  <a:gd name="T43" fmla="*/ 13 h 1662"/>
                  <a:gd name="T44" fmla="*/ 104 w 2934"/>
                  <a:gd name="T45" fmla="*/ 15 h 1662"/>
                  <a:gd name="T46" fmla="*/ 109 w 2934"/>
                  <a:gd name="T47" fmla="*/ 17 h 1662"/>
                  <a:gd name="T48" fmla="*/ 115 w 2934"/>
                  <a:gd name="T49" fmla="*/ 20 h 1662"/>
                  <a:gd name="T50" fmla="*/ 119 w 2934"/>
                  <a:gd name="T51" fmla="*/ 20 h 1662"/>
                  <a:gd name="T52" fmla="*/ 124 w 2934"/>
                  <a:gd name="T53" fmla="*/ 22 h 1662"/>
                  <a:gd name="T54" fmla="*/ 128 w 2934"/>
                  <a:gd name="T55" fmla="*/ 22 h 1662"/>
                  <a:gd name="T56" fmla="*/ 131 w 2934"/>
                  <a:gd name="T57" fmla="*/ 22 h 1662"/>
                  <a:gd name="T58" fmla="*/ 138 w 2934"/>
                  <a:gd name="T59" fmla="*/ 23 h 1662"/>
                  <a:gd name="T60" fmla="*/ 142 w 2934"/>
                  <a:gd name="T61" fmla="*/ 23 h 1662"/>
                  <a:gd name="T62" fmla="*/ 142 w 2934"/>
                  <a:gd name="T63" fmla="*/ 23 h 1662"/>
                  <a:gd name="T64" fmla="*/ 139 w 2934"/>
                  <a:gd name="T65" fmla="*/ 23 h 1662"/>
                  <a:gd name="T66" fmla="*/ 134 w 2934"/>
                  <a:gd name="T67" fmla="*/ 22 h 1662"/>
                  <a:gd name="T68" fmla="*/ 130 w 2934"/>
                  <a:gd name="T69" fmla="*/ 22 h 1662"/>
                  <a:gd name="T70" fmla="*/ 127 w 2934"/>
                  <a:gd name="T71" fmla="*/ 22 h 1662"/>
                  <a:gd name="T72" fmla="*/ 123 w 2934"/>
                  <a:gd name="T73" fmla="*/ 21 h 1662"/>
                  <a:gd name="T74" fmla="*/ 119 w 2934"/>
                  <a:gd name="T75" fmla="*/ 20 h 1662"/>
                  <a:gd name="T76" fmla="*/ 115 w 2934"/>
                  <a:gd name="T77" fmla="*/ 20 h 1662"/>
                  <a:gd name="T78" fmla="*/ 110 w 2934"/>
                  <a:gd name="T79" fmla="*/ 17 h 1662"/>
                  <a:gd name="T80" fmla="*/ 105 w 2934"/>
                  <a:gd name="T81" fmla="*/ 15 h 1662"/>
                  <a:gd name="T82" fmla="*/ 100 w 2934"/>
                  <a:gd name="T83" fmla="*/ 13 h 1662"/>
                  <a:gd name="T84" fmla="*/ 97 w 2934"/>
                  <a:gd name="T85" fmla="*/ 11 h 1662"/>
                  <a:gd name="T86" fmla="*/ 93 w 2934"/>
                  <a:gd name="T87" fmla="*/ 8 h 1662"/>
                  <a:gd name="T88" fmla="*/ 88 w 2934"/>
                  <a:gd name="T89" fmla="*/ 5 h 1662"/>
                  <a:gd name="T90" fmla="*/ 83 w 2934"/>
                  <a:gd name="T91" fmla="*/ 2 h 1662"/>
                  <a:gd name="T92" fmla="*/ 78 w 2934"/>
                  <a:gd name="T93" fmla="*/ 2 h 1662"/>
                  <a:gd name="T94" fmla="*/ 72 w 2934"/>
                  <a:gd name="T95" fmla="*/ 0 h 1662"/>
                  <a:gd name="T96" fmla="*/ 67 w 2934"/>
                  <a:gd name="T97" fmla="*/ 2 h 1662"/>
                  <a:gd name="T98" fmla="*/ 62 w 2934"/>
                  <a:gd name="T99" fmla="*/ 2 h 1662"/>
                  <a:gd name="T100" fmla="*/ 56 w 2934"/>
                  <a:gd name="T101" fmla="*/ 5 h 1662"/>
                  <a:gd name="T102" fmla="*/ 53 w 2934"/>
                  <a:gd name="T103" fmla="*/ 8 h 1662"/>
                  <a:gd name="T104" fmla="*/ 46 w 2934"/>
                  <a:gd name="T105" fmla="*/ 11 h 1662"/>
                  <a:gd name="T106" fmla="*/ 43 w 2934"/>
                  <a:gd name="T107" fmla="*/ 13 h 1662"/>
                  <a:gd name="T108" fmla="*/ 38 w 2934"/>
                  <a:gd name="T109" fmla="*/ 15 h 1662"/>
                  <a:gd name="T110" fmla="*/ 35 w 2934"/>
                  <a:gd name="T111" fmla="*/ 17 h 1662"/>
                  <a:gd name="T112" fmla="*/ 31 w 2934"/>
                  <a:gd name="T113" fmla="*/ 19 h 1662"/>
                  <a:gd name="T114" fmla="*/ 25 w 2934"/>
                  <a:gd name="T115" fmla="*/ 20 h 1662"/>
                  <a:gd name="T116" fmla="*/ 23 w 2934"/>
                  <a:gd name="T117" fmla="*/ 21 h 1662"/>
                  <a:gd name="T118" fmla="*/ 16 w 2934"/>
                  <a:gd name="T119" fmla="*/ 22 h 1662"/>
                  <a:gd name="T120" fmla="*/ 13 w 2934"/>
                  <a:gd name="T121" fmla="*/ 22 h 1662"/>
                  <a:gd name="T122" fmla="*/ 8 w 2934"/>
                  <a:gd name="T123" fmla="*/ 22 h 1662"/>
                  <a:gd name="T124" fmla="*/ 4 w 2934"/>
                  <a:gd name="T125" fmla="*/ 22 h 166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934"/>
                  <a:gd name="T190" fmla="*/ 0 h 1662"/>
                  <a:gd name="T191" fmla="*/ 2934 w 2934"/>
                  <a:gd name="T192" fmla="*/ 1662 h 166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934" h="1662">
                    <a:moveTo>
                      <a:pt x="0" y="1638"/>
                    </a:moveTo>
                    <a:lnTo>
                      <a:pt x="6" y="1662"/>
                    </a:lnTo>
                    <a:lnTo>
                      <a:pt x="21" y="1660"/>
                    </a:lnTo>
                    <a:lnTo>
                      <a:pt x="18" y="1646"/>
                    </a:lnTo>
                    <a:lnTo>
                      <a:pt x="18" y="1660"/>
                    </a:lnTo>
                    <a:lnTo>
                      <a:pt x="30" y="1660"/>
                    </a:lnTo>
                    <a:lnTo>
                      <a:pt x="45" y="1660"/>
                    </a:lnTo>
                    <a:lnTo>
                      <a:pt x="48" y="1660"/>
                    </a:lnTo>
                    <a:lnTo>
                      <a:pt x="63" y="1657"/>
                    </a:lnTo>
                    <a:lnTo>
                      <a:pt x="60" y="1643"/>
                    </a:lnTo>
                    <a:lnTo>
                      <a:pt x="60" y="1657"/>
                    </a:lnTo>
                    <a:lnTo>
                      <a:pt x="76" y="1657"/>
                    </a:lnTo>
                    <a:lnTo>
                      <a:pt x="82" y="1654"/>
                    </a:lnTo>
                    <a:lnTo>
                      <a:pt x="94" y="1649"/>
                    </a:lnTo>
                    <a:lnTo>
                      <a:pt x="88" y="1638"/>
                    </a:lnTo>
                    <a:lnTo>
                      <a:pt x="91" y="1651"/>
                    </a:lnTo>
                    <a:lnTo>
                      <a:pt x="109" y="1649"/>
                    </a:lnTo>
                    <a:lnTo>
                      <a:pt x="106" y="1635"/>
                    </a:lnTo>
                    <a:lnTo>
                      <a:pt x="106" y="1649"/>
                    </a:lnTo>
                    <a:lnTo>
                      <a:pt x="121" y="1649"/>
                    </a:lnTo>
                    <a:lnTo>
                      <a:pt x="124" y="1649"/>
                    </a:lnTo>
                    <a:lnTo>
                      <a:pt x="136" y="1646"/>
                    </a:lnTo>
                    <a:lnTo>
                      <a:pt x="151" y="1643"/>
                    </a:lnTo>
                    <a:lnTo>
                      <a:pt x="166" y="1640"/>
                    </a:lnTo>
                    <a:lnTo>
                      <a:pt x="163" y="1627"/>
                    </a:lnTo>
                    <a:lnTo>
                      <a:pt x="163" y="1640"/>
                    </a:lnTo>
                    <a:lnTo>
                      <a:pt x="178" y="1640"/>
                    </a:lnTo>
                    <a:lnTo>
                      <a:pt x="181" y="1640"/>
                    </a:lnTo>
                    <a:lnTo>
                      <a:pt x="193" y="1638"/>
                    </a:lnTo>
                    <a:lnTo>
                      <a:pt x="196" y="1638"/>
                    </a:lnTo>
                    <a:lnTo>
                      <a:pt x="214" y="1632"/>
                    </a:lnTo>
                    <a:lnTo>
                      <a:pt x="208" y="1619"/>
                    </a:lnTo>
                    <a:lnTo>
                      <a:pt x="211" y="1632"/>
                    </a:lnTo>
                    <a:lnTo>
                      <a:pt x="226" y="1630"/>
                    </a:lnTo>
                    <a:lnTo>
                      <a:pt x="238" y="1627"/>
                    </a:lnTo>
                    <a:lnTo>
                      <a:pt x="253" y="1624"/>
                    </a:lnTo>
                    <a:lnTo>
                      <a:pt x="256" y="1624"/>
                    </a:lnTo>
                    <a:lnTo>
                      <a:pt x="271" y="1619"/>
                    </a:lnTo>
                    <a:lnTo>
                      <a:pt x="265" y="1605"/>
                    </a:lnTo>
                    <a:lnTo>
                      <a:pt x="268" y="1619"/>
                    </a:lnTo>
                    <a:lnTo>
                      <a:pt x="283" y="1616"/>
                    </a:lnTo>
                    <a:lnTo>
                      <a:pt x="286" y="1616"/>
                    </a:lnTo>
                    <a:lnTo>
                      <a:pt x="301" y="1610"/>
                    </a:lnTo>
                    <a:lnTo>
                      <a:pt x="316" y="1605"/>
                    </a:lnTo>
                    <a:lnTo>
                      <a:pt x="332" y="1599"/>
                    </a:lnTo>
                    <a:lnTo>
                      <a:pt x="332" y="1597"/>
                    </a:lnTo>
                    <a:lnTo>
                      <a:pt x="344" y="1591"/>
                    </a:lnTo>
                    <a:lnTo>
                      <a:pt x="338" y="1580"/>
                    </a:lnTo>
                    <a:lnTo>
                      <a:pt x="344" y="1594"/>
                    </a:lnTo>
                    <a:lnTo>
                      <a:pt x="359" y="1588"/>
                    </a:lnTo>
                    <a:lnTo>
                      <a:pt x="374" y="1583"/>
                    </a:lnTo>
                    <a:lnTo>
                      <a:pt x="377" y="1580"/>
                    </a:lnTo>
                    <a:lnTo>
                      <a:pt x="392" y="1572"/>
                    </a:lnTo>
                    <a:lnTo>
                      <a:pt x="407" y="1564"/>
                    </a:lnTo>
                    <a:lnTo>
                      <a:pt x="422" y="1556"/>
                    </a:lnTo>
                    <a:lnTo>
                      <a:pt x="437" y="1547"/>
                    </a:lnTo>
                    <a:lnTo>
                      <a:pt x="449" y="1539"/>
                    </a:lnTo>
                    <a:lnTo>
                      <a:pt x="440" y="1528"/>
                    </a:lnTo>
                    <a:lnTo>
                      <a:pt x="449" y="1539"/>
                    </a:lnTo>
                    <a:lnTo>
                      <a:pt x="464" y="1531"/>
                    </a:lnTo>
                    <a:lnTo>
                      <a:pt x="467" y="1531"/>
                    </a:lnTo>
                    <a:lnTo>
                      <a:pt x="482" y="1517"/>
                    </a:lnTo>
                    <a:lnTo>
                      <a:pt x="470" y="1506"/>
                    </a:lnTo>
                    <a:lnTo>
                      <a:pt x="479" y="1517"/>
                    </a:lnTo>
                    <a:lnTo>
                      <a:pt x="497" y="1506"/>
                    </a:lnTo>
                    <a:lnTo>
                      <a:pt x="500" y="1506"/>
                    </a:lnTo>
                    <a:lnTo>
                      <a:pt x="512" y="1495"/>
                    </a:lnTo>
                    <a:lnTo>
                      <a:pt x="500" y="1484"/>
                    </a:lnTo>
                    <a:lnTo>
                      <a:pt x="509" y="1495"/>
                    </a:lnTo>
                    <a:lnTo>
                      <a:pt x="524" y="1484"/>
                    </a:lnTo>
                    <a:lnTo>
                      <a:pt x="527" y="1484"/>
                    </a:lnTo>
                    <a:lnTo>
                      <a:pt x="542" y="1471"/>
                    </a:lnTo>
                    <a:lnTo>
                      <a:pt x="542" y="1468"/>
                    </a:lnTo>
                    <a:lnTo>
                      <a:pt x="554" y="1454"/>
                    </a:lnTo>
                    <a:lnTo>
                      <a:pt x="542" y="1446"/>
                    </a:lnTo>
                    <a:lnTo>
                      <a:pt x="554" y="1457"/>
                    </a:lnTo>
                    <a:lnTo>
                      <a:pt x="570" y="1443"/>
                    </a:lnTo>
                    <a:lnTo>
                      <a:pt x="585" y="1430"/>
                    </a:lnTo>
                    <a:lnTo>
                      <a:pt x="600" y="1416"/>
                    </a:lnTo>
                    <a:lnTo>
                      <a:pt x="600" y="1413"/>
                    </a:lnTo>
                    <a:lnTo>
                      <a:pt x="615" y="1397"/>
                    </a:lnTo>
                    <a:lnTo>
                      <a:pt x="630" y="1378"/>
                    </a:lnTo>
                    <a:lnTo>
                      <a:pt x="645" y="1358"/>
                    </a:lnTo>
                    <a:lnTo>
                      <a:pt x="657" y="1342"/>
                    </a:lnTo>
                    <a:lnTo>
                      <a:pt x="645" y="1334"/>
                    </a:lnTo>
                    <a:lnTo>
                      <a:pt x="657" y="1342"/>
                    </a:lnTo>
                    <a:lnTo>
                      <a:pt x="672" y="1323"/>
                    </a:lnTo>
                    <a:lnTo>
                      <a:pt x="660" y="1315"/>
                    </a:lnTo>
                    <a:lnTo>
                      <a:pt x="672" y="1323"/>
                    </a:lnTo>
                    <a:lnTo>
                      <a:pt x="690" y="1304"/>
                    </a:lnTo>
                    <a:lnTo>
                      <a:pt x="690" y="1301"/>
                    </a:lnTo>
                    <a:lnTo>
                      <a:pt x="702" y="1279"/>
                    </a:lnTo>
                    <a:lnTo>
                      <a:pt x="690" y="1273"/>
                    </a:lnTo>
                    <a:lnTo>
                      <a:pt x="702" y="1282"/>
                    </a:lnTo>
                    <a:lnTo>
                      <a:pt x="717" y="1262"/>
                    </a:lnTo>
                    <a:lnTo>
                      <a:pt x="732" y="1238"/>
                    </a:lnTo>
                    <a:lnTo>
                      <a:pt x="747" y="1216"/>
                    </a:lnTo>
                    <a:lnTo>
                      <a:pt x="747" y="1213"/>
                    </a:lnTo>
                    <a:lnTo>
                      <a:pt x="759" y="1189"/>
                    </a:lnTo>
                    <a:lnTo>
                      <a:pt x="747" y="1183"/>
                    </a:lnTo>
                    <a:lnTo>
                      <a:pt x="759" y="1191"/>
                    </a:lnTo>
                    <a:lnTo>
                      <a:pt x="774" y="1167"/>
                    </a:lnTo>
                    <a:lnTo>
                      <a:pt x="792" y="1142"/>
                    </a:lnTo>
                    <a:lnTo>
                      <a:pt x="795" y="1139"/>
                    </a:lnTo>
                    <a:lnTo>
                      <a:pt x="807" y="1112"/>
                    </a:lnTo>
                    <a:lnTo>
                      <a:pt x="792" y="1106"/>
                    </a:lnTo>
                    <a:lnTo>
                      <a:pt x="804" y="1115"/>
                    </a:lnTo>
                    <a:lnTo>
                      <a:pt x="820" y="1090"/>
                    </a:lnTo>
                    <a:lnTo>
                      <a:pt x="820" y="1087"/>
                    </a:lnTo>
                    <a:lnTo>
                      <a:pt x="835" y="1060"/>
                    </a:lnTo>
                    <a:lnTo>
                      <a:pt x="850" y="1032"/>
                    </a:lnTo>
                    <a:lnTo>
                      <a:pt x="853" y="1032"/>
                    </a:lnTo>
                    <a:lnTo>
                      <a:pt x="865" y="1005"/>
                    </a:lnTo>
                    <a:lnTo>
                      <a:pt x="850" y="999"/>
                    </a:lnTo>
                    <a:lnTo>
                      <a:pt x="862" y="1005"/>
                    </a:lnTo>
                    <a:lnTo>
                      <a:pt x="880" y="972"/>
                    </a:lnTo>
                    <a:lnTo>
                      <a:pt x="895" y="945"/>
                    </a:lnTo>
                    <a:lnTo>
                      <a:pt x="898" y="945"/>
                    </a:lnTo>
                    <a:lnTo>
                      <a:pt x="910" y="915"/>
                    </a:lnTo>
                    <a:lnTo>
                      <a:pt x="895" y="909"/>
                    </a:lnTo>
                    <a:lnTo>
                      <a:pt x="907" y="915"/>
                    </a:lnTo>
                    <a:lnTo>
                      <a:pt x="922" y="884"/>
                    </a:lnTo>
                    <a:lnTo>
                      <a:pt x="937" y="852"/>
                    </a:lnTo>
                    <a:lnTo>
                      <a:pt x="952" y="821"/>
                    </a:lnTo>
                    <a:lnTo>
                      <a:pt x="955" y="821"/>
                    </a:lnTo>
                    <a:lnTo>
                      <a:pt x="967" y="791"/>
                    </a:lnTo>
                    <a:lnTo>
                      <a:pt x="952" y="786"/>
                    </a:lnTo>
                    <a:lnTo>
                      <a:pt x="964" y="791"/>
                    </a:lnTo>
                    <a:lnTo>
                      <a:pt x="982" y="758"/>
                    </a:lnTo>
                    <a:lnTo>
                      <a:pt x="997" y="726"/>
                    </a:lnTo>
                    <a:lnTo>
                      <a:pt x="1000" y="726"/>
                    </a:lnTo>
                    <a:lnTo>
                      <a:pt x="1012" y="693"/>
                    </a:lnTo>
                    <a:lnTo>
                      <a:pt x="997" y="687"/>
                    </a:lnTo>
                    <a:lnTo>
                      <a:pt x="1009" y="693"/>
                    </a:lnTo>
                    <a:lnTo>
                      <a:pt x="1024" y="663"/>
                    </a:lnTo>
                    <a:lnTo>
                      <a:pt x="1039" y="630"/>
                    </a:lnTo>
                    <a:lnTo>
                      <a:pt x="1054" y="597"/>
                    </a:lnTo>
                    <a:lnTo>
                      <a:pt x="1070" y="564"/>
                    </a:lnTo>
                    <a:lnTo>
                      <a:pt x="1085" y="534"/>
                    </a:lnTo>
                    <a:lnTo>
                      <a:pt x="1100" y="504"/>
                    </a:lnTo>
                    <a:lnTo>
                      <a:pt x="1103" y="504"/>
                    </a:lnTo>
                    <a:lnTo>
                      <a:pt x="1115" y="474"/>
                    </a:lnTo>
                    <a:lnTo>
                      <a:pt x="1100" y="468"/>
                    </a:lnTo>
                    <a:lnTo>
                      <a:pt x="1112" y="474"/>
                    </a:lnTo>
                    <a:lnTo>
                      <a:pt x="1127" y="441"/>
                    </a:lnTo>
                    <a:lnTo>
                      <a:pt x="1142" y="411"/>
                    </a:lnTo>
                    <a:lnTo>
                      <a:pt x="1130" y="405"/>
                    </a:lnTo>
                    <a:lnTo>
                      <a:pt x="1142" y="413"/>
                    </a:lnTo>
                    <a:lnTo>
                      <a:pt x="1160" y="383"/>
                    </a:lnTo>
                    <a:lnTo>
                      <a:pt x="1163" y="380"/>
                    </a:lnTo>
                    <a:lnTo>
                      <a:pt x="1175" y="353"/>
                    </a:lnTo>
                    <a:lnTo>
                      <a:pt x="1160" y="348"/>
                    </a:lnTo>
                    <a:lnTo>
                      <a:pt x="1172" y="353"/>
                    </a:lnTo>
                    <a:lnTo>
                      <a:pt x="1187" y="323"/>
                    </a:lnTo>
                    <a:lnTo>
                      <a:pt x="1202" y="295"/>
                    </a:lnTo>
                    <a:lnTo>
                      <a:pt x="1214" y="271"/>
                    </a:lnTo>
                    <a:lnTo>
                      <a:pt x="1202" y="265"/>
                    </a:lnTo>
                    <a:lnTo>
                      <a:pt x="1214" y="274"/>
                    </a:lnTo>
                    <a:lnTo>
                      <a:pt x="1229" y="249"/>
                    </a:lnTo>
                    <a:lnTo>
                      <a:pt x="1244" y="224"/>
                    </a:lnTo>
                    <a:lnTo>
                      <a:pt x="1262" y="200"/>
                    </a:lnTo>
                    <a:lnTo>
                      <a:pt x="1262" y="197"/>
                    </a:lnTo>
                    <a:lnTo>
                      <a:pt x="1274" y="175"/>
                    </a:lnTo>
                    <a:lnTo>
                      <a:pt x="1262" y="169"/>
                    </a:lnTo>
                    <a:lnTo>
                      <a:pt x="1274" y="178"/>
                    </a:lnTo>
                    <a:lnTo>
                      <a:pt x="1289" y="156"/>
                    </a:lnTo>
                    <a:lnTo>
                      <a:pt x="1277" y="148"/>
                    </a:lnTo>
                    <a:lnTo>
                      <a:pt x="1289" y="156"/>
                    </a:lnTo>
                    <a:lnTo>
                      <a:pt x="1305" y="137"/>
                    </a:lnTo>
                    <a:lnTo>
                      <a:pt x="1317" y="120"/>
                    </a:lnTo>
                    <a:lnTo>
                      <a:pt x="1305" y="112"/>
                    </a:lnTo>
                    <a:lnTo>
                      <a:pt x="1317" y="120"/>
                    </a:lnTo>
                    <a:lnTo>
                      <a:pt x="1332" y="104"/>
                    </a:lnTo>
                    <a:lnTo>
                      <a:pt x="1320" y="96"/>
                    </a:lnTo>
                    <a:lnTo>
                      <a:pt x="1329" y="106"/>
                    </a:lnTo>
                    <a:lnTo>
                      <a:pt x="1347" y="93"/>
                    </a:lnTo>
                    <a:lnTo>
                      <a:pt x="1350" y="90"/>
                    </a:lnTo>
                    <a:lnTo>
                      <a:pt x="1365" y="74"/>
                    </a:lnTo>
                    <a:lnTo>
                      <a:pt x="1377" y="60"/>
                    </a:lnTo>
                    <a:lnTo>
                      <a:pt x="1365" y="52"/>
                    </a:lnTo>
                    <a:lnTo>
                      <a:pt x="1374" y="63"/>
                    </a:lnTo>
                    <a:lnTo>
                      <a:pt x="1389" y="52"/>
                    </a:lnTo>
                    <a:lnTo>
                      <a:pt x="1380" y="41"/>
                    </a:lnTo>
                    <a:lnTo>
                      <a:pt x="1389" y="52"/>
                    </a:lnTo>
                    <a:lnTo>
                      <a:pt x="1404" y="43"/>
                    </a:lnTo>
                    <a:lnTo>
                      <a:pt x="1395" y="33"/>
                    </a:lnTo>
                    <a:lnTo>
                      <a:pt x="1401" y="43"/>
                    </a:lnTo>
                    <a:lnTo>
                      <a:pt x="1413" y="38"/>
                    </a:lnTo>
                    <a:lnTo>
                      <a:pt x="1407" y="27"/>
                    </a:lnTo>
                    <a:lnTo>
                      <a:pt x="1413" y="41"/>
                    </a:lnTo>
                    <a:lnTo>
                      <a:pt x="1428" y="35"/>
                    </a:lnTo>
                    <a:lnTo>
                      <a:pt x="1446" y="30"/>
                    </a:lnTo>
                    <a:lnTo>
                      <a:pt x="1440" y="16"/>
                    </a:lnTo>
                    <a:lnTo>
                      <a:pt x="1443" y="30"/>
                    </a:lnTo>
                    <a:lnTo>
                      <a:pt x="1458" y="27"/>
                    </a:lnTo>
                    <a:lnTo>
                      <a:pt x="1455" y="13"/>
                    </a:lnTo>
                    <a:lnTo>
                      <a:pt x="1455" y="27"/>
                    </a:lnTo>
                    <a:lnTo>
                      <a:pt x="1467" y="27"/>
                    </a:lnTo>
                    <a:lnTo>
                      <a:pt x="1467" y="13"/>
                    </a:lnTo>
                    <a:lnTo>
                      <a:pt x="1464" y="27"/>
                    </a:lnTo>
                    <a:lnTo>
                      <a:pt x="1479" y="30"/>
                    </a:lnTo>
                    <a:lnTo>
                      <a:pt x="1494" y="33"/>
                    </a:lnTo>
                    <a:lnTo>
                      <a:pt x="1506" y="35"/>
                    </a:lnTo>
                    <a:lnTo>
                      <a:pt x="1509" y="22"/>
                    </a:lnTo>
                    <a:lnTo>
                      <a:pt x="1503" y="33"/>
                    </a:lnTo>
                    <a:lnTo>
                      <a:pt x="1521" y="41"/>
                    </a:lnTo>
                    <a:lnTo>
                      <a:pt x="1524" y="43"/>
                    </a:lnTo>
                    <a:lnTo>
                      <a:pt x="1539" y="49"/>
                    </a:lnTo>
                    <a:lnTo>
                      <a:pt x="1542" y="35"/>
                    </a:lnTo>
                    <a:lnTo>
                      <a:pt x="1533" y="46"/>
                    </a:lnTo>
                    <a:lnTo>
                      <a:pt x="1549" y="57"/>
                    </a:lnTo>
                    <a:lnTo>
                      <a:pt x="1558" y="46"/>
                    </a:lnTo>
                    <a:lnTo>
                      <a:pt x="1549" y="57"/>
                    </a:lnTo>
                    <a:lnTo>
                      <a:pt x="1561" y="68"/>
                    </a:lnTo>
                    <a:lnTo>
                      <a:pt x="1576" y="79"/>
                    </a:lnTo>
                    <a:lnTo>
                      <a:pt x="1585" y="68"/>
                    </a:lnTo>
                    <a:lnTo>
                      <a:pt x="1576" y="76"/>
                    </a:lnTo>
                    <a:lnTo>
                      <a:pt x="1591" y="93"/>
                    </a:lnTo>
                    <a:lnTo>
                      <a:pt x="1600" y="85"/>
                    </a:lnTo>
                    <a:lnTo>
                      <a:pt x="1588" y="93"/>
                    </a:lnTo>
                    <a:lnTo>
                      <a:pt x="1600" y="109"/>
                    </a:lnTo>
                    <a:lnTo>
                      <a:pt x="1603" y="112"/>
                    </a:lnTo>
                    <a:lnTo>
                      <a:pt x="1621" y="128"/>
                    </a:lnTo>
                    <a:lnTo>
                      <a:pt x="1630" y="117"/>
                    </a:lnTo>
                    <a:lnTo>
                      <a:pt x="1618" y="126"/>
                    </a:lnTo>
                    <a:lnTo>
                      <a:pt x="1633" y="145"/>
                    </a:lnTo>
                    <a:lnTo>
                      <a:pt x="1648" y="164"/>
                    </a:lnTo>
                    <a:lnTo>
                      <a:pt x="1660" y="156"/>
                    </a:lnTo>
                    <a:lnTo>
                      <a:pt x="1648" y="161"/>
                    </a:lnTo>
                    <a:lnTo>
                      <a:pt x="1660" y="183"/>
                    </a:lnTo>
                    <a:lnTo>
                      <a:pt x="1660" y="186"/>
                    </a:lnTo>
                    <a:lnTo>
                      <a:pt x="1675" y="208"/>
                    </a:lnTo>
                    <a:lnTo>
                      <a:pt x="1690" y="232"/>
                    </a:lnTo>
                    <a:lnTo>
                      <a:pt x="1705" y="257"/>
                    </a:lnTo>
                    <a:lnTo>
                      <a:pt x="1720" y="282"/>
                    </a:lnTo>
                    <a:lnTo>
                      <a:pt x="1732" y="274"/>
                    </a:lnTo>
                    <a:lnTo>
                      <a:pt x="1720" y="279"/>
                    </a:lnTo>
                    <a:lnTo>
                      <a:pt x="1735" y="306"/>
                    </a:lnTo>
                    <a:lnTo>
                      <a:pt x="1750" y="334"/>
                    </a:lnTo>
                    <a:lnTo>
                      <a:pt x="1762" y="328"/>
                    </a:lnTo>
                    <a:lnTo>
                      <a:pt x="1750" y="334"/>
                    </a:lnTo>
                    <a:lnTo>
                      <a:pt x="1762" y="364"/>
                    </a:lnTo>
                    <a:lnTo>
                      <a:pt x="1777" y="391"/>
                    </a:lnTo>
                    <a:lnTo>
                      <a:pt x="1792" y="422"/>
                    </a:lnTo>
                    <a:lnTo>
                      <a:pt x="1808" y="452"/>
                    </a:lnTo>
                    <a:lnTo>
                      <a:pt x="1820" y="446"/>
                    </a:lnTo>
                    <a:lnTo>
                      <a:pt x="1808" y="452"/>
                    </a:lnTo>
                    <a:lnTo>
                      <a:pt x="1823" y="485"/>
                    </a:lnTo>
                    <a:lnTo>
                      <a:pt x="1838" y="515"/>
                    </a:lnTo>
                    <a:lnTo>
                      <a:pt x="1853" y="545"/>
                    </a:lnTo>
                    <a:lnTo>
                      <a:pt x="1865" y="539"/>
                    </a:lnTo>
                    <a:lnTo>
                      <a:pt x="1853" y="545"/>
                    </a:lnTo>
                    <a:lnTo>
                      <a:pt x="1865" y="578"/>
                    </a:lnTo>
                    <a:lnTo>
                      <a:pt x="1880" y="611"/>
                    </a:lnTo>
                    <a:lnTo>
                      <a:pt x="1880" y="613"/>
                    </a:lnTo>
                    <a:lnTo>
                      <a:pt x="1898" y="643"/>
                    </a:lnTo>
                    <a:lnTo>
                      <a:pt x="1910" y="635"/>
                    </a:lnTo>
                    <a:lnTo>
                      <a:pt x="1898" y="641"/>
                    </a:lnTo>
                    <a:lnTo>
                      <a:pt x="1910" y="674"/>
                    </a:lnTo>
                    <a:lnTo>
                      <a:pt x="1925" y="704"/>
                    </a:lnTo>
                    <a:lnTo>
                      <a:pt x="1937" y="698"/>
                    </a:lnTo>
                    <a:lnTo>
                      <a:pt x="1925" y="704"/>
                    </a:lnTo>
                    <a:lnTo>
                      <a:pt x="1940" y="739"/>
                    </a:lnTo>
                    <a:lnTo>
                      <a:pt x="1955" y="769"/>
                    </a:lnTo>
                    <a:lnTo>
                      <a:pt x="1967" y="764"/>
                    </a:lnTo>
                    <a:lnTo>
                      <a:pt x="1955" y="769"/>
                    </a:lnTo>
                    <a:lnTo>
                      <a:pt x="1967" y="802"/>
                    </a:lnTo>
                    <a:lnTo>
                      <a:pt x="1982" y="832"/>
                    </a:lnTo>
                    <a:lnTo>
                      <a:pt x="2000" y="865"/>
                    </a:lnTo>
                    <a:lnTo>
                      <a:pt x="2012" y="860"/>
                    </a:lnTo>
                    <a:lnTo>
                      <a:pt x="2000" y="865"/>
                    </a:lnTo>
                    <a:lnTo>
                      <a:pt x="2012" y="895"/>
                    </a:lnTo>
                    <a:lnTo>
                      <a:pt x="2027" y="926"/>
                    </a:lnTo>
                    <a:lnTo>
                      <a:pt x="2043" y="956"/>
                    </a:lnTo>
                    <a:lnTo>
                      <a:pt x="2058" y="983"/>
                    </a:lnTo>
                    <a:lnTo>
                      <a:pt x="2070" y="978"/>
                    </a:lnTo>
                    <a:lnTo>
                      <a:pt x="2058" y="983"/>
                    </a:lnTo>
                    <a:lnTo>
                      <a:pt x="2070" y="1013"/>
                    </a:lnTo>
                    <a:lnTo>
                      <a:pt x="2070" y="1016"/>
                    </a:lnTo>
                    <a:lnTo>
                      <a:pt x="2088" y="1046"/>
                    </a:lnTo>
                    <a:lnTo>
                      <a:pt x="2103" y="1071"/>
                    </a:lnTo>
                    <a:lnTo>
                      <a:pt x="2115" y="1063"/>
                    </a:lnTo>
                    <a:lnTo>
                      <a:pt x="2103" y="1068"/>
                    </a:lnTo>
                    <a:lnTo>
                      <a:pt x="2115" y="1095"/>
                    </a:lnTo>
                    <a:lnTo>
                      <a:pt x="2130" y="1126"/>
                    </a:lnTo>
                    <a:lnTo>
                      <a:pt x="2130" y="1128"/>
                    </a:lnTo>
                    <a:lnTo>
                      <a:pt x="2145" y="1153"/>
                    </a:lnTo>
                    <a:lnTo>
                      <a:pt x="2160" y="1178"/>
                    </a:lnTo>
                    <a:lnTo>
                      <a:pt x="2172" y="1169"/>
                    </a:lnTo>
                    <a:lnTo>
                      <a:pt x="2160" y="1175"/>
                    </a:lnTo>
                    <a:lnTo>
                      <a:pt x="2172" y="1197"/>
                    </a:lnTo>
                    <a:lnTo>
                      <a:pt x="2172" y="1199"/>
                    </a:lnTo>
                    <a:lnTo>
                      <a:pt x="2190" y="1224"/>
                    </a:lnTo>
                    <a:lnTo>
                      <a:pt x="2205" y="1246"/>
                    </a:lnTo>
                    <a:lnTo>
                      <a:pt x="2217" y="1238"/>
                    </a:lnTo>
                    <a:lnTo>
                      <a:pt x="2205" y="1243"/>
                    </a:lnTo>
                    <a:lnTo>
                      <a:pt x="2217" y="1268"/>
                    </a:lnTo>
                    <a:lnTo>
                      <a:pt x="2217" y="1271"/>
                    </a:lnTo>
                    <a:lnTo>
                      <a:pt x="2232" y="1290"/>
                    </a:lnTo>
                    <a:lnTo>
                      <a:pt x="2247" y="1309"/>
                    </a:lnTo>
                    <a:lnTo>
                      <a:pt x="2262" y="1328"/>
                    </a:lnTo>
                    <a:lnTo>
                      <a:pt x="2277" y="1347"/>
                    </a:lnTo>
                    <a:lnTo>
                      <a:pt x="2293" y="1367"/>
                    </a:lnTo>
                    <a:lnTo>
                      <a:pt x="2296" y="1367"/>
                    </a:lnTo>
                    <a:lnTo>
                      <a:pt x="2311" y="1383"/>
                    </a:lnTo>
                    <a:lnTo>
                      <a:pt x="2320" y="1375"/>
                    </a:lnTo>
                    <a:lnTo>
                      <a:pt x="2308" y="1383"/>
                    </a:lnTo>
                    <a:lnTo>
                      <a:pt x="2320" y="1402"/>
                    </a:lnTo>
                    <a:lnTo>
                      <a:pt x="2323" y="1402"/>
                    </a:lnTo>
                    <a:lnTo>
                      <a:pt x="2338" y="1419"/>
                    </a:lnTo>
                    <a:lnTo>
                      <a:pt x="2338" y="1421"/>
                    </a:lnTo>
                    <a:lnTo>
                      <a:pt x="2353" y="1435"/>
                    </a:lnTo>
                    <a:lnTo>
                      <a:pt x="2371" y="1449"/>
                    </a:lnTo>
                    <a:lnTo>
                      <a:pt x="2380" y="1438"/>
                    </a:lnTo>
                    <a:lnTo>
                      <a:pt x="2368" y="1446"/>
                    </a:lnTo>
                    <a:lnTo>
                      <a:pt x="2380" y="1460"/>
                    </a:lnTo>
                    <a:lnTo>
                      <a:pt x="2383" y="1462"/>
                    </a:lnTo>
                    <a:lnTo>
                      <a:pt x="2398" y="1476"/>
                    </a:lnTo>
                    <a:lnTo>
                      <a:pt x="2413" y="1487"/>
                    </a:lnTo>
                    <a:lnTo>
                      <a:pt x="2422" y="1476"/>
                    </a:lnTo>
                    <a:lnTo>
                      <a:pt x="2410" y="1484"/>
                    </a:lnTo>
                    <a:lnTo>
                      <a:pt x="2422" y="1498"/>
                    </a:lnTo>
                    <a:lnTo>
                      <a:pt x="2425" y="1501"/>
                    </a:lnTo>
                    <a:lnTo>
                      <a:pt x="2440" y="1512"/>
                    </a:lnTo>
                    <a:lnTo>
                      <a:pt x="2455" y="1523"/>
                    </a:lnTo>
                    <a:lnTo>
                      <a:pt x="2458" y="1523"/>
                    </a:lnTo>
                    <a:lnTo>
                      <a:pt x="2476" y="1534"/>
                    </a:lnTo>
                    <a:lnTo>
                      <a:pt x="2482" y="1523"/>
                    </a:lnTo>
                    <a:lnTo>
                      <a:pt x="2473" y="1534"/>
                    </a:lnTo>
                    <a:lnTo>
                      <a:pt x="2485" y="1542"/>
                    </a:lnTo>
                    <a:lnTo>
                      <a:pt x="2488" y="1542"/>
                    </a:lnTo>
                    <a:lnTo>
                      <a:pt x="2503" y="1550"/>
                    </a:lnTo>
                    <a:lnTo>
                      <a:pt x="2518" y="1558"/>
                    </a:lnTo>
                    <a:lnTo>
                      <a:pt x="2524" y="1547"/>
                    </a:lnTo>
                    <a:lnTo>
                      <a:pt x="2515" y="1558"/>
                    </a:lnTo>
                    <a:lnTo>
                      <a:pt x="2527" y="1567"/>
                    </a:lnTo>
                    <a:lnTo>
                      <a:pt x="2531" y="1567"/>
                    </a:lnTo>
                    <a:lnTo>
                      <a:pt x="2546" y="1575"/>
                    </a:lnTo>
                    <a:lnTo>
                      <a:pt x="2549" y="1577"/>
                    </a:lnTo>
                    <a:lnTo>
                      <a:pt x="2567" y="1583"/>
                    </a:lnTo>
                    <a:lnTo>
                      <a:pt x="2570" y="1569"/>
                    </a:lnTo>
                    <a:lnTo>
                      <a:pt x="2564" y="1580"/>
                    </a:lnTo>
                    <a:lnTo>
                      <a:pt x="2579" y="1588"/>
                    </a:lnTo>
                    <a:lnTo>
                      <a:pt x="2591" y="1594"/>
                    </a:lnTo>
                    <a:lnTo>
                      <a:pt x="2594" y="1597"/>
                    </a:lnTo>
                    <a:lnTo>
                      <a:pt x="2609" y="1602"/>
                    </a:lnTo>
                    <a:lnTo>
                      <a:pt x="2624" y="1608"/>
                    </a:lnTo>
                    <a:lnTo>
                      <a:pt x="2627" y="1594"/>
                    </a:lnTo>
                    <a:lnTo>
                      <a:pt x="2621" y="1605"/>
                    </a:lnTo>
                    <a:lnTo>
                      <a:pt x="2633" y="1610"/>
                    </a:lnTo>
                    <a:lnTo>
                      <a:pt x="2636" y="1613"/>
                    </a:lnTo>
                    <a:lnTo>
                      <a:pt x="2651" y="1616"/>
                    </a:lnTo>
                    <a:lnTo>
                      <a:pt x="2654" y="1602"/>
                    </a:lnTo>
                    <a:lnTo>
                      <a:pt x="2651" y="1616"/>
                    </a:lnTo>
                    <a:lnTo>
                      <a:pt x="2669" y="1621"/>
                    </a:lnTo>
                    <a:lnTo>
                      <a:pt x="2684" y="1624"/>
                    </a:lnTo>
                    <a:lnTo>
                      <a:pt x="2687" y="1610"/>
                    </a:lnTo>
                    <a:lnTo>
                      <a:pt x="2681" y="1621"/>
                    </a:lnTo>
                    <a:lnTo>
                      <a:pt x="2693" y="1627"/>
                    </a:lnTo>
                    <a:lnTo>
                      <a:pt x="2696" y="1630"/>
                    </a:lnTo>
                    <a:lnTo>
                      <a:pt x="2711" y="1632"/>
                    </a:lnTo>
                    <a:lnTo>
                      <a:pt x="2726" y="1635"/>
                    </a:lnTo>
                    <a:lnTo>
                      <a:pt x="2738" y="1638"/>
                    </a:lnTo>
                    <a:lnTo>
                      <a:pt x="2741" y="1638"/>
                    </a:lnTo>
                    <a:lnTo>
                      <a:pt x="2759" y="1640"/>
                    </a:lnTo>
                    <a:lnTo>
                      <a:pt x="2759" y="1627"/>
                    </a:lnTo>
                    <a:lnTo>
                      <a:pt x="2756" y="1640"/>
                    </a:lnTo>
                    <a:lnTo>
                      <a:pt x="2771" y="1643"/>
                    </a:lnTo>
                    <a:lnTo>
                      <a:pt x="2787" y="1646"/>
                    </a:lnTo>
                    <a:lnTo>
                      <a:pt x="2790" y="1646"/>
                    </a:lnTo>
                    <a:lnTo>
                      <a:pt x="2802" y="1646"/>
                    </a:lnTo>
                    <a:lnTo>
                      <a:pt x="2802" y="1632"/>
                    </a:lnTo>
                    <a:lnTo>
                      <a:pt x="2799" y="1646"/>
                    </a:lnTo>
                    <a:lnTo>
                      <a:pt x="2814" y="1649"/>
                    </a:lnTo>
                    <a:lnTo>
                      <a:pt x="2829" y="1651"/>
                    </a:lnTo>
                    <a:lnTo>
                      <a:pt x="2832" y="1651"/>
                    </a:lnTo>
                    <a:lnTo>
                      <a:pt x="2844" y="1651"/>
                    </a:lnTo>
                    <a:lnTo>
                      <a:pt x="2844" y="1638"/>
                    </a:lnTo>
                    <a:lnTo>
                      <a:pt x="2841" y="1651"/>
                    </a:lnTo>
                    <a:lnTo>
                      <a:pt x="2859" y="1657"/>
                    </a:lnTo>
                    <a:lnTo>
                      <a:pt x="2862" y="1657"/>
                    </a:lnTo>
                    <a:lnTo>
                      <a:pt x="2877" y="1657"/>
                    </a:lnTo>
                    <a:lnTo>
                      <a:pt x="2877" y="1643"/>
                    </a:lnTo>
                    <a:lnTo>
                      <a:pt x="2874" y="1657"/>
                    </a:lnTo>
                    <a:lnTo>
                      <a:pt x="2889" y="1660"/>
                    </a:lnTo>
                    <a:lnTo>
                      <a:pt x="2892" y="1660"/>
                    </a:lnTo>
                    <a:lnTo>
                      <a:pt x="2904" y="1660"/>
                    </a:lnTo>
                    <a:lnTo>
                      <a:pt x="2904" y="1646"/>
                    </a:lnTo>
                    <a:lnTo>
                      <a:pt x="2901" y="1660"/>
                    </a:lnTo>
                    <a:lnTo>
                      <a:pt x="2916" y="1662"/>
                    </a:lnTo>
                    <a:lnTo>
                      <a:pt x="2919" y="1662"/>
                    </a:lnTo>
                    <a:lnTo>
                      <a:pt x="2934" y="1662"/>
                    </a:lnTo>
                    <a:lnTo>
                      <a:pt x="2934" y="1635"/>
                    </a:lnTo>
                    <a:lnTo>
                      <a:pt x="2919" y="1635"/>
                    </a:lnTo>
                    <a:lnTo>
                      <a:pt x="2919" y="1649"/>
                    </a:lnTo>
                    <a:lnTo>
                      <a:pt x="2922" y="1638"/>
                    </a:lnTo>
                    <a:lnTo>
                      <a:pt x="2907" y="1635"/>
                    </a:lnTo>
                    <a:lnTo>
                      <a:pt x="2904" y="1632"/>
                    </a:lnTo>
                    <a:lnTo>
                      <a:pt x="2892" y="1632"/>
                    </a:lnTo>
                    <a:lnTo>
                      <a:pt x="2892" y="1646"/>
                    </a:lnTo>
                    <a:lnTo>
                      <a:pt x="2895" y="1635"/>
                    </a:lnTo>
                    <a:lnTo>
                      <a:pt x="2880" y="1632"/>
                    </a:lnTo>
                    <a:lnTo>
                      <a:pt x="2877" y="1630"/>
                    </a:lnTo>
                    <a:lnTo>
                      <a:pt x="2862" y="1630"/>
                    </a:lnTo>
                    <a:lnTo>
                      <a:pt x="2862" y="1643"/>
                    </a:lnTo>
                    <a:lnTo>
                      <a:pt x="2868" y="1632"/>
                    </a:lnTo>
                    <a:lnTo>
                      <a:pt x="2850" y="1627"/>
                    </a:lnTo>
                    <a:lnTo>
                      <a:pt x="2844" y="1624"/>
                    </a:lnTo>
                    <a:lnTo>
                      <a:pt x="2832" y="1624"/>
                    </a:lnTo>
                    <a:lnTo>
                      <a:pt x="2832" y="1638"/>
                    </a:lnTo>
                    <a:lnTo>
                      <a:pt x="2835" y="1627"/>
                    </a:lnTo>
                    <a:lnTo>
                      <a:pt x="2820" y="1624"/>
                    </a:lnTo>
                    <a:lnTo>
                      <a:pt x="2805" y="1621"/>
                    </a:lnTo>
                    <a:lnTo>
                      <a:pt x="2802" y="1619"/>
                    </a:lnTo>
                    <a:lnTo>
                      <a:pt x="2790" y="1619"/>
                    </a:lnTo>
                    <a:lnTo>
                      <a:pt x="2790" y="1632"/>
                    </a:lnTo>
                    <a:lnTo>
                      <a:pt x="2793" y="1621"/>
                    </a:lnTo>
                    <a:lnTo>
                      <a:pt x="2778" y="1619"/>
                    </a:lnTo>
                    <a:lnTo>
                      <a:pt x="2762" y="1616"/>
                    </a:lnTo>
                    <a:lnTo>
                      <a:pt x="2744" y="1613"/>
                    </a:lnTo>
                    <a:lnTo>
                      <a:pt x="2741" y="1624"/>
                    </a:lnTo>
                    <a:lnTo>
                      <a:pt x="2744" y="1613"/>
                    </a:lnTo>
                    <a:lnTo>
                      <a:pt x="2732" y="1610"/>
                    </a:lnTo>
                    <a:lnTo>
                      <a:pt x="2717" y="1608"/>
                    </a:lnTo>
                    <a:lnTo>
                      <a:pt x="2702" y="1605"/>
                    </a:lnTo>
                    <a:lnTo>
                      <a:pt x="2699" y="1616"/>
                    </a:lnTo>
                    <a:lnTo>
                      <a:pt x="2705" y="1605"/>
                    </a:lnTo>
                    <a:lnTo>
                      <a:pt x="2693" y="1599"/>
                    </a:lnTo>
                    <a:lnTo>
                      <a:pt x="2690" y="1599"/>
                    </a:lnTo>
                    <a:lnTo>
                      <a:pt x="2675" y="1597"/>
                    </a:lnTo>
                    <a:lnTo>
                      <a:pt x="2672" y="1608"/>
                    </a:lnTo>
                    <a:lnTo>
                      <a:pt x="2678" y="1597"/>
                    </a:lnTo>
                    <a:lnTo>
                      <a:pt x="2660" y="1591"/>
                    </a:lnTo>
                    <a:lnTo>
                      <a:pt x="2657" y="1591"/>
                    </a:lnTo>
                    <a:lnTo>
                      <a:pt x="2642" y="1588"/>
                    </a:lnTo>
                    <a:lnTo>
                      <a:pt x="2639" y="1599"/>
                    </a:lnTo>
                    <a:lnTo>
                      <a:pt x="2645" y="1588"/>
                    </a:lnTo>
                    <a:lnTo>
                      <a:pt x="2633" y="1583"/>
                    </a:lnTo>
                    <a:lnTo>
                      <a:pt x="2618" y="1577"/>
                    </a:lnTo>
                    <a:lnTo>
                      <a:pt x="2603" y="1572"/>
                    </a:lnTo>
                    <a:lnTo>
                      <a:pt x="2597" y="1583"/>
                    </a:lnTo>
                    <a:lnTo>
                      <a:pt x="2603" y="1572"/>
                    </a:lnTo>
                    <a:lnTo>
                      <a:pt x="2591" y="1567"/>
                    </a:lnTo>
                    <a:lnTo>
                      <a:pt x="2585" y="1577"/>
                    </a:lnTo>
                    <a:lnTo>
                      <a:pt x="2594" y="1567"/>
                    </a:lnTo>
                    <a:lnTo>
                      <a:pt x="2579" y="1558"/>
                    </a:lnTo>
                    <a:lnTo>
                      <a:pt x="2576" y="1558"/>
                    </a:lnTo>
                    <a:lnTo>
                      <a:pt x="2558" y="1553"/>
                    </a:lnTo>
                    <a:lnTo>
                      <a:pt x="2552" y="1564"/>
                    </a:lnTo>
                    <a:lnTo>
                      <a:pt x="2561" y="1553"/>
                    </a:lnTo>
                    <a:lnTo>
                      <a:pt x="2546" y="1545"/>
                    </a:lnTo>
                    <a:lnTo>
                      <a:pt x="2537" y="1556"/>
                    </a:lnTo>
                    <a:lnTo>
                      <a:pt x="2546" y="1545"/>
                    </a:lnTo>
                    <a:lnTo>
                      <a:pt x="2534" y="1536"/>
                    </a:lnTo>
                    <a:lnTo>
                      <a:pt x="2518" y="1528"/>
                    </a:lnTo>
                    <a:lnTo>
                      <a:pt x="2503" y="1520"/>
                    </a:lnTo>
                    <a:lnTo>
                      <a:pt x="2494" y="1531"/>
                    </a:lnTo>
                    <a:lnTo>
                      <a:pt x="2503" y="1520"/>
                    </a:lnTo>
                    <a:lnTo>
                      <a:pt x="2491" y="1512"/>
                    </a:lnTo>
                    <a:lnTo>
                      <a:pt x="2473" y="1501"/>
                    </a:lnTo>
                    <a:lnTo>
                      <a:pt x="2464" y="1512"/>
                    </a:lnTo>
                    <a:lnTo>
                      <a:pt x="2473" y="1504"/>
                    </a:lnTo>
                    <a:lnTo>
                      <a:pt x="2458" y="1493"/>
                    </a:lnTo>
                    <a:lnTo>
                      <a:pt x="2443" y="1482"/>
                    </a:lnTo>
                    <a:lnTo>
                      <a:pt x="2434" y="1490"/>
                    </a:lnTo>
                    <a:lnTo>
                      <a:pt x="2446" y="1482"/>
                    </a:lnTo>
                    <a:lnTo>
                      <a:pt x="2434" y="1468"/>
                    </a:lnTo>
                    <a:lnTo>
                      <a:pt x="2431" y="1468"/>
                    </a:lnTo>
                    <a:lnTo>
                      <a:pt x="2416" y="1457"/>
                    </a:lnTo>
                    <a:lnTo>
                      <a:pt x="2407" y="1465"/>
                    </a:lnTo>
                    <a:lnTo>
                      <a:pt x="2419" y="1457"/>
                    </a:lnTo>
                    <a:lnTo>
                      <a:pt x="2404" y="1443"/>
                    </a:lnTo>
                    <a:lnTo>
                      <a:pt x="2392" y="1451"/>
                    </a:lnTo>
                    <a:lnTo>
                      <a:pt x="2404" y="1443"/>
                    </a:lnTo>
                    <a:lnTo>
                      <a:pt x="2392" y="1430"/>
                    </a:lnTo>
                    <a:lnTo>
                      <a:pt x="2389" y="1430"/>
                    </a:lnTo>
                    <a:lnTo>
                      <a:pt x="2371" y="1416"/>
                    </a:lnTo>
                    <a:lnTo>
                      <a:pt x="2362" y="1424"/>
                    </a:lnTo>
                    <a:lnTo>
                      <a:pt x="2374" y="1416"/>
                    </a:lnTo>
                    <a:lnTo>
                      <a:pt x="2359" y="1402"/>
                    </a:lnTo>
                    <a:lnTo>
                      <a:pt x="2347" y="1410"/>
                    </a:lnTo>
                    <a:lnTo>
                      <a:pt x="2359" y="1402"/>
                    </a:lnTo>
                    <a:lnTo>
                      <a:pt x="2344" y="1386"/>
                    </a:lnTo>
                    <a:lnTo>
                      <a:pt x="2332" y="1394"/>
                    </a:lnTo>
                    <a:lnTo>
                      <a:pt x="2344" y="1388"/>
                    </a:lnTo>
                    <a:lnTo>
                      <a:pt x="2332" y="1369"/>
                    </a:lnTo>
                    <a:lnTo>
                      <a:pt x="2332" y="1367"/>
                    </a:lnTo>
                    <a:lnTo>
                      <a:pt x="2317" y="1350"/>
                    </a:lnTo>
                    <a:lnTo>
                      <a:pt x="2305" y="1358"/>
                    </a:lnTo>
                    <a:lnTo>
                      <a:pt x="2317" y="1350"/>
                    </a:lnTo>
                    <a:lnTo>
                      <a:pt x="2302" y="1331"/>
                    </a:lnTo>
                    <a:lnTo>
                      <a:pt x="2287" y="1312"/>
                    </a:lnTo>
                    <a:lnTo>
                      <a:pt x="2271" y="1293"/>
                    </a:lnTo>
                    <a:lnTo>
                      <a:pt x="2256" y="1273"/>
                    </a:lnTo>
                    <a:lnTo>
                      <a:pt x="2241" y="1254"/>
                    </a:lnTo>
                    <a:lnTo>
                      <a:pt x="2229" y="1262"/>
                    </a:lnTo>
                    <a:lnTo>
                      <a:pt x="2241" y="1257"/>
                    </a:lnTo>
                    <a:lnTo>
                      <a:pt x="2229" y="1232"/>
                    </a:lnTo>
                    <a:lnTo>
                      <a:pt x="2214" y="1210"/>
                    </a:lnTo>
                    <a:lnTo>
                      <a:pt x="2196" y="1186"/>
                    </a:lnTo>
                    <a:lnTo>
                      <a:pt x="2184" y="1191"/>
                    </a:lnTo>
                    <a:lnTo>
                      <a:pt x="2196" y="1186"/>
                    </a:lnTo>
                    <a:lnTo>
                      <a:pt x="2184" y="1164"/>
                    </a:lnTo>
                    <a:lnTo>
                      <a:pt x="2169" y="1139"/>
                    </a:lnTo>
                    <a:lnTo>
                      <a:pt x="2154" y="1115"/>
                    </a:lnTo>
                    <a:lnTo>
                      <a:pt x="2142" y="1120"/>
                    </a:lnTo>
                    <a:lnTo>
                      <a:pt x="2154" y="1115"/>
                    </a:lnTo>
                    <a:lnTo>
                      <a:pt x="2139" y="1084"/>
                    </a:lnTo>
                    <a:lnTo>
                      <a:pt x="2127" y="1090"/>
                    </a:lnTo>
                    <a:lnTo>
                      <a:pt x="2142" y="1087"/>
                    </a:lnTo>
                    <a:lnTo>
                      <a:pt x="2130" y="1060"/>
                    </a:lnTo>
                    <a:lnTo>
                      <a:pt x="2127" y="1057"/>
                    </a:lnTo>
                    <a:lnTo>
                      <a:pt x="2112" y="1032"/>
                    </a:lnTo>
                    <a:lnTo>
                      <a:pt x="2094" y="1002"/>
                    </a:lnTo>
                    <a:lnTo>
                      <a:pt x="2082" y="1008"/>
                    </a:lnTo>
                    <a:lnTo>
                      <a:pt x="2097" y="1005"/>
                    </a:lnTo>
                    <a:lnTo>
                      <a:pt x="2085" y="975"/>
                    </a:lnTo>
                    <a:lnTo>
                      <a:pt x="2082" y="972"/>
                    </a:lnTo>
                    <a:lnTo>
                      <a:pt x="2067" y="945"/>
                    </a:lnTo>
                    <a:lnTo>
                      <a:pt x="2052" y="915"/>
                    </a:lnTo>
                    <a:lnTo>
                      <a:pt x="2036" y="884"/>
                    </a:lnTo>
                    <a:lnTo>
                      <a:pt x="2024" y="890"/>
                    </a:lnTo>
                    <a:lnTo>
                      <a:pt x="2040" y="887"/>
                    </a:lnTo>
                    <a:lnTo>
                      <a:pt x="2027" y="857"/>
                    </a:lnTo>
                    <a:lnTo>
                      <a:pt x="2024" y="854"/>
                    </a:lnTo>
                    <a:lnTo>
                      <a:pt x="2006" y="821"/>
                    </a:lnTo>
                    <a:lnTo>
                      <a:pt x="1991" y="791"/>
                    </a:lnTo>
                    <a:lnTo>
                      <a:pt x="1979" y="797"/>
                    </a:lnTo>
                    <a:lnTo>
                      <a:pt x="1994" y="794"/>
                    </a:lnTo>
                    <a:lnTo>
                      <a:pt x="1982" y="761"/>
                    </a:lnTo>
                    <a:lnTo>
                      <a:pt x="1979" y="758"/>
                    </a:lnTo>
                    <a:lnTo>
                      <a:pt x="1964" y="728"/>
                    </a:lnTo>
                    <a:lnTo>
                      <a:pt x="1952" y="734"/>
                    </a:lnTo>
                    <a:lnTo>
                      <a:pt x="1967" y="731"/>
                    </a:lnTo>
                    <a:lnTo>
                      <a:pt x="1952" y="695"/>
                    </a:lnTo>
                    <a:lnTo>
                      <a:pt x="1949" y="693"/>
                    </a:lnTo>
                    <a:lnTo>
                      <a:pt x="1934" y="663"/>
                    </a:lnTo>
                    <a:lnTo>
                      <a:pt x="1922" y="668"/>
                    </a:lnTo>
                    <a:lnTo>
                      <a:pt x="1937" y="665"/>
                    </a:lnTo>
                    <a:lnTo>
                      <a:pt x="1925" y="632"/>
                    </a:lnTo>
                    <a:lnTo>
                      <a:pt x="1922" y="630"/>
                    </a:lnTo>
                    <a:lnTo>
                      <a:pt x="1904" y="600"/>
                    </a:lnTo>
                    <a:lnTo>
                      <a:pt x="1892" y="605"/>
                    </a:lnTo>
                    <a:lnTo>
                      <a:pt x="1907" y="600"/>
                    </a:lnTo>
                    <a:lnTo>
                      <a:pt x="1892" y="567"/>
                    </a:lnTo>
                    <a:lnTo>
                      <a:pt x="1877" y="572"/>
                    </a:lnTo>
                    <a:lnTo>
                      <a:pt x="1892" y="569"/>
                    </a:lnTo>
                    <a:lnTo>
                      <a:pt x="1880" y="537"/>
                    </a:lnTo>
                    <a:lnTo>
                      <a:pt x="1877" y="534"/>
                    </a:lnTo>
                    <a:lnTo>
                      <a:pt x="1862" y="504"/>
                    </a:lnTo>
                    <a:lnTo>
                      <a:pt x="1847" y="474"/>
                    </a:lnTo>
                    <a:lnTo>
                      <a:pt x="1835" y="479"/>
                    </a:lnTo>
                    <a:lnTo>
                      <a:pt x="1850" y="474"/>
                    </a:lnTo>
                    <a:lnTo>
                      <a:pt x="1835" y="441"/>
                    </a:lnTo>
                    <a:lnTo>
                      <a:pt x="1832" y="441"/>
                    </a:lnTo>
                    <a:lnTo>
                      <a:pt x="1817" y="411"/>
                    </a:lnTo>
                    <a:lnTo>
                      <a:pt x="1802" y="380"/>
                    </a:lnTo>
                    <a:lnTo>
                      <a:pt x="1786" y="353"/>
                    </a:lnTo>
                    <a:lnTo>
                      <a:pt x="1774" y="359"/>
                    </a:lnTo>
                    <a:lnTo>
                      <a:pt x="1789" y="356"/>
                    </a:lnTo>
                    <a:lnTo>
                      <a:pt x="1777" y="326"/>
                    </a:lnTo>
                    <a:lnTo>
                      <a:pt x="1774" y="323"/>
                    </a:lnTo>
                    <a:lnTo>
                      <a:pt x="1759" y="295"/>
                    </a:lnTo>
                    <a:lnTo>
                      <a:pt x="1744" y="268"/>
                    </a:lnTo>
                    <a:lnTo>
                      <a:pt x="1729" y="243"/>
                    </a:lnTo>
                    <a:lnTo>
                      <a:pt x="1714" y="219"/>
                    </a:lnTo>
                    <a:lnTo>
                      <a:pt x="1699" y="194"/>
                    </a:lnTo>
                    <a:lnTo>
                      <a:pt x="1684" y="172"/>
                    </a:lnTo>
                    <a:lnTo>
                      <a:pt x="1672" y="178"/>
                    </a:lnTo>
                    <a:lnTo>
                      <a:pt x="1684" y="172"/>
                    </a:lnTo>
                    <a:lnTo>
                      <a:pt x="1672" y="150"/>
                    </a:lnTo>
                    <a:lnTo>
                      <a:pt x="1672" y="148"/>
                    </a:lnTo>
                    <a:lnTo>
                      <a:pt x="1657" y="128"/>
                    </a:lnTo>
                    <a:lnTo>
                      <a:pt x="1642" y="109"/>
                    </a:lnTo>
                    <a:lnTo>
                      <a:pt x="1624" y="93"/>
                    </a:lnTo>
                    <a:lnTo>
                      <a:pt x="1612" y="101"/>
                    </a:lnTo>
                    <a:lnTo>
                      <a:pt x="1624" y="96"/>
                    </a:lnTo>
                    <a:lnTo>
                      <a:pt x="1612" y="79"/>
                    </a:lnTo>
                    <a:lnTo>
                      <a:pt x="1612" y="76"/>
                    </a:lnTo>
                    <a:lnTo>
                      <a:pt x="1597" y="60"/>
                    </a:lnTo>
                    <a:lnTo>
                      <a:pt x="1594" y="60"/>
                    </a:lnTo>
                    <a:lnTo>
                      <a:pt x="1579" y="49"/>
                    </a:lnTo>
                    <a:lnTo>
                      <a:pt x="1570" y="57"/>
                    </a:lnTo>
                    <a:lnTo>
                      <a:pt x="1582" y="49"/>
                    </a:lnTo>
                    <a:lnTo>
                      <a:pt x="1570" y="38"/>
                    </a:lnTo>
                    <a:lnTo>
                      <a:pt x="1567" y="38"/>
                    </a:lnTo>
                    <a:lnTo>
                      <a:pt x="1552" y="27"/>
                    </a:lnTo>
                    <a:lnTo>
                      <a:pt x="1549" y="24"/>
                    </a:lnTo>
                    <a:lnTo>
                      <a:pt x="1533" y="19"/>
                    </a:lnTo>
                    <a:lnTo>
                      <a:pt x="1527" y="30"/>
                    </a:lnTo>
                    <a:lnTo>
                      <a:pt x="1533" y="19"/>
                    </a:lnTo>
                    <a:lnTo>
                      <a:pt x="1515" y="11"/>
                    </a:lnTo>
                    <a:lnTo>
                      <a:pt x="1512" y="11"/>
                    </a:lnTo>
                    <a:lnTo>
                      <a:pt x="1500" y="8"/>
                    </a:lnTo>
                    <a:lnTo>
                      <a:pt x="1485" y="5"/>
                    </a:lnTo>
                    <a:lnTo>
                      <a:pt x="1470" y="2"/>
                    </a:lnTo>
                    <a:lnTo>
                      <a:pt x="1467" y="0"/>
                    </a:lnTo>
                    <a:lnTo>
                      <a:pt x="1455" y="0"/>
                    </a:lnTo>
                    <a:lnTo>
                      <a:pt x="1452" y="2"/>
                    </a:lnTo>
                    <a:lnTo>
                      <a:pt x="1437" y="5"/>
                    </a:lnTo>
                    <a:lnTo>
                      <a:pt x="1419" y="11"/>
                    </a:lnTo>
                    <a:lnTo>
                      <a:pt x="1404" y="16"/>
                    </a:lnTo>
                    <a:lnTo>
                      <a:pt x="1401" y="16"/>
                    </a:lnTo>
                    <a:lnTo>
                      <a:pt x="1389" y="22"/>
                    </a:lnTo>
                    <a:lnTo>
                      <a:pt x="1374" y="30"/>
                    </a:lnTo>
                    <a:lnTo>
                      <a:pt x="1371" y="33"/>
                    </a:lnTo>
                    <a:lnTo>
                      <a:pt x="1356" y="43"/>
                    </a:lnTo>
                    <a:lnTo>
                      <a:pt x="1344" y="57"/>
                    </a:lnTo>
                    <a:lnTo>
                      <a:pt x="1329" y="74"/>
                    </a:lnTo>
                    <a:lnTo>
                      <a:pt x="1338" y="82"/>
                    </a:lnTo>
                    <a:lnTo>
                      <a:pt x="1329" y="74"/>
                    </a:lnTo>
                    <a:lnTo>
                      <a:pt x="1311" y="87"/>
                    </a:lnTo>
                    <a:lnTo>
                      <a:pt x="1295" y="104"/>
                    </a:lnTo>
                    <a:lnTo>
                      <a:pt x="1292" y="106"/>
                    </a:lnTo>
                    <a:lnTo>
                      <a:pt x="1280" y="123"/>
                    </a:lnTo>
                    <a:lnTo>
                      <a:pt x="1292" y="128"/>
                    </a:lnTo>
                    <a:lnTo>
                      <a:pt x="1280" y="120"/>
                    </a:lnTo>
                    <a:lnTo>
                      <a:pt x="1265" y="139"/>
                    </a:lnTo>
                    <a:lnTo>
                      <a:pt x="1265" y="142"/>
                    </a:lnTo>
                    <a:lnTo>
                      <a:pt x="1250" y="164"/>
                    </a:lnTo>
                    <a:lnTo>
                      <a:pt x="1238" y="186"/>
                    </a:lnTo>
                    <a:lnTo>
                      <a:pt x="1250" y="191"/>
                    </a:lnTo>
                    <a:lnTo>
                      <a:pt x="1238" y="186"/>
                    </a:lnTo>
                    <a:lnTo>
                      <a:pt x="1220" y="211"/>
                    </a:lnTo>
                    <a:lnTo>
                      <a:pt x="1205" y="235"/>
                    </a:lnTo>
                    <a:lnTo>
                      <a:pt x="1190" y="260"/>
                    </a:lnTo>
                    <a:lnTo>
                      <a:pt x="1178" y="285"/>
                    </a:lnTo>
                    <a:lnTo>
                      <a:pt x="1163" y="312"/>
                    </a:lnTo>
                    <a:lnTo>
                      <a:pt x="1148" y="342"/>
                    </a:lnTo>
                    <a:lnTo>
                      <a:pt x="1145" y="348"/>
                    </a:lnTo>
                    <a:lnTo>
                      <a:pt x="1148" y="345"/>
                    </a:lnTo>
                    <a:lnTo>
                      <a:pt x="1136" y="372"/>
                    </a:lnTo>
                    <a:lnTo>
                      <a:pt x="1148" y="375"/>
                    </a:lnTo>
                    <a:lnTo>
                      <a:pt x="1136" y="369"/>
                    </a:lnTo>
                    <a:lnTo>
                      <a:pt x="1118" y="400"/>
                    </a:lnTo>
                    <a:lnTo>
                      <a:pt x="1103" y="430"/>
                    </a:lnTo>
                    <a:lnTo>
                      <a:pt x="1088" y="463"/>
                    </a:lnTo>
                    <a:lnTo>
                      <a:pt x="1085" y="468"/>
                    </a:lnTo>
                    <a:lnTo>
                      <a:pt x="1088" y="465"/>
                    </a:lnTo>
                    <a:lnTo>
                      <a:pt x="1076" y="495"/>
                    </a:lnTo>
                    <a:lnTo>
                      <a:pt x="1088" y="498"/>
                    </a:lnTo>
                    <a:lnTo>
                      <a:pt x="1076" y="493"/>
                    </a:lnTo>
                    <a:lnTo>
                      <a:pt x="1061" y="523"/>
                    </a:lnTo>
                    <a:lnTo>
                      <a:pt x="1045" y="553"/>
                    </a:lnTo>
                    <a:lnTo>
                      <a:pt x="1030" y="586"/>
                    </a:lnTo>
                    <a:lnTo>
                      <a:pt x="1015" y="619"/>
                    </a:lnTo>
                    <a:lnTo>
                      <a:pt x="1000" y="652"/>
                    </a:lnTo>
                    <a:lnTo>
                      <a:pt x="985" y="682"/>
                    </a:lnTo>
                    <a:lnTo>
                      <a:pt x="982" y="687"/>
                    </a:lnTo>
                    <a:lnTo>
                      <a:pt x="985" y="684"/>
                    </a:lnTo>
                    <a:lnTo>
                      <a:pt x="973" y="717"/>
                    </a:lnTo>
                    <a:lnTo>
                      <a:pt x="985" y="720"/>
                    </a:lnTo>
                    <a:lnTo>
                      <a:pt x="973" y="715"/>
                    </a:lnTo>
                    <a:lnTo>
                      <a:pt x="958" y="747"/>
                    </a:lnTo>
                    <a:lnTo>
                      <a:pt x="940" y="780"/>
                    </a:lnTo>
                    <a:lnTo>
                      <a:pt x="937" y="786"/>
                    </a:lnTo>
                    <a:lnTo>
                      <a:pt x="940" y="783"/>
                    </a:lnTo>
                    <a:lnTo>
                      <a:pt x="928" y="813"/>
                    </a:lnTo>
                    <a:lnTo>
                      <a:pt x="940" y="816"/>
                    </a:lnTo>
                    <a:lnTo>
                      <a:pt x="928" y="810"/>
                    </a:lnTo>
                    <a:lnTo>
                      <a:pt x="913" y="841"/>
                    </a:lnTo>
                    <a:lnTo>
                      <a:pt x="898" y="873"/>
                    </a:lnTo>
                    <a:lnTo>
                      <a:pt x="883" y="904"/>
                    </a:lnTo>
                    <a:lnTo>
                      <a:pt x="880" y="909"/>
                    </a:lnTo>
                    <a:lnTo>
                      <a:pt x="883" y="906"/>
                    </a:lnTo>
                    <a:lnTo>
                      <a:pt x="871" y="936"/>
                    </a:lnTo>
                    <a:lnTo>
                      <a:pt x="883" y="939"/>
                    </a:lnTo>
                    <a:lnTo>
                      <a:pt x="871" y="934"/>
                    </a:lnTo>
                    <a:lnTo>
                      <a:pt x="856" y="961"/>
                    </a:lnTo>
                    <a:lnTo>
                      <a:pt x="838" y="994"/>
                    </a:lnTo>
                    <a:lnTo>
                      <a:pt x="835" y="999"/>
                    </a:lnTo>
                    <a:lnTo>
                      <a:pt x="838" y="997"/>
                    </a:lnTo>
                    <a:lnTo>
                      <a:pt x="826" y="1024"/>
                    </a:lnTo>
                    <a:lnTo>
                      <a:pt x="838" y="1027"/>
                    </a:lnTo>
                    <a:lnTo>
                      <a:pt x="826" y="1021"/>
                    </a:lnTo>
                    <a:lnTo>
                      <a:pt x="811" y="1049"/>
                    </a:lnTo>
                    <a:lnTo>
                      <a:pt x="795" y="1076"/>
                    </a:lnTo>
                    <a:lnTo>
                      <a:pt x="807" y="1082"/>
                    </a:lnTo>
                    <a:lnTo>
                      <a:pt x="795" y="1076"/>
                    </a:lnTo>
                    <a:lnTo>
                      <a:pt x="780" y="1101"/>
                    </a:lnTo>
                    <a:lnTo>
                      <a:pt x="777" y="1106"/>
                    </a:lnTo>
                    <a:lnTo>
                      <a:pt x="780" y="1104"/>
                    </a:lnTo>
                    <a:lnTo>
                      <a:pt x="768" y="1131"/>
                    </a:lnTo>
                    <a:lnTo>
                      <a:pt x="780" y="1134"/>
                    </a:lnTo>
                    <a:lnTo>
                      <a:pt x="768" y="1128"/>
                    </a:lnTo>
                    <a:lnTo>
                      <a:pt x="750" y="1153"/>
                    </a:lnTo>
                    <a:lnTo>
                      <a:pt x="735" y="1178"/>
                    </a:lnTo>
                    <a:lnTo>
                      <a:pt x="723" y="1202"/>
                    </a:lnTo>
                    <a:lnTo>
                      <a:pt x="735" y="1208"/>
                    </a:lnTo>
                    <a:lnTo>
                      <a:pt x="723" y="1202"/>
                    </a:lnTo>
                    <a:lnTo>
                      <a:pt x="708" y="1224"/>
                    </a:lnTo>
                    <a:lnTo>
                      <a:pt x="693" y="1249"/>
                    </a:lnTo>
                    <a:lnTo>
                      <a:pt x="705" y="1254"/>
                    </a:lnTo>
                    <a:lnTo>
                      <a:pt x="693" y="1246"/>
                    </a:lnTo>
                    <a:lnTo>
                      <a:pt x="678" y="1265"/>
                    </a:lnTo>
                    <a:lnTo>
                      <a:pt x="678" y="1268"/>
                    </a:lnTo>
                    <a:lnTo>
                      <a:pt x="666" y="1290"/>
                    </a:lnTo>
                    <a:lnTo>
                      <a:pt x="678" y="1295"/>
                    </a:lnTo>
                    <a:lnTo>
                      <a:pt x="669" y="1287"/>
                    </a:lnTo>
                    <a:lnTo>
                      <a:pt x="651" y="1306"/>
                    </a:lnTo>
                    <a:lnTo>
                      <a:pt x="648" y="1306"/>
                    </a:lnTo>
                    <a:lnTo>
                      <a:pt x="633" y="1325"/>
                    </a:lnTo>
                    <a:lnTo>
                      <a:pt x="633" y="1328"/>
                    </a:lnTo>
                    <a:lnTo>
                      <a:pt x="621" y="1345"/>
                    </a:lnTo>
                    <a:lnTo>
                      <a:pt x="633" y="1350"/>
                    </a:lnTo>
                    <a:lnTo>
                      <a:pt x="621" y="1342"/>
                    </a:lnTo>
                    <a:lnTo>
                      <a:pt x="606" y="1361"/>
                    </a:lnTo>
                    <a:lnTo>
                      <a:pt x="591" y="1380"/>
                    </a:lnTo>
                    <a:lnTo>
                      <a:pt x="603" y="1388"/>
                    </a:lnTo>
                    <a:lnTo>
                      <a:pt x="594" y="1380"/>
                    </a:lnTo>
                    <a:lnTo>
                      <a:pt x="579" y="1397"/>
                    </a:lnTo>
                    <a:lnTo>
                      <a:pt x="588" y="1405"/>
                    </a:lnTo>
                    <a:lnTo>
                      <a:pt x="579" y="1397"/>
                    </a:lnTo>
                    <a:lnTo>
                      <a:pt x="563" y="1410"/>
                    </a:lnTo>
                    <a:lnTo>
                      <a:pt x="548" y="1424"/>
                    </a:lnTo>
                    <a:lnTo>
                      <a:pt x="533" y="1438"/>
                    </a:lnTo>
                    <a:lnTo>
                      <a:pt x="521" y="1451"/>
                    </a:lnTo>
                    <a:lnTo>
                      <a:pt x="530" y="1460"/>
                    </a:lnTo>
                    <a:lnTo>
                      <a:pt x="521" y="1451"/>
                    </a:lnTo>
                    <a:lnTo>
                      <a:pt x="506" y="1465"/>
                    </a:lnTo>
                    <a:lnTo>
                      <a:pt x="515" y="1473"/>
                    </a:lnTo>
                    <a:lnTo>
                      <a:pt x="506" y="1465"/>
                    </a:lnTo>
                    <a:lnTo>
                      <a:pt x="491" y="1476"/>
                    </a:lnTo>
                    <a:lnTo>
                      <a:pt x="479" y="1487"/>
                    </a:lnTo>
                    <a:lnTo>
                      <a:pt x="488" y="1495"/>
                    </a:lnTo>
                    <a:lnTo>
                      <a:pt x="482" y="1484"/>
                    </a:lnTo>
                    <a:lnTo>
                      <a:pt x="464" y="1495"/>
                    </a:lnTo>
                    <a:lnTo>
                      <a:pt x="461" y="1498"/>
                    </a:lnTo>
                    <a:lnTo>
                      <a:pt x="446" y="1512"/>
                    </a:lnTo>
                    <a:lnTo>
                      <a:pt x="455" y="1520"/>
                    </a:lnTo>
                    <a:lnTo>
                      <a:pt x="449" y="1509"/>
                    </a:lnTo>
                    <a:lnTo>
                      <a:pt x="434" y="1517"/>
                    </a:lnTo>
                    <a:lnTo>
                      <a:pt x="431" y="1517"/>
                    </a:lnTo>
                    <a:lnTo>
                      <a:pt x="419" y="1525"/>
                    </a:lnTo>
                    <a:lnTo>
                      <a:pt x="428" y="1536"/>
                    </a:lnTo>
                    <a:lnTo>
                      <a:pt x="422" y="1525"/>
                    </a:lnTo>
                    <a:lnTo>
                      <a:pt x="407" y="1534"/>
                    </a:lnTo>
                    <a:lnTo>
                      <a:pt x="392" y="1542"/>
                    </a:lnTo>
                    <a:lnTo>
                      <a:pt x="377" y="1550"/>
                    </a:lnTo>
                    <a:lnTo>
                      <a:pt x="362" y="1558"/>
                    </a:lnTo>
                    <a:lnTo>
                      <a:pt x="368" y="1569"/>
                    </a:lnTo>
                    <a:lnTo>
                      <a:pt x="365" y="1558"/>
                    </a:lnTo>
                    <a:lnTo>
                      <a:pt x="350" y="1564"/>
                    </a:lnTo>
                    <a:lnTo>
                      <a:pt x="335" y="1569"/>
                    </a:lnTo>
                    <a:lnTo>
                      <a:pt x="332" y="1569"/>
                    </a:lnTo>
                    <a:lnTo>
                      <a:pt x="320" y="1575"/>
                    </a:lnTo>
                    <a:lnTo>
                      <a:pt x="326" y="1586"/>
                    </a:lnTo>
                    <a:lnTo>
                      <a:pt x="323" y="1575"/>
                    </a:lnTo>
                    <a:lnTo>
                      <a:pt x="307" y="1580"/>
                    </a:lnTo>
                    <a:lnTo>
                      <a:pt x="292" y="1586"/>
                    </a:lnTo>
                    <a:lnTo>
                      <a:pt x="277" y="1591"/>
                    </a:lnTo>
                    <a:lnTo>
                      <a:pt x="280" y="1602"/>
                    </a:lnTo>
                    <a:lnTo>
                      <a:pt x="277" y="1591"/>
                    </a:lnTo>
                    <a:lnTo>
                      <a:pt x="262" y="1594"/>
                    </a:lnTo>
                    <a:lnTo>
                      <a:pt x="247" y="1599"/>
                    </a:lnTo>
                    <a:lnTo>
                      <a:pt x="250" y="1610"/>
                    </a:lnTo>
                    <a:lnTo>
                      <a:pt x="247" y="1599"/>
                    </a:lnTo>
                    <a:lnTo>
                      <a:pt x="232" y="1602"/>
                    </a:lnTo>
                    <a:lnTo>
                      <a:pt x="220" y="1605"/>
                    </a:lnTo>
                    <a:lnTo>
                      <a:pt x="205" y="1608"/>
                    </a:lnTo>
                    <a:lnTo>
                      <a:pt x="187" y="1613"/>
                    </a:lnTo>
                    <a:lnTo>
                      <a:pt x="190" y="1624"/>
                    </a:lnTo>
                    <a:lnTo>
                      <a:pt x="187" y="1613"/>
                    </a:lnTo>
                    <a:lnTo>
                      <a:pt x="175" y="1616"/>
                    </a:lnTo>
                    <a:lnTo>
                      <a:pt x="178" y="1627"/>
                    </a:lnTo>
                    <a:lnTo>
                      <a:pt x="178" y="1613"/>
                    </a:lnTo>
                    <a:lnTo>
                      <a:pt x="163" y="1613"/>
                    </a:lnTo>
                    <a:lnTo>
                      <a:pt x="160" y="1616"/>
                    </a:lnTo>
                    <a:lnTo>
                      <a:pt x="145" y="1619"/>
                    </a:lnTo>
                    <a:lnTo>
                      <a:pt x="130" y="1621"/>
                    </a:lnTo>
                    <a:lnTo>
                      <a:pt x="118" y="1624"/>
                    </a:lnTo>
                    <a:lnTo>
                      <a:pt x="121" y="1635"/>
                    </a:lnTo>
                    <a:lnTo>
                      <a:pt x="121" y="1621"/>
                    </a:lnTo>
                    <a:lnTo>
                      <a:pt x="106" y="1621"/>
                    </a:lnTo>
                    <a:lnTo>
                      <a:pt x="106" y="1624"/>
                    </a:lnTo>
                    <a:lnTo>
                      <a:pt x="88" y="1627"/>
                    </a:lnTo>
                    <a:lnTo>
                      <a:pt x="82" y="1627"/>
                    </a:lnTo>
                    <a:lnTo>
                      <a:pt x="69" y="1632"/>
                    </a:lnTo>
                    <a:lnTo>
                      <a:pt x="76" y="1643"/>
                    </a:lnTo>
                    <a:lnTo>
                      <a:pt x="76" y="1630"/>
                    </a:lnTo>
                    <a:lnTo>
                      <a:pt x="60" y="1630"/>
                    </a:lnTo>
                    <a:lnTo>
                      <a:pt x="57" y="1632"/>
                    </a:lnTo>
                    <a:lnTo>
                      <a:pt x="42" y="1635"/>
                    </a:lnTo>
                    <a:lnTo>
                      <a:pt x="45" y="1646"/>
                    </a:lnTo>
                    <a:lnTo>
                      <a:pt x="45" y="1632"/>
                    </a:lnTo>
                    <a:lnTo>
                      <a:pt x="30" y="1632"/>
                    </a:lnTo>
                    <a:lnTo>
                      <a:pt x="18" y="1632"/>
                    </a:lnTo>
                    <a:lnTo>
                      <a:pt x="15" y="1635"/>
                    </a:lnTo>
                    <a:lnTo>
                      <a:pt x="0" y="1638"/>
                    </a:lnTo>
                    <a:close/>
                  </a:path>
                </a:pathLst>
              </a:custGeom>
              <a:solidFill>
                <a:srgbClr val="990000"/>
              </a:solidFill>
              <a:ln w="9525" cmpd="sng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3" name="Line 241"/>
              <p:cNvSpPr>
                <a:spLocks noChangeShapeType="1"/>
              </p:cNvSpPr>
              <p:nvPr/>
            </p:nvSpPr>
            <p:spPr bwMode="auto">
              <a:xfrm>
                <a:off x="480" y="3360"/>
                <a:ext cx="2688" cy="0"/>
              </a:xfrm>
              <a:prstGeom prst="line">
                <a:avLst/>
              </a:pr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4" name="Line 242"/>
              <p:cNvSpPr>
                <a:spLocks noChangeShapeType="1"/>
              </p:cNvSpPr>
              <p:nvPr/>
            </p:nvSpPr>
            <p:spPr bwMode="auto">
              <a:xfrm>
                <a:off x="1824" y="2112"/>
                <a:ext cx="0" cy="1248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5" name="Rectangle 243"/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48" cy="12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66" name="Rectangle 244"/>
              <p:cNvSpPr>
                <a:spLocks noChangeArrowheads="1"/>
              </p:cNvSpPr>
              <p:nvPr/>
            </p:nvSpPr>
            <p:spPr bwMode="auto">
              <a:xfrm>
                <a:off x="1728" y="2160"/>
                <a:ext cx="48" cy="12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67" name="Rectangle 245"/>
              <p:cNvSpPr>
                <a:spLocks noChangeArrowheads="1"/>
              </p:cNvSpPr>
              <p:nvPr/>
            </p:nvSpPr>
            <p:spPr bwMode="auto">
              <a:xfrm>
                <a:off x="1776" y="2112"/>
                <a:ext cx="48" cy="12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68" name="Rectangle 246"/>
              <p:cNvSpPr>
                <a:spLocks noChangeArrowheads="1"/>
              </p:cNvSpPr>
              <p:nvPr/>
            </p:nvSpPr>
            <p:spPr bwMode="auto">
              <a:xfrm>
                <a:off x="1824" y="2112"/>
                <a:ext cx="48" cy="12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69" name="Rectangle 247"/>
              <p:cNvSpPr>
                <a:spLocks noChangeArrowheads="1"/>
              </p:cNvSpPr>
              <p:nvPr/>
            </p:nvSpPr>
            <p:spPr bwMode="auto">
              <a:xfrm>
                <a:off x="1920" y="2208"/>
                <a:ext cx="48" cy="115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70" name="Rectangle 248"/>
              <p:cNvSpPr>
                <a:spLocks noChangeArrowheads="1"/>
              </p:cNvSpPr>
              <p:nvPr/>
            </p:nvSpPr>
            <p:spPr bwMode="auto">
              <a:xfrm>
                <a:off x="1680" y="2208"/>
                <a:ext cx="48" cy="115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71" name="Rectangle 249"/>
              <p:cNvSpPr>
                <a:spLocks noChangeArrowheads="1"/>
              </p:cNvSpPr>
              <p:nvPr/>
            </p:nvSpPr>
            <p:spPr bwMode="auto">
              <a:xfrm>
                <a:off x="1968" y="2256"/>
                <a:ext cx="48" cy="110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72" name="Rectangle 250"/>
              <p:cNvSpPr>
                <a:spLocks noChangeArrowheads="1"/>
              </p:cNvSpPr>
              <p:nvPr/>
            </p:nvSpPr>
            <p:spPr bwMode="auto">
              <a:xfrm>
                <a:off x="1632" y="2256"/>
                <a:ext cx="48" cy="110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73" name="Line 251"/>
              <p:cNvSpPr>
                <a:spLocks noChangeShapeType="1"/>
              </p:cNvSpPr>
              <p:nvPr/>
            </p:nvSpPr>
            <p:spPr bwMode="auto">
              <a:xfrm>
                <a:off x="1632" y="2304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4" name="Rectangle 252"/>
              <p:cNvSpPr>
                <a:spLocks noChangeArrowheads="1"/>
              </p:cNvSpPr>
              <p:nvPr/>
            </p:nvSpPr>
            <p:spPr bwMode="auto">
              <a:xfrm>
                <a:off x="2016" y="2352"/>
                <a:ext cx="48" cy="100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75" name="Rectangle 253"/>
              <p:cNvSpPr>
                <a:spLocks noChangeArrowheads="1"/>
              </p:cNvSpPr>
              <p:nvPr/>
            </p:nvSpPr>
            <p:spPr bwMode="auto">
              <a:xfrm>
                <a:off x="1584" y="2352"/>
                <a:ext cx="48" cy="100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76" name="Rectangle 254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48" cy="9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77" name="Rectangle 255"/>
              <p:cNvSpPr>
                <a:spLocks noChangeArrowheads="1"/>
              </p:cNvSpPr>
              <p:nvPr/>
            </p:nvSpPr>
            <p:spPr bwMode="auto">
              <a:xfrm>
                <a:off x="1536" y="2448"/>
                <a:ext cx="48" cy="9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78" name="Rectangle 256"/>
              <p:cNvSpPr>
                <a:spLocks noChangeArrowheads="1"/>
              </p:cNvSpPr>
              <p:nvPr/>
            </p:nvSpPr>
            <p:spPr bwMode="auto">
              <a:xfrm>
                <a:off x="1488" y="2496"/>
                <a:ext cx="48" cy="86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79" name="Rectangle 257"/>
              <p:cNvSpPr>
                <a:spLocks noChangeArrowheads="1"/>
              </p:cNvSpPr>
              <p:nvPr/>
            </p:nvSpPr>
            <p:spPr bwMode="auto">
              <a:xfrm>
                <a:off x="2112" y="2544"/>
                <a:ext cx="48" cy="81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80" name="Rectangle 258"/>
              <p:cNvSpPr>
                <a:spLocks noChangeArrowheads="1"/>
              </p:cNvSpPr>
              <p:nvPr/>
            </p:nvSpPr>
            <p:spPr bwMode="auto">
              <a:xfrm>
                <a:off x="2160" y="2640"/>
                <a:ext cx="48" cy="7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81" name="Rectangle 259"/>
              <p:cNvSpPr>
                <a:spLocks noChangeArrowheads="1"/>
              </p:cNvSpPr>
              <p:nvPr/>
            </p:nvSpPr>
            <p:spPr bwMode="auto">
              <a:xfrm>
                <a:off x="2208" y="2736"/>
                <a:ext cx="48" cy="62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82" name="Rectangle 260"/>
              <p:cNvSpPr>
                <a:spLocks noChangeArrowheads="1"/>
              </p:cNvSpPr>
              <p:nvPr/>
            </p:nvSpPr>
            <p:spPr bwMode="auto">
              <a:xfrm>
                <a:off x="2256" y="28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83" name="Rectangle 261"/>
              <p:cNvSpPr>
                <a:spLocks noChangeArrowheads="1"/>
              </p:cNvSpPr>
              <p:nvPr/>
            </p:nvSpPr>
            <p:spPr bwMode="auto">
              <a:xfrm>
                <a:off x="2304" y="2928"/>
                <a:ext cx="48" cy="43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84" name="Rectangle 262"/>
              <p:cNvSpPr>
                <a:spLocks noChangeArrowheads="1"/>
              </p:cNvSpPr>
              <p:nvPr/>
            </p:nvSpPr>
            <p:spPr bwMode="auto">
              <a:xfrm>
                <a:off x="2352" y="3024"/>
                <a:ext cx="48" cy="3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85" name="Rectangle 263"/>
              <p:cNvSpPr>
                <a:spLocks noChangeArrowheads="1"/>
              </p:cNvSpPr>
              <p:nvPr/>
            </p:nvSpPr>
            <p:spPr bwMode="auto">
              <a:xfrm>
                <a:off x="2400" y="3072"/>
                <a:ext cx="48" cy="28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86" name="Rectangle 264"/>
              <p:cNvSpPr>
                <a:spLocks noChangeArrowheads="1"/>
              </p:cNvSpPr>
              <p:nvPr/>
            </p:nvSpPr>
            <p:spPr bwMode="auto">
              <a:xfrm>
                <a:off x="2448" y="3120"/>
                <a:ext cx="48" cy="24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87" name="Rectangle 265"/>
              <p:cNvSpPr>
                <a:spLocks noChangeArrowheads="1"/>
              </p:cNvSpPr>
              <p:nvPr/>
            </p:nvSpPr>
            <p:spPr bwMode="auto">
              <a:xfrm>
                <a:off x="2496" y="3168"/>
                <a:ext cx="48" cy="19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88" name="Rectangle 266"/>
              <p:cNvSpPr>
                <a:spLocks noChangeArrowheads="1"/>
              </p:cNvSpPr>
              <p:nvPr/>
            </p:nvSpPr>
            <p:spPr bwMode="auto">
              <a:xfrm>
                <a:off x="2544" y="3216"/>
                <a:ext cx="48" cy="14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89" name="Rectangle 267"/>
              <p:cNvSpPr>
                <a:spLocks noChangeArrowheads="1"/>
              </p:cNvSpPr>
              <p:nvPr/>
            </p:nvSpPr>
            <p:spPr bwMode="auto">
              <a:xfrm>
                <a:off x="2592" y="3264"/>
                <a:ext cx="48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90" name="Rectangle 268"/>
              <p:cNvSpPr>
                <a:spLocks noChangeArrowheads="1"/>
              </p:cNvSpPr>
              <p:nvPr/>
            </p:nvSpPr>
            <p:spPr bwMode="auto">
              <a:xfrm>
                <a:off x="2640" y="3264"/>
                <a:ext cx="48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91" name="Rectangle 269"/>
              <p:cNvSpPr>
                <a:spLocks noChangeArrowheads="1"/>
              </p:cNvSpPr>
              <p:nvPr/>
            </p:nvSpPr>
            <p:spPr bwMode="auto">
              <a:xfrm>
                <a:off x="2688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92" name="Rectangle 270"/>
              <p:cNvSpPr>
                <a:spLocks noChangeArrowheads="1"/>
              </p:cNvSpPr>
              <p:nvPr/>
            </p:nvSpPr>
            <p:spPr bwMode="auto">
              <a:xfrm>
                <a:off x="2736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93" name="Rectangle 271"/>
              <p:cNvSpPr>
                <a:spLocks noChangeArrowheads="1"/>
              </p:cNvSpPr>
              <p:nvPr/>
            </p:nvSpPr>
            <p:spPr bwMode="auto">
              <a:xfrm>
                <a:off x="2784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94" name="Rectangle 272"/>
              <p:cNvSpPr>
                <a:spLocks noChangeArrowheads="1"/>
              </p:cNvSpPr>
              <p:nvPr/>
            </p:nvSpPr>
            <p:spPr bwMode="auto">
              <a:xfrm>
                <a:off x="1440" y="2592"/>
                <a:ext cx="48" cy="76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95" name="Rectangle 273"/>
              <p:cNvSpPr>
                <a:spLocks noChangeArrowheads="1"/>
              </p:cNvSpPr>
              <p:nvPr/>
            </p:nvSpPr>
            <p:spPr bwMode="auto">
              <a:xfrm>
                <a:off x="1392" y="2688"/>
                <a:ext cx="48" cy="67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96" name="Rectangle 274"/>
              <p:cNvSpPr>
                <a:spLocks noChangeArrowheads="1"/>
              </p:cNvSpPr>
              <p:nvPr/>
            </p:nvSpPr>
            <p:spPr bwMode="auto">
              <a:xfrm>
                <a:off x="1344" y="2784"/>
                <a:ext cx="48" cy="57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97" name="Rectangle 275"/>
              <p:cNvSpPr>
                <a:spLocks noChangeArrowheads="1"/>
              </p:cNvSpPr>
              <p:nvPr/>
            </p:nvSpPr>
            <p:spPr bwMode="auto">
              <a:xfrm>
                <a:off x="1296" y="2880"/>
                <a:ext cx="48" cy="48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98" name="Rectangle 276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48" cy="38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299" name="Rectangle 277"/>
              <p:cNvSpPr>
                <a:spLocks noChangeArrowheads="1"/>
              </p:cNvSpPr>
              <p:nvPr/>
            </p:nvSpPr>
            <p:spPr bwMode="auto">
              <a:xfrm>
                <a:off x="1200" y="3024"/>
                <a:ext cx="48" cy="3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300" name="Rectangle 278"/>
              <p:cNvSpPr>
                <a:spLocks noChangeArrowheads="1"/>
              </p:cNvSpPr>
              <p:nvPr/>
            </p:nvSpPr>
            <p:spPr bwMode="auto">
              <a:xfrm>
                <a:off x="1152" y="3072"/>
                <a:ext cx="48" cy="28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301" name="Rectangle 279"/>
              <p:cNvSpPr>
                <a:spLocks noChangeArrowheads="1"/>
              </p:cNvSpPr>
              <p:nvPr/>
            </p:nvSpPr>
            <p:spPr bwMode="auto">
              <a:xfrm>
                <a:off x="1104" y="3168"/>
                <a:ext cx="48" cy="19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302" name="Rectangle 280"/>
              <p:cNvSpPr>
                <a:spLocks noChangeArrowheads="1"/>
              </p:cNvSpPr>
              <p:nvPr/>
            </p:nvSpPr>
            <p:spPr bwMode="auto">
              <a:xfrm>
                <a:off x="1056" y="3216"/>
                <a:ext cx="48" cy="14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303" name="Rectangle 281"/>
              <p:cNvSpPr>
                <a:spLocks noChangeArrowheads="1"/>
              </p:cNvSpPr>
              <p:nvPr/>
            </p:nvSpPr>
            <p:spPr bwMode="auto">
              <a:xfrm>
                <a:off x="1008" y="3264"/>
                <a:ext cx="48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304" name="Rectangle 282"/>
              <p:cNvSpPr>
                <a:spLocks noChangeArrowheads="1"/>
              </p:cNvSpPr>
              <p:nvPr/>
            </p:nvSpPr>
            <p:spPr bwMode="auto">
              <a:xfrm>
                <a:off x="960" y="3264"/>
                <a:ext cx="48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305" name="Rectangle 283"/>
              <p:cNvSpPr>
                <a:spLocks noChangeArrowheads="1"/>
              </p:cNvSpPr>
              <p:nvPr/>
            </p:nvSpPr>
            <p:spPr bwMode="auto">
              <a:xfrm>
                <a:off x="912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306" name="Rectangle 284"/>
              <p:cNvSpPr>
                <a:spLocks noChangeArrowheads="1"/>
              </p:cNvSpPr>
              <p:nvPr/>
            </p:nvSpPr>
            <p:spPr bwMode="auto">
              <a:xfrm>
                <a:off x="864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307" name="Rectangle 285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308" name="Rectangle 286"/>
              <p:cNvSpPr>
                <a:spLocks noChangeArrowheads="1"/>
              </p:cNvSpPr>
              <p:nvPr/>
            </p:nvSpPr>
            <p:spPr bwMode="auto">
              <a:xfrm>
                <a:off x="768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309" name="Line 287"/>
              <p:cNvSpPr>
                <a:spLocks noChangeShapeType="1"/>
              </p:cNvSpPr>
              <p:nvPr/>
            </p:nvSpPr>
            <p:spPr bwMode="auto">
              <a:xfrm>
                <a:off x="960" y="3312"/>
                <a:ext cx="1728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0" name="Line 288"/>
              <p:cNvSpPr>
                <a:spLocks noChangeShapeType="1"/>
              </p:cNvSpPr>
              <p:nvPr/>
            </p:nvSpPr>
            <p:spPr bwMode="auto">
              <a:xfrm>
                <a:off x="1008" y="3264"/>
                <a:ext cx="163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1" name="Line 289"/>
              <p:cNvSpPr>
                <a:spLocks noChangeShapeType="1"/>
              </p:cNvSpPr>
              <p:nvPr/>
            </p:nvSpPr>
            <p:spPr bwMode="auto">
              <a:xfrm>
                <a:off x="1056" y="3216"/>
                <a:ext cx="1488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2" name="Line 290"/>
              <p:cNvSpPr>
                <a:spLocks noChangeShapeType="1"/>
              </p:cNvSpPr>
              <p:nvPr/>
            </p:nvSpPr>
            <p:spPr bwMode="auto">
              <a:xfrm>
                <a:off x="1104" y="3168"/>
                <a:ext cx="139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3" name="Line 291"/>
              <p:cNvSpPr>
                <a:spLocks noChangeShapeType="1"/>
              </p:cNvSpPr>
              <p:nvPr/>
            </p:nvSpPr>
            <p:spPr bwMode="auto">
              <a:xfrm>
                <a:off x="1152" y="3120"/>
                <a:ext cx="134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4" name="Line 292"/>
              <p:cNvSpPr>
                <a:spLocks noChangeShapeType="1"/>
              </p:cNvSpPr>
              <p:nvPr/>
            </p:nvSpPr>
            <p:spPr bwMode="auto">
              <a:xfrm>
                <a:off x="1200" y="3072"/>
                <a:ext cx="120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5" name="Line 293"/>
              <p:cNvSpPr>
                <a:spLocks noChangeShapeType="1"/>
              </p:cNvSpPr>
              <p:nvPr/>
            </p:nvSpPr>
            <p:spPr bwMode="auto">
              <a:xfrm>
                <a:off x="1248" y="3024"/>
                <a:ext cx="110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6" name="Line 294"/>
              <p:cNvSpPr>
                <a:spLocks noChangeShapeType="1"/>
              </p:cNvSpPr>
              <p:nvPr/>
            </p:nvSpPr>
            <p:spPr bwMode="auto">
              <a:xfrm>
                <a:off x="1296" y="2976"/>
                <a:ext cx="1056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7" name="Line 295"/>
              <p:cNvSpPr>
                <a:spLocks noChangeShapeType="1"/>
              </p:cNvSpPr>
              <p:nvPr/>
            </p:nvSpPr>
            <p:spPr bwMode="auto">
              <a:xfrm>
                <a:off x="1296" y="2928"/>
                <a:ext cx="1008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8" name="Line 296"/>
              <p:cNvSpPr>
                <a:spLocks noChangeShapeType="1"/>
              </p:cNvSpPr>
              <p:nvPr/>
            </p:nvSpPr>
            <p:spPr bwMode="auto">
              <a:xfrm>
                <a:off x="1344" y="2880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9" name="Line 297"/>
              <p:cNvSpPr>
                <a:spLocks noChangeShapeType="1"/>
              </p:cNvSpPr>
              <p:nvPr/>
            </p:nvSpPr>
            <p:spPr bwMode="auto">
              <a:xfrm flipH="1">
                <a:off x="1344" y="2832"/>
                <a:ext cx="91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0" name="Line 298"/>
              <p:cNvSpPr>
                <a:spLocks noChangeShapeType="1"/>
              </p:cNvSpPr>
              <p:nvPr/>
            </p:nvSpPr>
            <p:spPr bwMode="auto">
              <a:xfrm>
                <a:off x="1392" y="2784"/>
                <a:ext cx="86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1" name="Line 299"/>
              <p:cNvSpPr>
                <a:spLocks noChangeShapeType="1"/>
              </p:cNvSpPr>
              <p:nvPr/>
            </p:nvSpPr>
            <p:spPr bwMode="auto">
              <a:xfrm flipH="1">
                <a:off x="1392" y="2736"/>
                <a:ext cx="816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2" name="Line 300"/>
              <p:cNvSpPr>
                <a:spLocks noChangeShapeType="1"/>
              </p:cNvSpPr>
              <p:nvPr/>
            </p:nvSpPr>
            <p:spPr bwMode="auto">
              <a:xfrm>
                <a:off x="1440" y="2688"/>
                <a:ext cx="768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3" name="Line 301"/>
              <p:cNvSpPr>
                <a:spLocks noChangeShapeType="1"/>
              </p:cNvSpPr>
              <p:nvPr/>
            </p:nvSpPr>
            <p:spPr bwMode="auto">
              <a:xfrm flipH="1">
                <a:off x="1440" y="2640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4" name="Line 302"/>
              <p:cNvSpPr>
                <a:spLocks noChangeShapeType="1"/>
              </p:cNvSpPr>
              <p:nvPr/>
            </p:nvSpPr>
            <p:spPr bwMode="auto">
              <a:xfrm>
                <a:off x="1488" y="2592"/>
                <a:ext cx="67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5" name="Line 303"/>
              <p:cNvSpPr>
                <a:spLocks noChangeShapeType="1"/>
              </p:cNvSpPr>
              <p:nvPr/>
            </p:nvSpPr>
            <p:spPr bwMode="auto">
              <a:xfrm flipH="1">
                <a:off x="1488" y="2544"/>
                <a:ext cx="62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6" name="Line 304"/>
              <p:cNvSpPr>
                <a:spLocks noChangeShapeType="1"/>
              </p:cNvSpPr>
              <p:nvPr/>
            </p:nvSpPr>
            <p:spPr bwMode="auto">
              <a:xfrm>
                <a:off x="1536" y="2496"/>
                <a:ext cx="576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7" name="Line 305"/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8" name="Line 306"/>
              <p:cNvSpPr>
                <a:spLocks noChangeShapeType="1"/>
              </p:cNvSpPr>
              <p:nvPr/>
            </p:nvSpPr>
            <p:spPr bwMode="auto">
              <a:xfrm>
                <a:off x="1584" y="2400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9" name="Line 307"/>
              <p:cNvSpPr>
                <a:spLocks noChangeShapeType="1"/>
              </p:cNvSpPr>
              <p:nvPr/>
            </p:nvSpPr>
            <p:spPr bwMode="auto">
              <a:xfrm>
                <a:off x="1632" y="2256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0" name="Line 308"/>
              <p:cNvSpPr>
                <a:spLocks noChangeShapeType="1"/>
              </p:cNvSpPr>
              <p:nvPr/>
            </p:nvSpPr>
            <p:spPr bwMode="auto">
              <a:xfrm>
                <a:off x="1632" y="2352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1" name="Line 309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2" name="Line 310"/>
              <p:cNvSpPr>
                <a:spLocks noChangeShapeType="1"/>
              </p:cNvSpPr>
              <p:nvPr/>
            </p:nvSpPr>
            <p:spPr bwMode="auto">
              <a:xfrm flipH="1">
                <a:off x="1776" y="2160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3" name="Line 311"/>
              <p:cNvSpPr>
                <a:spLocks noChangeShapeType="1"/>
              </p:cNvSpPr>
              <p:nvPr/>
            </p:nvSpPr>
            <p:spPr bwMode="auto">
              <a:xfrm>
                <a:off x="1824" y="2112"/>
                <a:ext cx="0" cy="1248"/>
              </a:xfrm>
              <a:prstGeom prst="line">
                <a:avLst/>
              </a:pr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61" name="Line 312"/>
            <p:cNvSpPr>
              <a:spLocks noChangeShapeType="1"/>
            </p:cNvSpPr>
            <p:nvPr/>
          </p:nvSpPr>
          <p:spPr bwMode="auto">
            <a:xfrm>
              <a:off x="4320" y="2400"/>
              <a:ext cx="0" cy="576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34" name="Group 313"/>
          <p:cNvGrpSpPr>
            <a:grpSpLocks/>
          </p:cNvGrpSpPr>
          <p:nvPr/>
        </p:nvGrpSpPr>
        <p:grpSpPr bwMode="auto">
          <a:xfrm>
            <a:off x="841375" y="3249613"/>
            <a:ext cx="2362200" cy="2895600"/>
            <a:chOff x="3393" y="2256"/>
            <a:chExt cx="1488" cy="1824"/>
          </a:xfrm>
        </p:grpSpPr>
        <p:sp>
          <p:nvSpPr>
            <p:cNvPr id="335" name="Freeform 314"/>
            <p:cNvSpPr>
              <a:spLocks/>
            </p:cNvSpPr>
            <p:nvPr/>
          </p:nvSpPr>
          <p:spPr bwMode="auto">
            <a:xfrm>
              <a:off x="3393" y="2544"/>
              <a:ext cx="1488" cy="1529"/>
            </a:xfrm>
            <a:custGeom>
              <a:avLst/>
              <a:gdLst>
                <a:gd name="T0" fmla="*/ 0 w 2934"/>
                <a:gd name="T1" fmla="*/ 2 h 1662"/>
                <a:gd name="T2" fmla="*/ 0 w 2934"/>
                <a:gd name="T3" fmla="*/ 2 h 1662"/>
                <a:gd name="T4" fmla="*/ 0 w 2934"/>
                <a:gd name="T5" fmla="*/ 2 h 1662"/>
                <a:gd name="T6" fmla="*/ 0 w 2934"/>
                <a:gd name="T7" fmla="*/ 2 h 1662"/>
                <a:gd name="T8" fmla="*/ 0 w 2934"/>
                <a:gd name="T9" fmla="*/ 2 h 1662"/>
                <a:gd name="T10" fmla="*/ 0 w 2934"/>
                <a:gd name="T11" fmla="*/ 2 h 1662"/>
                <a:gd name="T12" fmla="*/ 0 w 2934"/>
                <a:gd name="T13" fmla="*/ 2 h 1662"/>
                <a:gd name="T14" fmla="*/ 0 w 2934"/>
                <a:gd name="T15" fmla="*/ 1 h 1662"/>
                <a:gd name="T16" fmla="*/ 0 w 2934"/>
                <a:gd name="T17" fmla="*/ 1 h 1662"/>
                <a:gd name="T18" fmla="*/ 0 w 2934"/>
                <a:gd name="T19" fmla="*/ 1 h 1662"/>
                <a:gd name="T20" fmla="*/ 0 w 2934"/>
                <a:gd name="T21" fmla="*/ 1 h 1662"/>
                <a:gd name="T22" fmla="*/ 0 w 2934"/>
                <a:gd name="T23" fmla="*/ 1 h 1662"/>
                <a:gd name="T24" fmla="*/ 0 w 2934"/>
                <a:gd name="T25" fmla="*/ 0 h 1662"/>
                <a:gd name="T26" fmla="*/ 0 w 2934"/>
                <a:gd name="T27" fmla="*/ 0 h 1662"/>
                <a:gd name="T28" fmla="*/ 0 w 2934"/>
                <a:gd name="T29" fmla="*/ 0 h 1662"/>
                <a:gd name="T30" fmla="*/ 0 w 2934"/>
                <a:gd name="T31" fmla="*/ 0 h 1662"/>
                <a:gd name="T32" fmla="*/ 0 w 2934"/>
                <a:gd name="T33" fmla="*/ 0 h 1662"/>
                <a:gd name="T34" fmla="*/ 1 w 2934"/>
                <a:gd name="T35" fmla="*/ 0 h 1662"/>
                <a:gd name="T36" fmla="*/ 1 w 2934"/>
                <a:gd name="T37" fmla="*/ 1 h 1662"/>
                <a:gd name="T38" fmla="*/ 1 w 2934"/>
                <a:gd name="T39" fmla="*/ 1 h 1662"/>
                <a:gd name="T40" fmla="*/ 1 w 2934"/>
                <a:gd name="T41" fmla="*/ 1 h 1662"/>
                <a:gd name="T42" fmla="*/ 1 w 2934"/>
                <a:gd name="T43" fmla="*/ 1 h 1662"/>
                <a:gd name="T44" fmla="*/ 1 w 2934"/>
                <a:gd name="T45" fmla="*/ 1 h 1662"/>
                <a:gd name="T46" fmla="*/ 1 w 2934"/>
                <a:gd name="T47" fmla="*/ 2 h 1662"/>
                <a:gd name="T48" fmla="*/ 1 w 2934"/>
                <a:gd name="T49" fmla="*/ 2 h 1662"/>
                <a:gd name="T50" fmla="*/ 1 w 2934"/>
                <a:gd name="T51" fmla="*/ 2 h 1662"/>
                <a:gd name="T52" fmla="*/ 1 w 2934"/>
                <a:gd name="T53" fmla="*/ 2 h 1662"/>
                <a:gd name="T54" fmla="*/ 1 w 2934"/>
                <a:gd name="T55" fmla="*/ 2 h 1662"/>
                <a:gd name="T56" fmla="*/ 1 w 2934"/>
                <a:gd name="T57" fmla="*/ 2 h 1662"/>
                <a:gd name="T58" fmla="*/ 1 w 2934"/>
                <a:gd name="T59" fmla="*/ 2 h 1662"/>
                <a:gd name="T60" fmla="*/ 1 w 2934"/>
                <a:gd name="T61" fmla="*/ 2 h 1662"/>
                <a:gd name="T62" fmla="*/ 1 w 2934"/>
                <a:gd name="T63" fmla="*/ 2 h 1662"/>
                <a:gd name="T64" fmla="*/ 1 w 2934"/>
                <a:gd name="T65" fmla="*/ 2 h 1662"/>
                <a:gd name="T66" fmla="*/ 1 w 2934"/>
                <a:gd name="T67" fmla="*/ 2 h 1662"/>
                <a:gd name="T68" fmla="*/ 1 w 2934"/>
                <a:gd name="T69" fmla="*/ 2 h 1662"/>
                <a:gd name="T70" fmla="*/ 1 w 2934"/>
                <a:gd name="T71" fmla="*/ 2 h 1662"/>
                <a:gd name="T72" fmla="*/ 1 w 2934"/>
                <a:gd name="T73" fmla="*/ 2 h 1662"/>
                <a:gd name="T74" fmla="*/ 1 w 2934"/>
                <a:gd name="T75" fmla="*/ 2 h 1662"/>
                <a:gd name="T76" fmla="*/ 1 w 2934"/>
                <a:gd name="T77" fmla="*/ 2 h 1662"/>
                <a:gd name="T78" fmla="*/ 1 w 2934"/>
                <a:gd name="T79" fmla="*/ 2 h 1662"/>
                <a:gd name="T80" fmla="*/ 1 w 2934"/>
                <a:gd name="T81" fmla="*/ 1 h 1662"/>
                <a:gd name="T82" fmla="*/ 1 w 2934"/>
                <a:gd name="T83" fmla="*/ 1 h 1662"/>
                <a:gd name="T84" fmla="*/ 1 w 2934"/>
                <a:gd name="T85" fmla="*/ 1 h 1662"/>
                <a:gd name="T86" fmla="*/ 1 w 2934"/>
                <a:gd name="T87" fmla="*/ 1 h 1662"/>
                <a:gd name="T88" fmla="*/ 1 w 2934"/>
                <a:gd name="T89" fmla="*/ 1 h 1662"/>
                <a:gd name="T90" fmla="*/ 1 w 2934"/>
                <a:gd name="T91" fmla="*/ 0 h 1662"/>
                <a:gd name="T92" fmla="*/ 0 w 2934"/>
                <a:gd name="T93" fmla="*/ 0 h 1662"/>
                <a:gd name="T94" fmla="*/ 0 w 2934"/>
                <a:gd name="T95" fmla="*/ 0 h 1662"/>
                <a:gd name="T96" fmla="*/ 0 w 2934"/>
                <a:gd name="T97" fmla="*/ 0 h 1662"/>
                <a:gd name="T98" fmla="*/ 0 w 2934"/>
                <a:gd name="T99" fmla="*/ 0 h 1662"/>
                <a:gd name="T100" fmla="*/ 0 w 2934"/>
                <a:gd name="T101" fmla="*/ 1 h 1662"/>
                <a:gd name="T102" fmla="*/ 0 w 2934"/>
                <a:gd name="T103" fmla="*/ 1 h 1662"/>
                <a:gd name="T104" fmla="*/ 0 w 2934"/>
                <a:gd name="T105" fmla="*/ 1 h 1662"/>
                <a:gd name="T106" fmla="*/ 0 w 2934"/>
                <a:gd name="T107" fmla="*/ 1 h 1662"/>
                <a:gd name="T108" fmla="*/ 0 w 2934"/>
                <a:gd name="T109" fmla="*/ 1 h 1662"/>
                <a:gd name="T110" fmla="*/ 0 w 2934"/>
                <a:gd name="T111" fmla="*/ 2 h 1662"/>
                <a:gd name="T112" fmla="*/ 0 w 2934"/>
                <a:gd name="T113" fmla="*/ 2 h 1662"/>
                <a:gd name="T114" fmla="*/ 0 w 2934"/>
                <a:gd name="T115" fmla="*/ 2 h 1662"/>
                <a:gd name="T116" fmla="*/ 0 w 2934"/>
                <a:gd name="T117" fmla="*/ 2 h 1662"/>
                <a:gd name="T118" fmla="*/ 0 w 2934"/>
                <a:gd name="T119" fmla="*/ 2 h 1662"/>
                <a:gd name="T120" fmla="*/ 0 w 2934"/>
                <a:gd name="T121" fmla="*/ 2 h 1662"/>
                <a:gd name="T122" fmla="*/ 0 w 2934"/>
                <a:gd name="T123" fmla="*/ 2 h 1662"/>
                <a:gd name="T124" fmla="*/ 0 w 2934"/>
                <a:gd name="T125" fmla="*/ 2 h 16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934"/>
                <a:gd name="T190" fmla="*/ 0 h 1662"/>
                <a:gd name="T191" fmla="*/ 2934 w 2934"/>
                <a:gd name="T192" fmla="*/ 1662 h 16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934" h="1662">
                  <a:moveTo>
                    <a:pt x="0" y="1638"/>
                  </a:moveTo>
                  <a:lnTo>
                    <a:pt x="6" y="1662"/>
                  </a:lnTo>
                  <a:lnTo>
                    <a:pt x="21" y="1660"/>
                  </a:lnTo>
                  <a:lnTo>
                    <a:pt x="18" y="1646"/>
                  </a:lnTo>
                  <a:lnTo>
                    <a:pt x="18" y="1660"/>
                  </a:lnTo>
                  <a:lnTo>
                    <a:pt x="30" y="1660"/>
                  </a:lnTo>
                  <a:lnTo>
                    <a:pt x="45" y="1660"/>
                  </a:lnTo>
                  <a:lnTo>
                    <a:pt x="48" y="1660"/>
                  </a:lnTo>
                  <a:lnTo>
                    <a:pt x="63" y="1657"/>
                  </a:lnTo>
                  <a:lnTo>
                    <a:pt x="60" y="1643"/>
                  </a:lnTo>
                  <a:lnTo>
                    <a:pt x="60" y="1657"/>
                  </a:lnTo>
                  <a:lnTo>
                    <a:pt x="76" y="1657"/>
                  </a:lnTo>
                  <a:lnTo>
                    <a:pt x="82" y="1654"/>
                  </a:lnTo>
                  <a:lnTo>
                    <a:pt x="94" y="1649"/>
                  </a:lnTo>
                  <a:lnTo>
                    <a:pt x="88" y="1638"/>
                  </a:lnTo>
                  <a:lnTo>
                    <a:pt x="91" y="1651"/>
                  </a:lnTo>
                  <a:lnTo>
                    <a:pt x="109" y="1649"/>
                  </a:lnTo>
                  <a:lnTo>
                    <a:pt x="106" y="1635"/>
                  </a:lnTo>
                  <a:lnTo>
                    <a:pt x="106" y="1649"/>
                  </a:lnTo>
                  <a:lnTo>
                    <a:pt x="121" y="1649"/>
                  </a:lnTo>
                  <a:lnTo>
                    <a:pt x="124" y="1649"/>
                  </a:lnTo>
                  <a:lnTo>
                    <a:pt x="136" y="1646"/>
                  </a:lnTo>
                  <a:lnTo>
                    <a:pt x="151" y="1643"/>
                  </a:lnTo>
                  <a:lnTo>
                    <a:pt x="166" y="1640"/>
                  </a:lnTo>
                  <a:lnTo>
                    <a:pt x="163" y="1627"/>
                  </a:lnTo>
                  <a:lnTo>
                    <a:pt x="163" y="1640"/>
                  </a:lnTo>
                  <a:lnTo>
                    <a:pt x="178" y="1640"/>
                  </a:lnTo>
                  <a:lnTo>
                    <a:pt x="181" y="1640"/>
                  </a:lnTo>
                  <a:lnTo>
                    <a:pt x="193" y="1638"/>
                  </a:lnTo>
                  <a:lnTo>
                    <a:pt x="196" y="1638"/>
                  </a:lnTo>
                  <a:lnTo>
                    <a:pt x="214" y="1632"/>
                  </a:lnTo>
                  <a:lnTo>
                    <a:pt x="208" y="1619"/>
                  </a:lnTo>
                  <a:lnTo>
                    <a:pt x="211" y="1632"/>
                  </a:lnTo>
                  <a:lnTo>
                    <a:pt x="226" y="1630"/>
                  </a:lnTo>
                  <a:lnTo>
                    <a:pt x="238" y="1627"/>
                  </a:lnTo>
                  <a:lnTo>
                    <a:pt x="253" y="1624"/>
                  </a:lnTo>
                  <a:lnTo>
                    <a:pt x="256" y="1624"/>
                  </a:lnTo>
                  <a:lnTo>
                    <a:pt x="271" y="1619"/>
                  </a:lnTo>
                  <a:lnTo>
                    <a:pt x="265" y="1605"/>
                  </a:lnTo>
                  <a:lnTo>
                    <a:pt x="268" y="1619"/>
                  </a:lnTo>
                  <a:lnTo>
                    <a:pt x="283" y="1616"/>
                  </a:lnTo>
                  <a:lnTo>
                    <a:pt x="286" y="1616"/>
                  </a:lnTo>
                  <a:lnTo>
                    <a:pt x="301" y="1610"/>
                  </a:lnTo>
                  <a:lnTo>
                    <a:pt x="316" y="1605"/>
                  </a:lnTo>
                  <a:lnTo>
                    <a:pt x="332" y="1599"/>
                  </a:lnTo>
                  <a:lnTo>
                    <a:pt x="332" y="1597"/>
                  </a:lnTo>
                  <a:lnTo>
                    <a:pt x="344" y="1591"/>
                  </a:lnTo>
                  <a:lnTo>
                    <a:pt x="338" y="1580"/>
                  </a:lnTo>
                  <a:lnTo>
                    <a:pt x="344" y="1594"/>
                  </a:lnTo>
                  <a:lnTo>
                    <a:pt x="359" y="1588"/>
                  </a:lnTo>
                  <a:lnTo>
                    <a:pt x="374" y="1583"/>
                  </a:lnTo>
                  <a:lnTo>
                    <a:pt x="377" y="1580"/>
                  </a:lnTo>
                  <a:lnTo>
                    <a:pt x="392" y="1572"/>
                  </a:lnTo>
                  <a:lnTo>
                    <a:pt x="407" y="1564"/>
                  </a:lnTo>
                  <a:lnTo>
                    <a:pt x="422" y="1556"/>
                  </a:lnTo>
                  <a:lnTo>
                    <a:pt x="437" y="1547"/>
                  </a:lnTo>
                  <a:lnTo>
                    <a:pt x="449" y="1539"/>
                  </a:lnTo>
                  <a:lnTo>
                    <a:pt x="440" y="1528"/>
                  </a:lnTo>
                  <a:lnTo>
                    <a:pt x="449" y="1539"/>
                  </a:lnTo>
                  <a:lnTo>
                    <a:pt x="464" y="1531"/>
                  </a:lnTo>
                  <a:lnTo>
                    <a:pt x="467" y="1531"/>
                  </a:lnTo>
                  <a:lnTo>
                    <a:pt x="482" y="1517"/>
                  </a:lnTo>
                  <a:lnTo>
                    <a:pt x="470" y="1506"/>
                  </a:lnTo>
                  <a:lnTo>
                    <a:pt x="479" y="1517"/>
                  </a:lnTo>
                  <a:lnTo>
                    <a:pt x="497" y="1506"/>
                  </a:lnTo>
                  <a:lnTo>
                    <a:pt x="500" y="1506"/>
                  </a:lnTo>
                  <a:lnTo>
                    <a:pt x="512" y="1495"/>
                  </a:lnTo>
                  <a:lnTo>
                    <a:pt x="500" y="1484"/>
                  </a:lnTo>
                  <a:lnTo>
                    <a:pt x="509" y="1495"/>
                  </a:lnTo>
                  <a:lnTo>
                    <a:pt x="524" y="1484"/>
                  </a:lnTo>
                  <a:lnTo>
                    <a:pt x="527" y="1484"/>
                  </a:lnTo>
                  <a:lnTo>
                    <a:pt x="542" y="1471"/>
                  </a:lnTo>
                  <a:lnTo>
                    <a:pt x="542" y="1468"/>
                  </a:lnTo>
                  <a:lnTo>
                    <a:pt x="554" y="1454"/>
                  </a:lnTo>
                  <a:lnTo>
                    <a:pt x="542" y="1446"/>
                  </a:lnTo>
                  <a:lnTo>
                    <a:pt x="554" y="1457"/>
                  </a:lnTo>
                  <a:lnTo>
                    <a:pt x="570" y="1443"/>
                  </a:lnTo>
                  <a:lnTo>
                    <a:pt x="585" y="1430"/>
                  </a:lnTo>
                  <a:lnTo>
                    <a:pt x="600" y="1416"/>
                  </a:lnTo>
                  <a:lnTo>
                    <a:pt x="600" y="1413"/>
                  </a:lnTo>
                  <a:lnTo>
                    <a:pt x="615" y="1397"/>
                  </a:lnTo>
                  <a:lnTo>
                    <a:pt x="630" y="1378"/>
                  </a:lnTo>
                  <a:lnTo>
                    <a:pt x="645" y="1358"/>
                  </a:lnTo>
                  <a:lnTo>
                    <a:pt x="657" y="1342"/>
                  </a:lnTo>
                  <a:lnTo>
                    <a:pt x="645" y="1334"/>
                  </a:lnTo>
                  <a:lnTo>
                    <a:pt x="657" y="1342"/>
                  </a:lnTo>
                  <a:lnTo>
                    <a:pt x="672" y="1323"/>
                  </a:lnTo>
                  <a:lnTo>
                    <a:pt x="660" y="1315"/>
                  </a:lnTo>
                  <a:lnTo>
                    <a:pt x="672" y="1323"/>
                  </a:lnTo>
                  <a:lnTo>
                    <a:pt x="690" y="1304"/>
                  </a:lnTo>
                  <a:lnTo>
                    <a:pt x="690" y="1301"/>
                  </a:lnTo>
                  <a:lnTo>
                    <a:pt x="702" y="1279"/>
                  </a:lnTo>
                  <a:lnTo>
                    <a:pt x="690" y="1273"/>
                  </a:lnTo>
                  <a:lnTo>
                    <a:pt x="702" y="1282"/>
                  </a:lnTo>
                  <a:lnTo>
                    <a:pt x="717" y="1262"/>
                  </a:lnTo>
                  <a:lnTo>
                    <a:pt x="732" y="1238"/>
                  </a:lnTo>
                  <a:lnTo>
                    <a:pt x="747" y="1216"/>
                  </a:lnTo>
                  <a:lnTo>
                    <a:pt x="747" y="1213"/>
                  </a:lnTo>
                  <a:lnTo>
                    <a:pt x="759" y="1189"/>
                  </a:lnTo>
                  <a:lnTo>
                    <a:pt x="747" y="1183"/>
                  </a:lnTo>
                  <a:lnTo>
                    <a:pt x="759" y="1191"/>
                  </a:lnTo>
                  <a:lnTo>
                    <a:pt x="774" y="1167"/>
                  </a:lnTo>
                  <a:lnTo>
                    <a:pt x="792" y="1142"/>
                  </a:lnTo>
                  <a:lnTo>
                    <a:pt x="795" y="1139"/>
                  </a:lnTo>
                  <a:lnTo>
                    <a:pt x="807" y="1112"/>
                  </a:lnTo>
                  <a:lnTo>
                    <a:pt x="792" y="1106"/>
                  </a:lnTo>
                  <a:lnTo>
                    <a:pt x="804" y="1115"/>
                  </a:lnTo>
                  <a:lnTo>
                    <a:pt x="820" y="1090"/>
                  </a:lnTo>
                  <a:lnTo>
                    <a:pt x="820" y="1087"/>
                  </a:lnTo>
                  <a:lnTo>
                    <a:pt x="835" y="1060"/>
                  </a:lnTo>
                  <a:lnTo>
                    <a:pt x="850" y="1032"/>
                  </a:lnTo>
                  <a:lnTo>
                    <a:pt x="853" y="1032"/>
                  </a:lnTo>
                  <a:lnTo>
                    <a:pt x="865" y="1005"/>
                  </a:lnTo>
                  <a:lnTo>
                    <a:pt x="850" y="999"/>
                  </a:lnTo>
                  <a:lnTo>
                    <a:pt x="862" y="1005"/>
                  </a:lnTo>
                  <a:lnTo>
                    <a:pt x="880" y="972"/>
                  </a:lnTo>
                  <a:lnTo>
                    <a:pt x="895" y="945"/>
                  </a:lnTo>
                  <a:lnTo>
                    <a:pt x="898" y="945"/>
                  </a:lnTo>
                  <a:lnTo>
                    <a:pt x="910" y="915"/>
                  </a:lnTo>
                  <a:lnTo>
                    <a:pt x="895" y="909"/>
                  </a:lnTo>
                  <a:lnTo>
                    <a:pt x="907" y="915"/>
                  </a:lnTo>
                  <a:lnTo>
                    <a:pt x="922" y="884"/>
                  </a:lnTo>
                  <a:lnTo>
                    <a:pt x="937" y="852"/>
                  </a:lnTo>
                  <a:lnTo>
                    <a:pt x="952" y="821"/>
                  </a:lnTo>
                  <a:lnTo>
                    <a:pt x="955" y="821"/>
                  </a:lnTo>
                  <a:lnTo>
                    <a:pt x="967" y="791"/>
                  </a:lnTo>
                  <a:lnTo>
                    <a:pt x="952" y="786"/>
                  </a:lnTo>
                  <a:lnTo>
                    <a:pt x="964" y="791"/>
                  </a:lnTo>
                  <a:lnTo>
                    <a:pt x="982" y="758"/>
                  </a:lnTo>
                  <a:lnTo>
                    <a:pt x="997" y="726"/>
                  </a:lnTo>
                  <a:lnTo>
                    <a:pt x="1000" y="726"/>
                  </a:lnTo>
                  <a:lnTo>
                    <a:pt x="1012" y="693"/>
                  </a:lnTo>
                  <a:lnTo>
                    <a:pt x="997" y="687"/>
                  </a:lnTo>
                  <a:lnTo>
                    <a:pt x="1009" y="693"/>
                  </a:lnTo>
                  <a:lnTo>
                    <a:pt x="1024" y="663"/>
                  </a:lnTo>
                  <a:lnTo>
                    <a:pt x="1039" y="630"/>
                  </a:lnTo>
                  <a:lnTo>
                    <a:pt x="1054" y="597"/>
                  </a:lnTo>
                  <a:lnTo>
                    <a:pt x="1070" y="564"/>
                  </a:lnTo>
                  <a:lnTo>
                    <a:pt x="1085" y="534"/>
                  </a:lnTo>
                  <a:lnTo>
                    <a:pt x="1100" y="504"/>
                  </a:lnTo>
                  <a:lnTo>
                    <a:pt x="1103" y="504"/>
                  </a:lnTo>
                  <a:lnTo>
                    <a:pt x="1115" y="474"/>
                  </a:lnTo>
                  <a:lnTo>
                    <a:pt x="1100" y="468"/>
                  </a:lnTo>
                  <a:lnTo>
                    <a:pt x="1112" y="474"/>
                  </a:lnTo>
                  <a:lnTo>
                    <a:pt x="1127" y="441"/>
                  </a:lnTo>
                  <a:lnTo>
                    <a:pt x="1142" y="411"/>
                  </a:lnTo>
                  <a:lnTo>
                    <a:pt x="1130" y="405"/>
                  </a:lnTo>
                  <a:lnTo>
                    <a:pt x="1142" y="413"/>
                  </a:lnTo>
                  <a:lnTo>
                    <a:pt x="1160" y="383"/>
                  </a:lnTo>
                  <a:lnTo>
                    <a:pt x="1163" y="380"/>
                  </a:lnTo>
                  <a:lnTo>
                    <a:pt x="1175" y="353"/>
                  </a:lnTo>
                  <a:lnTo>
                    <a:pt x="1160" y="348"/>
                  </a:lnTo>
                  <a:lnTo>
                    <a:pt x="1172" y="353"/>
                  </a:lnTo>
                  <a:lnTo>
                    <a:pt x="1187" y="323"/>
                  </a:lnTo>
                  <a:lnTo>
                    <a:pt x="1202" y="295"/>
                  </a:lnTo>
                  <a:lnTo>
                    <a:pt x="1214" y="271"/>
                  </a:lnTo>
                  <a:lnTo>
                    <a:pt x="1202" y="265"/>
                  </a:lnTo>
                  <a:lnTo>
                    <a:pt x="1214" y="274"/>
                  </a:lnTo>
                  <a:lnTo>
                    <a:pt x="1229" y="249"/>
                  </a:lnTo>
                  <a:lnTo>
                    <a:pt x="1244" y="224"/>
                  </a:lnTo>
                  <a:lnTo>
                    <a:pt x="1262" y="200"/>
                  </a:lnTo>
                  <a:lnTo>
                    <a:pt x="1262" y="197"/>
                  </a:lnTo>
                  <a:lnTo>
                    <a:pt x="1274" y="175"/>
                  </a:lnTo>
                  <a:lnTo>
                    <a:pt x="1262" y="169"/>
                  </a:lnTo>
                  <a:lnTo>
                    <a:pt x="1274" y="178"/>
                  </a:lnTo>
                  <a:lnTo>
                    <a:pt x="1289" y="156"/>
                  </a:lnTo>
                  <a:lnTo>
                    <a:pt x="1277" y="148"/>
                  </a:lnTo>
                  <a:lnTo>
                    <a:pt x="1289" y="156"/>
                  </a:lnTo>
                  <a:lnTo>
                    <a:pt x="1305" y="137"/>
                  </a:lnTo>
                  <a:lnTo>
                    <a:pt x="1317" y="120"/>
                  </a:lnTo>
                  <a:lnTo>
                    <a:pt x="1305" y="112"/>
                  </a:lnTo>
                  <a:lnTo>
                    <a:pt x="1317" y="120"/>
                  </a:lnTo>
                  <a:lnTo>
                    <a:pt x="1332" y="104"/>
                  </a:lnTo>
                  <a:lnTo>
                    <a:pt x="1320" y="96"/>
                  </a:lnTo>
                  <a:lnTo>
                    <a:pt x="1329" y="106"/>
                  </a:lnTo>
                  <a:lnTo>
                    <a:pt x="1347" y="93"/>
                  </a:lnTo>
                  <a:lnTo>
                    <a:pt x="1350" y="90"/>
                  </a:lnTo>
                  <a:lnTo>
                    <a:pt x="1365" y="74"/>
                  </a:lnTo>
                  <a:lnTo>
                    <a:pt x="1377" y="60"/>
                  </a:lnTo>
                  <a:lnTo>
                    <a:pt x="1365" y="52"/>
                  </a:lnTo>
                  <a:lnTo>
                    <a:pt x="1374" y="63"/>
                  </a:lnTo>
                  <a:lnTo>
                    <a:pt x="1389" y="52"/>
                  </a:lnTo>
                  <a:lnTo>
                    <a:pt x="1380" y="41"/>
                  </a:lnTo>
                  <a:lnTo>
                    <a:pt x="1389" y="52"/>
                  </a:lnTo>
                  <a:lnTo>
                    <a:pt x="1404" y="43"/>
                  </a:lnTo>
                  <a:lnTo>
                    <a:pt x="1395" y="33"/>
                  </a:lnTo>
                  <a:lnTo>
                    <a:pt x="1401" y="43"/>
                  </a:lnTo>
                  <a:lnTo>
                    <a:pt x="1413" y="38"/>
                  </a:lnTo>
                  <a:lnTo>
                    <a:pt x="1407" y="27"/>
                  </a:lnTo>
                  <a:lnTo>
                    <a:pt x="1413" y="41"/>
                  </a:lnTo>
                  <a:lnTo>
                    <a:pt x="1428" y="35"/>
                  </a:lnTo>
                  <a:lnTo>
                    <a:pt x="1446" y="30"/>
                  </a:lnTo>
                  <a:lnTo>
                    <a:pt x="1440" y="16"/>
                  </a:lnTo>
                  <a:lnTo>
                    <a:pt x="1443" y="30"/>
                  </a:lnTo>
                  <a:lnTo>
                    <a:pt x="1458" y="27"/>
                  </a:lnTo>
                  <a:lnTo>
                    <a:pt x="1455" y="13"/>
                  </a:lnTo>
                  <a:lnTo>
                    <a:pt x="1455" y="27"/>
                  </a:lnTo>
                  <a:lnTo>
                    <a:pt x="1467" y="27"/>
                  </a:lnTo>
                  <a:lnTo>
                    <a:pt x="1467" y="13"/>
                  </a:lnTo>
                  <a:lnTo>
                    <a:pt x="1464" y="27"/>
                  </a:lnTo>
                  <a:lnTo>
                    <a:pt x="1479" y="30"/>
                  </a:lnTo>
                  <a:lnTo>
                    <a:pt x="1494" y="33"/>
                  </a:lnTo>
                  <a:lnTo>
                    <a:pt x="1506" y="35"/>
                  </a:lnTo>
                  <a:lnTo>
                    <a:pt x="1509" y="22"/>
                  </a:lnTo>
                  <a:lnTo>
                    <a:pt x="1503" y="33"/>
                  </a:lnTo>
                  <a:lnTo>
                    <a:pt x="1521" y="41"/>
                  </a:lnTo>
                  <a:lnTo>
                    <a:pt x="1524" y="43"/>
                  </a:lnTo>
                  <a:lnTo>
                    <a:pt x="1539" y="49"/>
                  </a:lnTo>
                  <a:lnTo>
                    <a:pt x="1542" y="35"/>
                  </a:lnTo>
                  <a:lnTo>
                    <a:pt x="1533" y="46"/>
                  </a:lnTo>
                  <a:lnTo>
                    <a:pt x="1549" y="57"/>
                  </a:lnTo>
                  <a:lnTo>
                    <a:pt x="1558" y="46"/>
                  </a:lnTo>
                  <a:lnTo>
                    <a:pt x="1549" y="57"/>
                  </a:lnTo>
                  <a:lnTo>
                    <a:pt x="1561" y="68"/>
                  </a:lnTo>
                  <a:lnTo>
                    <a:pt x="1576" y="79"/>
                  </a:lnTo>
                  <a:lnTo>
                    <a:pt x="1585" y="68"/>
                  </a:lnTo>
                  <a:lnTo>
                    <a:pt x="1576" y="76"/>
                  </a:lnTo>
                  <a:lnTo>
                    <a:pt x="1591" y="93"/>
                  </a:lnTo>
                  <a:lnTo>
                    <a:pt x="1600" y="85"/>
                  </a:lnTo>
                  <a:lnTo>
                    <a:pt x="1588" y="93"/>
                  </a:lnTo>
                  <a:lnTo>
                    <a:pt x="1600" y="109"/>
                  </a:lnTo>
                  <a:lnTo>
                    <a:pt x="1603" y="112"/>
                  </a:lnTo>
                  <a:lnTo>
                    <a:pt x="1621" y="128"/>
                  </a:lnTo>
                  <a:lnTo>
                    <a:pt x="1630" y="117"/>
                  </a:lnTo>
                  <a:lnTo>
                    <a:pt x="1618" y="126"/>
                  </a:lnTo>
                  <a:lnTo>
                    <a:pt x="1633" y="145"/>
                  </a:lnTo>
                  <a:lnTo>
                    <a:pt x="1648" y="164"/>
                  </a:lnTo>
                  <a:lnTo>
                    <a:pt x="1660" y="156"/>
                  </a:lnTo>
                  <a:lnTo>
                    <a:pt x="1648" y="161"/>
                  </a:lnTo>
                  <a:lnTo>
                    <a:pt x="1660" y="183"/>
                  </a:lnTo>
                  <a:lnTo>
                    <a:pt x="1660" y="186"/>
                  </a:lnTo>
                  <a:lnTo>
                    <a:pt x="1675" y="208"/>
                  </a:lnTo>
                  <a:lnTo>
                    <a:pt x="1690" y="232"/>
                  </a:lnTo>
                  <a:lnTo>
                    <a:pt x="1705" y="257"/>
                  </a:lnTo>
                  <a:lnTo>
                    <a:pt x="1720" y="282"/>
                  </a:lnTo>
                  <a:lnTo>
                    <a:pt x="1732" y="274"/>
                  </a:lnTo>
                  <a:lnTo>
                    <a:pt x="1720" y="279"/>
                  </a:lnTo>
                  <a:lnTo>
                    <a:pt x="1735" y="306"/>
                  </a:lnTo>
                  <a:lnTo>
                    <a:pt x="1750" y="334"/>
                  </a:lnTo>
                  <a:lnTo>
                    <a:pt x="1762" y="328"/>
                  </a:lnTo>
                  <a:lnTo>
                    <a:pt x="1750" y="334"/>
                  </a:lnTo>
                  <a:lnTo>
                    <a:pt x="1762" y="364"/>
                  </a:lnTo>
                  <a:lnTo>
                    <a:pt x="1777" y="391"/>
                  </a:lnTo>
                  <a:lnTo>
                    <a:pt x="1792" y="422"/>
                  </a:lnTo>
                  <a:lnTo>
                    <a:pt x="1808" y="452"/>
                  </a:lnTo>
                  <a:lnTo>
                    <a:pt x="1820" y="446"/>
                  </a:lnTo>
                  <a:lnTo>
                    <a:pt x="1808" y="452"/>
                  </a:lnTo>
                  <a:lnTo>
                    <a:pt x="1823" y="485"/>
                  </a:lnTo>
                  <a:lnTo>
                    <a:pt x="1838" y="515"/>
                  </a:lnTo>
                  <a:lnTo>
                    <a:pt x="1853" y="545"/>
                  </a:lnTo>
                  <a:lnTo>
                    <a:pt x="1865" y="539"/>
                  </a:lnTo>
                  <a:lnTo>
                    <a:pt x="1853" y="545"/>
                  </a:lnTo>
                  <a:lnTo>
                    <a:pt x="1865" y="578"/>
                  </a:lnTo>
                  <a:lnTo>
                    <a:pt x="1880" y="611"/>
                  </a:lnTo>
                  <a:lnTo>
                    <a:pt x="1880" y="613"/>
                  </a:lnTo>
                  <a:lnTo>
                    <a:pt x="1898" y="643"/>
                  </a:lnTo>
                  <a:lnTo>
                    <a:pt x="1910" y="635"/>
                  </a:lnTo>
                  <a:lnTo>
                    <a:pt x="1898" y="641"/>
                  </a:lnTo>
                  <a:lnTo>
                    <a:pt x="1910" y="674"/>
                  </a:lnTo>
                  <a:lnTo>
                    <a:pt x="1925" y="704"/>
                  </a:lnTo>
                  <a:lnTo>
                    <a:pt x="1937" y="698"/>
                  </a:lnTo>
                  <a:lnTo>
                    <a:pt x="1925" y="704"/>
                  </a:lnTo>
                  <a:lnTo>
                    <a:pt x="1940" y="739"/>
                  </a:lnTo>
                  <a:lnTo>
                    <a:pt x="1955" y="769"/>
                  </a:lnTo>
                  <a:lnTo>
                    <a:pt x="1967" y="764"/>
                  </a:lnTo>
                  <a:lnTo>
                    <a:pt x="1955" y="769"/>
                  </a:lnTo>
                  <a:lnTo>
                    <a:pt x="1967" y="802"/>
                  </a:lnTo>
                  <a:lnTo>
                    <a:pt x="1982" y="832"/>
                  </a:lnTo>
                  <a:lnTo>
                    <a:pt x="2000" y="865"/>
                  </a:lnTo>
                  <a:lnTo>
                    <a:pt x="2012" y="860"/>
                  </a:lnTo>
                  <a:lnTo>
                    <a:pt x="2000" y="865"/>
                  </a:lnTo>
                  <a:lnTo>
                    <a:pt x="2012" y="895"/>
                  </a:lnTo>
                  <a:lnTo>
                    <a:pt x="2027" y="926"/>
                  </a:lnTo>
                  <a:lnTo>
                    <a:pt x="2043" y="956"/>
                  </a:lnTo>
                  <a:lnTo>
                    <a:pt x="2058" y="983"/>
                  </a:lnTo>
                  <a:lnTo>
                    <a:pt x="2070" y="978"/>
                  </a:lnTo>
                  <a:lnTo>
                    <a:pt x="2058" y="983"/>
                  </a:lnTo>
                  <a:lnTo>
                    <a:pt x="2070" y="1013"/>
                  </a:lnTo>
                  <a:lnTo>
                    <a:pt x="2070" y="1016"/>
                  </a:lnTo>
                  <a:lnTo>
                    <a:pt x="2088" y="1046"/>
                  </a:lnTo>
                  <a:lnTo>
                    <a:pt x="2103" y="1071"/>
                  </a:lnTo>
                  <a:lnTo>
                    <a:pt x="2115" y="1063"/>
                  </a:lnTo>
                  <a:lnTo>
                    <a:pt x="2103" y="1068"/>
                  </a:lnTo>
                  <a:lnTo>
                    <a:pt x="2115" y="1095"/>
                  </a:lnTo>
                  <a:lnTo>
                    <a:pt x="2130" y="1126"/>
                  </a:lnTo>
                  <a:lnTo>
                    <a:pt x="2130" y="1128"/>
                  </a:lnTo>
                  <a:lnTo>
                    <a:pt x="2145" y="1153"/>
                  </a:lnTo>
                  <a:lnTo>
                    <a:pt x="2160" y="1178"/>
                  </a:lnTo>
                  <a:lnTo>
                    <a:pt x="2172" y="1169"/>
                  </a:lnTo>
                  <a:lnTo>
                    <a:pt x="2160" y="1175"/>
                  </a:lnTo>
                  <a:lnTo>
                    <a:pt x="2172" y="1197"/>
                  </a:lnTo>
                  <a:lnTo>
                    <a:pt x="2172" y="1199"/>
                  </a:lnTo>
                  <a:lnTo>
                    <a:pt x="2190" y="1224"/>
                  </a:lnTo>
                  <a:lnTo>
                    <a:pt x="2205" y="1246"/>
                  </a:lnTo>
                  <a:lnTo>
                    <a:pt x="2217" y="1238"/>
                  </a:lnTo>
                  <a:lnTo>
                    <a:pt x="2205" y="1243"/>
                  </a:lnTo>
                  <a:lnTo>
                    <a:pt x="2217" y="1268"/>
                  </a:lnTo>
                  <a:lnTo>
                    <a:pt x="2217" y="1271"/>
                  </a:lnTo>
                  <a:lnTo>
                    <a:pt x="2232" y="1290"/>
                  </a:lnTo>
                  <a:lnTo>
                    <a:pt x="2247" y="1309"/>
                  </a:lnTo>
                  <a:lnTo>
                    <a:pt x="2262" y="1328"/>
                  </a:lnTo>
                  <a:lnTo>
                    <a:pt x="2277" y="1347"/>
                  </a:lnTo>
                  <a:lnTo>
                    <a:pt x="2293" y="1367"/>
                  </a:lnTo>
                  <a:lnTo>
                    <a:pt x="2296" y="1367"/>
                  </a:lnTo>
                  <a:lnTo>
                    <a:pt x="2311" y="1383"/>
                  </a:lnTo>
                  <a:lnTo>
                    <a:pt x="2320" y="1375"/>
                  </a:lnTo>
                  <a:lnTo>
                    <a:pt x="2308" y="1383"/>
                  </a:lnTo>
                  <a:lnTo>
                    <a:pt x="2320" y="1402"/>
                  </a:lnTo>
                  <a:lnTo>
                    <a:pt x="2323" y="1402"/>
                  </a:lnTo>
                  <a:lnTo>
                    <a:pt x="2338" y="1419"/>
                  </a:lnTo>
                  <a:lnTo>
                    <a:pt x="2338" y="1421"/>
                  </a:lnTo>
                  <a:lnTo>
                    <a:pt x="2353" y="1435"/>
                  </a:lnTo>
                  <a:lnTo>
                    <a:pt x="2371" y="1449"/>
                  </a:lnTo>
                  <a:lnTo>
                    <a:pt x="2380" y="1438"/>
                  </a:lnTo>
                  <a:lnTo>
                    <a:pt x="2368" y="1446"/>
                  </a:lnTo>
                  <a:lnTo>
                    <a:pt x="2380" y="1460"/>
                  </a:lnTo>
                  <a:lnTo>
                    <a:pt x="2383" y="1462"/>
                  </a:lnTo>
                  <a:lnTo>
                    <a:pt x="2398" y="1476"/>
                  </a:lnTo>
                  <a:lnTo>
                    <a:pt x="2413" y="1487"/>
                  </a:lnTo>
                  <a:lnTo>
                    <a:pt x="2422" y="1476"/>
                  </a:lnTo>
                  <a:lnTo>
                    <a:pt x="2410" y="1484"/>
                  </a:lnTo>
                  <a:lnTo>
                    <a:pt x="2422" y="1498"/>
                  </a:lnTo>
                  <a:lnTo>
                    <a:pt x="2425" y="1501"/>
                  </a:lnTo>
                  <a:lnTo>
                    <a:pt x="2440" y="1512"/>
                  </a:lnTo>
                  <a:lnTo>
                    <a:pt x="2455" y="1523"/>
                  </a:lnTo>
                  <a:lnTo>
                    <a:pt x="2458" y="1523"/>
                  </a:lnTo>
                  <a:lnTo>
                    <a:pt x="2476" y="1534"/>
                  </a:lnTo>
                  <a:lnTo>
                    <a:pt x="2482" y="1523"/>
                  </a:lnTo>
                  <a:lnTo>
                    <a:pt x="2473" y="1534"/>
                  </a:lnTo>
                  <a:lnTo>
                    <a:pt x="2485" y="1542"/>
                  </a:lnTo>
                  <a:lnTo>
                    <a:pt x="2488" y="1542"/>
                  </a:lnTo>
                  <a:lnTo>
                    <a:pt x="2503" y="1550"/>
                  </a:lnTo>
                  <a:lnTo>
                    <a:pt x="2518" y="1558"/>
                  </a:lnTo>
                  <a:lnTo>
                    <a:pt x="2524" y="1547"/>
                  </a:lnTo>
                  <a:lnTo>
                    <a:pt x="2515" y="1558"/>
                  </a:lnTo>
                  <a:lnTo>
                    <a:pt x="2527" y="1567"/>
                  </a:lnTo>
                  <a:lnTo>
                    <a:pt x="2531" y="1567"/>
                  </a:lnTo>
                  <a:lnTo>
                    <a:pt x="2546" y="1575"/>
                  </a:lnTo>
                  <a:lnTo>
                    <a:pt x="2549" y="1577"/>
                  </a:lnTo>
                  <a:lnTo>
                    <a:pt x="2567" y="1583"/>
                  </a:lnTo>
                  <a:lnTo>
                    <a:pt x="2570" y="1569"/>
                  </a:lnTo>
                  <a:lnTo>
                    <a:pt x="2564" y="1580"/>
                  </a:lnTo>
                  <a:lnTo>
                    <a:pt x="2579" y="1588"/>
                  </a:lnTo>
                  <a:lnTo>
                    <a:pt x="2591" y="1594"/>
                  </a:lnTo>
                  <a:lnTo>
                    <a:pt x="2594" y="1597"/>
                  </a:lnTo>
                  <a:lnTo>
                    <a:pt x="2609" y="1602"/>
                  </a:lnTo>
                  <a:lnTo>
                    <a:pt x="2624" y="1608"/>
                  </a:lnTo>
                  <a:lnTo>
                    <a:pt x="2627" y="1594"/>
                  </a:lnTo>
                  <a:lnTo>
                    <a:pt x="2621" y="1605"/>
                  </a:lnTo>
                  <a:lnTo>
                    <a:pt x="2633" y="1610"/>
                  </a:lnTo>
                  <a:lnTo>
                    <a:pt x="2636" y="1613"/>
                  </a:lnTo>
                  <a:lnTo>
                    <a:pt x="2651" y="1616"/>
                  </a:lnTo>
                  <a:lnTo>
                    <a:pt x="2654" y="1602"/>
                  </a:lnTo>
                  <a:lnTo>
                    <a:pt x="2651" y="1616"/>
                  </a:lnTo>
                  <a:lnTo>
                    <a:pt x="2669" y="1621"/>
                  </a:lnTo>
                  <a:lnTo>
                    <a:pt x="2684" y="1624"/>
                  </a:lnTo>
                  <a:lnTo>
                    <a:pt x="2687" y="1610"/>
                  </a:lnTo>
                  <a:lnTo>
                    <a:pt x="2681" y="1621"/>
                  </a:lnTo>
                  <a:lnTo>
                    <a:pt x="2693" y="1627"/>
                  </a:lnTo>
                  <a:lnTo>
                    <a:pt x="2696" y="1630"/>
                  </a:lnTo>
                  <a:lnTo>
                    <a:pt x="2711" y="1632"/>
                  </a:lnTo>
                  <a:lnTo>
                    <a:pt x="2726" y="1635"/>
                  </a:lnTo>
                  <a:lnTo>
                    <a:pt x="2738" y="1638"/>
                  </a:lnTo>
                  <a:lnTo>
                    <a:pt x="2741" y="1638"/>
                  </a:lnTo>
                  <a:lnTo>
                    <a:pt x="2759" y="1640"/>
                  </a:lnTo>
                  <a:lnTo>
                    <a:pt x="2759" y="1627"/>
                  </a:lnTo>
                  <a:lnTo>
                    <a:pt x="2756" y="1640"/>
                  </a:lnTo>
                  <a:lnTo>
                    <a:pt x="2771" y="1643"/>
                  </a:lnTo>
                  <a:lnTo>
                    <a:pt x="2787" y="1646"/>
                  </a:lnTo>
                  <a:lnTo>
                    <a:pt x="2790" y="1646"/>
                  </a:lnTo>
                  <a:lnTo>
                    <a:pt x="2802" y="1646"/>
                  </a:lnTo>
                  <a:lnTo>
                    <a:pt x="2802" y="1632"/>
                  </a:lnTo>
                  <a:lnTo>
                    <a:pt x="2799" y="1646"/>
                  </a:lnTo>
                  <a:lnTo>
                    <a:pt x="2814" y="1649"/>
                  </a:lnTo>
                  <a:lnTo>
                    <a:pt x="2829" y="1651"/>
                  </a:lnTo>
                  <a:lnTo>
                    <a:pt x="2832" y="1651"/>
                  </a:lnTo>
                  <a:lnTo>
                    <a:pt x="2844" y="1651"/>
                  </a:lnTo>
                  <a:lnTo>
                    <a:pt x="2844" y="1638"/>
                  </a:lnTo>
                  <a:lnTo>
                    <a:pt x="2841" y="1651"/>
                  </a:lnTo>
                  <a:lnTo>
                    <a:pt x="2859" y="1657"/>
                  </a:lnTo>
                  <a:lnTo>
                    <a:pt x="2862" y="1657"/>
                  </a:lnTo>
                  <a:lnTo>
                    <a:pt x="2877" y="1657"/>
                  </a:lnTo>
                  <a:lnTo>
                    <a:pt x="2877" y="1643"/>
                  </a:lnTo>
                  <a:lnTo>
                    <a:pt x="2874" y="1657"/>
                  </a:lnTo>
                  <a:lnTo>
                    <a:pt x="2889" y="1660"/>
                  </a:lnTo>
                  <a:lnTo>
                    <a:pt x="2892" y="1660"/>
                  </a:lnTo>
                  <a:lnTo>
                    <a:pt x="2904" y="1660"/>
                  </a:lnTo>
                  <a:lnTo>
                    <a:pt x="2904" y="1646"/>
                  </a:lnTo>
                  <a:lnTo>
                    <a:pt x="2901" y="1660"/>
                  </a:lnTo>
                  <a:lnTo>
                    <a:pt x="2916" y="1662"/>
                  </a:lnTo>
                  <a:lnTo>
                    <a:pt x="2919" y="1662"/>
                  </a:lnTo>
                  <a:lnTo>
                    <a:pt x="2934" y="1662"/>
                  </a:lnTo>
                  <a:lnTo>
                    <a:pt x="2934" y="1635"/>
                  </a:lnTo>
                  <a:lnTo>
                    <a:pt x="2919" y="1635"/>
                  </a:lnTo>
                  <a:lnTo>
                    <a:pt x="2919" y="1649"/>
                  </a:lnTo>
                  <a:lnTo>
                    <a:pt x="2922" y="1638"/>
                  </a:lnTo>
                  <a:lnTo>
                    <a:pt x="2907" y="1635"/>
                  </a:lnTo>
                  <a:lnTo>
                    <a:pt x="2904" y="1632"/>
                  </a:lnTo>
                  <a:lnTo>
                    <a:pt x="2892" y="1632"/>
                  </a:lnTo>
                  <a:lnTo>
                    <a:pt x="2892" y="1646"/>
                  </a:lnTo>
                  <a:lnTo>
                    <a:pt x="2895" y="1635"/>
                  </a:lnTo>
                  <a:lnTo>
                    <a:pt x="2880" y="1632"/>
                  </a:lnTo>
                  <a:lnTo>
                    <a:pt x="2877" y="1630"/>
                  </a:lnTo>
                  <a:lnTo>
                    <a:pt x="2862" y="1630"/>
                  </a:lnTo>
                  <a:lnTo>
                    <a:pt x="2862" y="1643"/>
                  </a:lnTo>
                  <a:lnTo>
                    <a:pt x="2868" y="1632"/>
                  </a:lnTo>
                  <a:lnTo>
                    <a:pt x="2850" y="1627"/>
                  </a:lnTo>
                  <a:lnTo>
                    <a:pt x="2844" y="1624"/>
                  </a:lnTo>
                  <a:lnTo>
                    <a:pt x="2832" y="1624"/>
                  </a:lnTo>
                  <a:lnTo>
                    <a:pt x="2832" y="1638"/>
                  </a:lnTo>
                  <a:lnTo>
                    <a:pt x="2835" y="1627"/>
                  </a:lnTo>
                  <a:lnTo>
                    <a:pt x="2820" y="1624"/>
                  </a:lnTo>
                  <a:lnTo>
                    <a:pt x="2805" y="1621"/>
                  </a:lnTo>
                  <a:lnTo>
                    <a:pt x="2802" y="1619"/>
                  </a:lnTo>
                  <a:lnTo>
                    <a:pt x="2790" y="1619"/>
                  </a:lnTo>
                  <a:lnTo>
                    <a:pt x="2790" y="1632"/>
                  </a:lnTo>
                  <a:lnTo>
                    <a:pt x="2793" y="1621"/>
                  </a:lnTo>
                  <a:lnTo>
                    <a:pt x="2778" y="1619"/>
                  </a:lnTo>
                  <a:lnTo>
                    <a:pt x="2762" y="1616"/>
                  </a:lnTo>
                  <a:lnTo>
                    <a:pt x="2744" y="1613"/>
                  </a:lnTo>
                  <a:lnTo>
                    <a:pt x="2741" y="1624"/>
                  </a:lnTo>
                  <a:lnTo>
                    <a:pt x="2744" y="1613"/>
                  </a:lnTo>
                  <a:lnTo>
                    <a:pt x="2732" y="1610"/>
                  </a:lnTo>
                  <a:lnTo>
                    <a:pt x="2717" y="1608"/>
                  </a:lnTo>
                  <a:lnTo>
                    <a:pt x="2702" y="1605"/>
                  </a:lnTo>
                  <a:lnTo>
                    <a:pt x="2699" y="1616"/>
                  </a:lnTo>
                  <a:lnTo>
                    <a:pt x="2705" y="1605"/>
                  </a:lnTo>
                  <a:lnTo>
                    <a:pt x="2693" y="1599"/>
                  </a:lnTo>
                  <a:lnTo>
                    <a:pt x="2690" y="1599"/>
                  </a:lnTo>
                  <a:lnTo>
                    <a:pt x="2675" y="1597"/>
                  </a:lnTo>
                  <a:lnTo>
                    <a:pt x="2672" y="1608"/>
                  </a:lnTo>
                  <a:lnTo>
                    <a:pt x="2678" y="1597"/>
                  </a:lnTo>
                  <a:lnTo>
                    <a:pt x="2660" y="1591"/>
                  </a:lnTo>
                  <a:lnTo>
                    <a:pt x="2657" y="1591"/>
                  </a:lnTo>
                  <a:lnTo>
                    <a:pt x="2642" y="1588"/>
                  </a:lnTo>
                  <a:lnTo>
                    <a:pt x="2639" y="1599"/>
                  </a:lnTo>
                  <a:lnTo>
                    <a:pt x="2645" y="1588"/>
                  </a:lnTo>
                  <a:lnTo>
                    <a:pt x="2633" y="1583"/>
                  </a:lnTo>
                  <a:lnTo>
                    <a:pt x="2618" y="1577"/>
                  </a:lnTo>
                  <a:lnTo>
                    <a:pt x="2603" y="1572"/>
                  </a:lnTo>
                  <a:lnTo>
                    <a:pt x="2597" y="1583"/>
                  </a:lnTo>
                  <a:lnTo>
                    <a:pt x="2603" y="1572"/>
                  </a:lnTo>
                  <a:lnTo>
                    <a:pt x="2591" y="1567"/>
                  </a:lnTo>
                  <a:lnTo>
                    <a:pt x="2585" y="1577"/>
                  </a:lnTo>
                  <a:lnTo>
                    <a:pt x="2594" y="1567"/>
                  </a:lnTo>
                  <a:lnTo>
                    <a:pt x="2579" y="1558"/>
                  </a:lnTo>
                  <a:lnTo>
                    <a:pt x="2576" y="1558"/>
                  </a:lnTo>
                  <a:lnTo>
                    <a:pt x="2558" y="1553"/>
                  </a:lnTo>
                  <a:lnTo>
                    <a:pt x="2552" y="1564"/>
                  </a:lnTo>
                  <a:lnTo>
                    <a:pt x="2561" y="1553"/>
                  </a:lnTo>
                  <a:lnTo>
                    <a:pt x="2546" y="1545"/>
                  </a:lnTo>
                  <a:lnTo>
                    <a:pt x="2537" y="1556"/>
                  </a:lnTo>
                  <a:lnTo>
                    <a:pt x="2546" y="1545"/>
                  </a:lnTo>
                  <a:lnTo>
                    <a:pt x="2534" y="1536"/>
                  </a:lnTo>
                  <a:lnTo>
                    <a:pt x="2518" y="1528"/>
                  </a:lnTo>
                  <a:lnTo>
                    <a:pt x="2503" y="1520"/>
                  </a:lnTo>
                  <a:lnTo>
                    <a:pt x="2494" y="1531"/>
                  </a:lnTo>
                  <a:lnTo>
                    <a:pt x="2503" y="1520"/>
                  </a:lnTo>
                  <a:lnTo>
                    <a:pt x="2491" y="1512"/>
                  </a:lnTo>
                  <a:lnTo>
                    <a:pt x="2473" y="1501"/>
                  </a:lnTo>
                  <a:lnTo>
                    <a:pt x="2464" y="1512"/>
                  </a:lnTo>
                  <a:lnTo>
                    <a:pt x="2473" y="1504"/>
                  </a:lnTo>
                  <a:lnTo>
                    <a:pt x="2458" y="1493"/>
                  </a:lnTo>
                  <a:lnTo>
                    <a:pt x="2443" y="1482"/>
                  </a:lnTo>
                  <a:lnTo>
                    <a:pt x="2434" y="1490"/>
                  </a:lnTo>
                  <a:lnTo>
                    <a:pt x="2446" y="1482"/>
                  </a:lnTo>
                  <a:lnTo>
                    <a:pt x="2434" y="1468"/>
                  </a:lnTo>
                  <a:lnTo>
                    <a:pt x="2431" y="1468"/>
                  </a:lnTo>
                  <a:lnTo>
                    <a:pt x="2416" y="1457"/>
                  </a:lnTo>
                  <a:lnTo>
                    <a:pt x="2407" y="1465"/>
                  </a:lnTo>
                  <a:lnTo>
                    <a:pt x="2419" y="1457"/>
                  </a:lnTo>
                  <a:lnTo>
                    <a:pt x="2404" y="1443"/>
                  </a:lnTo>
                  <a:lnTo>
                    <a:pt x="2392" y="1451"/>
                  </a:lnTo>
                  <a:lnTo>
                    <a:pt x="2404" y="1443"/>
                  </a:lnTo>
                  <a:lnTo>
                    <a:pt x="2392" y="1430"/>
                  </a:lnTo>
                  <a:lnTo>
                    <a:pt x="2389" y="1430"/>
                  </a:lnTo>
                  <a:lnTo>
                    <a:pt x="2371" y="1416"/>
                  </a:lnTo>
                  <a:lnTo>
                    <a:pt x="2362" y="1424"/>
                  </a:lnTo>
                  <a:lnTo>
                    <a:pt x="2374" y="1416"/>
                  </a:lnTo>
                  <a:lnTo>
                    <a:pt x="2359" y="1402"/>
                  </a:lnTo>
                  <a:lnTo>
                    <a:pt x="2347" y="1410"/>
                  </a:lnTo>
                  <a:lnTo>
                    <a:pt x="2359" y="1402"/>
                  </a:lnTo>
                  <a:lnTo>
                    <a:pt x="2344" y="1386"/>
                  </a:lnTo>
                  <a:lnTo>
                    <a:pt x="2332" y="1394"/>
                  </a:lnTo>
                  <a:lnTo>
                    <a:pt x="2344" y="1388"/>
                  </a:lnTo>
                  <a:lnTo>
                    <a:pt x="2332" y="1369"/>
                  </a:lnTo>
                  <a:lnTo>
                    <a:pt x="2332" y="1367"/>
                  </a:lnTo>
                  <a:lnTo>
                    <a:pt x="2317" y="1350"/>
                  </a:lnTo>
                  <a:lnTo>
                    <a:pt x="2305" y="1358"/>
                  </a:lnTo>
                  <a:lnTo>
                    <a:pt x="2317" y="1350"/>
                  </a:lnTo>
                  <a:lnTo>
                    <a:pt x="2302" y="1331"/>
                  </a:lnTo>
                  <a:lnTo>
                    <a:pt x="2287" y="1312"/>
                  </a:lnTo>
                  <a:lnTo>
                    <a:pt x="2271" y="1293"/>
                  </a:lnTo>
                  <a:lnTo>
                    <a:pt x="2256" y="1273"/>
                  </a:lnTo>
                  <a:lnTo>
                    <a:pt x="2241" y="1254"/>
                  </a:lnTo>
                  <a:lnTo>
                    <a:pt x="2229" y="1262"/>
                  </a:lnTo>
                  <a:lnTo>
                    <a:pt x="2241" y="1257"/>
                  </a:lnTo>
                  <a:lnTo>
                    <a:pt x="2229" y="1232"/>
                  </a:lnTo>
                  <a:lnTo>
                    <a:pt x="2214" y="1210"/>
                  </a:lnTo>
                  <a:lnTo>
                    <a:pt x="2196" y="1186"/>
                  </a:lnTo>
                  <a:lnTo>
                    <a:pt x="2184" y="1191"/>
                  </a:lnTo>
                  <a:lnTo>
                    <a:pt x="2196" y="1186"/>
                  </a:lnTo>
                  <a:lnTo>
                    <a:pt x="2184" y="1164"/>
                  </a:lnTo>
                  <a:lnTo>
                    <a:pt x="2169" y="1139"/>
                  </a:lnTo>
                  <a:lnTo>
                    <a:pt x="2154" y="1115"/>
                  </a:lnTo>
                  <a:lnTo>
                    <a:pt x="2142" y="1120"/>
                  </a:lnTo>
                  <a:lnTo>
                    <a:pt x="2154" y="1115"/>
                  </a:lnTo>
                  <a:lnTo>
                    <a:pt x="2139" y="1084"/>
                  </a:lnTo>
                  <a:lnTo>
                    <a:pt x="2127" y="1090"/>
                  </a:lnTo>
                  <a:lnTo>
                    <a:pt x="2142" y="1087"/>
                  </a:lnTo>
                  <a:lnTo>
                    <a:pt x="2130" y="1060"/>
                  </a:lnTo>
                  <a:lnTo>
                    <a:pt x="2127" y="1057"/>
                  </a:lnTo>
                  <a:lnTo>
                    <a:pt x="2112" y="1032"/>
                  </a:lnTo>
                  <a:lnTo>
                    <a:pt x="2094" y="1002"/>
                  </a:lnTo>
                  <a:lnTo>
                    <a:pt x="2082" y="1008"/>
                  </a:lnTo>
                  <a:lnTo>
                    <a:pt x="2097" y="1005"/>
                  </a:lnTo>
                  <a:lnTo>
                    <a:pt x="2085" y="975"/>
                  </a:lnTo>
                  <a:lnTo>
                    <a:pt x="2082" y="972"/>
                  </a:lnTo>
                  <a:lnTo>
                    <a:pt x="2067" y="945"/>
                  </a:lnTo>
                  <a:lnTo>
                    <a:pt x="2052" y="915"/>
                  </a:lnTo>
                  <a:lnTo>
                    <a:pt x="2036" y="884"/>
                  </a:lnTo>
                  <a:lnTo>
                    <a:pt x="2024" y="890"/>
                  </a:lnTo>
                  <a:lnTo>
                    <a:pt x="2040" y="887"/>
                  </a:lnTo>
                  <a:lnTo>
                    <a:pt x="2027" y="857"/>
                  </a:lnTo>
                  <a:lnTo>
                    <a:pt x="2024" y="854"/>
                  </a:lnTo>
                  <a:lnTo>
                    <a:pt x="2006" y="821"/>
                  </a:lnTo>
                  <a:lnTo>
                    <a:pt x="1991" y="791"/>
                  </a:lnTo>
                  <a:lnTo>
                    <a:pt x="1979" y="797"/>
                  </a:lnTo>
                  <a:lnTo>
                    <a:pt x="1994" y="794"/>
                  </a:lnTo>
                  <a:lnTo>
                    <a:pt x="1982" y="761"/>
                  </a:lnTo>
                  <a:lnTo>
                    <a:pt x="1979" y="758"/>
                  </a:lnTo>
                  <a:lnTo>
                    <a:pt x="1964" y="728"/>
                  </a:lnTo>
                  <a:lnTo>
                    <a:pt x="1952" y="734"/>
                  </a:lnTo>
                  <a:lnTo>
                    <a:pt x="1967" y="731"/>
                  </a:lnTo>
                  <a:lnTo>
                    <a:pt x="1952" y="695"/>
                  </a:lnTo>
                  <a:lnTo>
                    <a:pt x="1949" y="693"/>
                  </a:lnTo>
                  <a:lnTo>
                    <a:pt x="1934" y="663"/>
                  </a:lnTo>
                  <a:lnTo>
                    <a:pt x="1922" y="668"/>
                  </a:lnTo>
                  <a:lnTo>
                    <a:pt x="1937" y="665"/>
                  </a:lnTo>
                  <a:lnTo>
                    <a:pt x="1925" y="632"/>
                  </a:lnTo>
                  <a:lnTo>
                    <a:pt x="1922" y="630"/>
                  </a:lnTo>
                  <a:lnTo>
                    <a:pt x="1904" y="600"/>
                  </a:lnTo>
                  <a:lnTo>
                    <a:pt x="1892" y="605"/>
                  </a:lnTo>
                  <a:lnTo>
                    <a:pt x="1907" y="600"/>
                  </a:lnTo>
                  <a:lnTo>
                    <a:pt x="1892" y="567"/>
                  </a:lnTo>
                  <a:lnTo>
                    <a:pt x="1877" y="572"/>
                  </a:lnTo>
                  <a:lnTo>
                    <a:pt x="1892" y="569"/>
                  </a:lnTo>
                  <a:lnTo>
                    <a:pt x="1880" y="537"/>
                  </a:lnTo>
                  <a:lnTo>
                    <a:pt x="1877" y="534"/>
                  </a:lnTo>
                  <a:lnTo>
                    <a:pt x="1862" y="504"/>
                  </a:lnTo>
                  <a:lnTo>
                    <a:pt x="1847" y="474"/>
                  </a:lnTo>
                  <a:lnTo>
                    <a:pt x="1835" y="479"/>
                  </a:lnTo>
                  <a:lnTo>
                    <a:pt x="1850" y="474"/>
                  </a:lnTo>
                  <a:lnTo>
                    <a:pt x="1835" y="441"/>
                  </a:lnTo>
                  <a:lnTo>
                    <a:pt x="1832" y="441"/>
                  </a:lnTo>
                  <a:lnTo>
                    <a:pt x="1817" y="411"/>
                  </a:lnTo>
                  <a:lnTo>
                    <a:pt x="1802" y="380"/>
                  </a:lnTo>
                  <a:lnTo>
                    <a:pt x="1786" y="353"/>
                  </a:lnTo>
                  <a:lnTo>
                    <a:pt x="1774" y="359"/>
                  </a:lnTo>
                  <a:lnTo>
                    <a:pt x="1789" y="356"/>
                  </a:lnTo>
                  <a:lnTo>
                    <a:pt x="1777" y="326"/>
                  </a:lnTo>
                  <a:lnTo>
                    <a:pt x="1774" y="323"/>
                  </a:lnTo>
                  <a:lnTo>
                    <a:pt x="1759" y="295"/>
                  </a:lnTo>
                  <a:lnTo>
                    <a:pt x="1744" y="268"/>
                  </a:lnTo>
                  <a:lnTo>
                    <a:pt x="1729" y="243"/>
                  </a:lnTo>
                  <a:lnTo>
                    <a:pt x="1714" y="219"/>
                  </a:lnTo>
                  <a:lnTo>
                    <a:pt x="1699" y="194"/>
                  </a:lnTo>
                  <a:lnTo>
                    <a:pt x="1684" y="172"/>
                  </a:lnTo>
                  <a:lnTo>
                    <a:pt x="1672" y="178"/>
                  </a:lnTo>
                  <a:lnTo>
                    <a:pt x="1684" y="172"/>
                  </a:lnTo>
                  <a:lnTo>
                    <a:pt x="1672" y="150"/>
                  </a:lnTo>
                  <a:lnTo>
                    <a:pt x="1672" y="148"/>
                  </a:lnTo>
                  <a:lnTo>
                    <a:pt x="1657" y="128"/>
                  </a:lnTo>
                  <a:lnTo>
                    <a:pt x="1642" y="109"/>
                  </a:lnTo>
                  <a:lnTo>
                    <a:pt x="1624" y="93"/>
                  </a:lnTo>
                  <a:lnTo>
                    <a:pt x="1612" y="101"/>
                  </a:lnTo>
                  <a:lnTo>
                    <a:pt x="1624" y="96"/>
                  </a:lnTo>
                  <a:lnTo>
                    <a:pt x="1612" y="79"/>
                  </a:lnTo>
                  <a:lnTo>
                    <a:pt x="1612" y="76"/>
                  </a:lnTo>
                  <a:lnTo>
                    <a:pt x="1597" y="60"/>
                  </a:lnTo>
                  <a:lnTo>
                    <a:pt x="1594" y="60"/>
                  </a:lnTo>
                  <a:lnTo>
                    <a:pt x="1579" y="49"/>
                  </a:lnTo>
                  <a:lnTo>
                    <a:pt x="1570" y="57"/>
                  </a:lnTo>
                  <a:lnTo>
                    <a:pt x="1582" y="49"/>
                  </a:lnTo>
                  <a:lnTo>
                    <a:pt x="1570" y="38"/>
                  </a:lnTo>
                  <a:lnTo>
                    <a:pt x="1567" y="38"/>
                  </a:lnTo>
                  <a:lnTo>
                    <a:pt x="1552" y="27"/>
                  </a:lnTo>
                  <a:lnTo>
                    <a:pt x="1549" y="24"/>
                  </a:lnTo>
                  <a:lnTo>
                    <a:pt x="1533" y="19"/>
                  </a:lnTo>
                  <a:lnTo>
                    <a:pt x="1527" y="30"/>
                  </a:lnTo>
                  <a:lnTo>
                    <a:pt x="1533" y="19"/>
                  </a:lnTo>
                  <a:lnTo>
                    <a:pt x="1515" y="11"/>
                  </a:lnTo>
                  <a:lnTo>
                    <a:pt x="1512" y="11"/>
                  </a:lnTo>
                  <a:lnTo>
                    <a:pt x="1500" y="8"/>
                  </a:lnTo>
                  <a:lnTo>
                    <a:pt x="1485" y="5"/>
                  </a:lnTo>
                  <a:lnTo>
                    <a:pt x="1470" y="2"/>
                  </a:lnTo>
                  <a:lnTo>
                    <a:pt x="1467" y="0"/>
                  </a:lnTo>
                  <a:lnTo>
                    <a:pt x="1455" y="0"/>
                  </a:lnTo>
                  <a:lnTo>
                    <a:pt x="1452" y="2"/>
                  </a:lnTo>
                  <a:lnTo>
                    <a:pt x="1437" y="5"/>
                  </a:lnTo>
                  <a:lnTo>
                    <a:pt x="1419" y="11"/>
                  </a:lnTo>
                  <a:lnTo>
                    <a:pt x="1404" y="16"/>
                  </a:lnTo>
                  <a:lnTo>
                    <a:pt x="1401" y="16"/>
                  </a:lnTo>
                  <a:lnTo>
                    <a:pt x="1389" y="22"/>
                  </a:lnTo>
                  <a:lnTo>
                    <a:pt x="1374" y="30"/>
                  </a:lnTo>
                  <a:lnTo>
                    <a:pt x="1371" y="33"/>
                  </a:lnTo>
                  <a:lnTo>
                    <a:pt x="1356" y="43"/>
                  </a:lnTo>
                  <a:lnTo>
                    <a:pt x="1344" y="57"/>
                  </a:lnTo>
                  <a:lnTo>
                    <a:pt x="1329" y="74"/>
                  </a:lnTo>
                  <a:lnTo>
                    <a:pt x="1338" y="82"/>
                  </a:lnTo>
                  <a:lnTo>
                    <a:pt x="1329" y="74"/>
                  </a:lnTo>
                  <a:lnTo>
                    <a:pt x="1311" y="87"/>
                  </a:lnTo>
                  <a:lnTo>
                    <a:pt x="1295" y="104"/>
                  </a:lnTo>
                  <a:lnTo>
                    <a:pt x="1292" y="106"/>
                  </a:lnTo>
                  <a:lnTo>
                    <a:pt x="1280" y="123"/>
                  </a:lnTo>
                  <a:lnTo>
                    <a:pt x="1292" y="128"/>
                  </a:lnTo>
                  <a:lnTo>
                    <a:pt x="1280" y="120"/>
                  </a:lnTo>
                  <a:lnTo>
                    <a:pt x="1265" y="139"/>
                  </a:lnTo>
                  <a:lnTo>
                    <a:pt x="1265" y="142"/>
                  </a:lnTo>
                  <a:lnTo>
                    <a:pt x="1250" y="164"/>
                  </a:lnTo>
                  <a:lnTo>
                    <a:pt x="1238" y="186"/>
                  </a:lnTo>
                  <a:lnTo>
                    <a:pt x="1250" y="191"/>
                  </a:lnTo>
                  <a:lnTo>
                    <a:pt x="1238" y="186"/>
                  </a:lnTo>
                  <a:lnTo>
                    <a:pt x="1220" y="211"/>
                  </a:lnTo>
                  <a:lnTo>
                    <a:pt x="1205" y="235"/>
                  </a:lnTo>
                  <a:lnTo>
                    <a:pt x="1190" y="260"/>
                  </a:lnTo>
                  <a:lnTo>
                    <a:pt x="1178" y="285"/>
                  </a:lnTo>
                  <a:lnTo>
                    <a:pt x="1163" y="312"/>
                  </a:lnTo>
                  <a:lnTo>
                    <a:pt x="1148" y="342"/>
                  </a:lnTo>
                  <a:lnTo>
                    <a:pt x="1145" y="348"/>
                  </a:lnTo>
                  <a:lnTo>
                    <a:pt x="1148" y="345"/>
                  </a:lnTo>
                  <a:lnTo>
                    <a:pt x="1136" y="372"/>
                  </a:lnTo>
                  <a:lnTo>
                    <a:pt x="1148" y="375"/>
                  </a:lnTo>
                  <a:lnTo>
                    <a:pt x="1136" y="369"/>
                  </a:lnTo>
                  <a:lnTo>
                    <a:pt x="1118" y="400"/>
                  </a:lnTo>
                  <a:lnTo>
                    <a:pt x="1103" y="430"/>
                  </a:lnTo>
                  <a:lnTo>
                    <a:pt x="1088" y="463"/>
                  </a:lnTo>
                  <a:lnTo>
                    <a:pt x="1085" y="468"/>
                  </a:lnTo>
                  <a:lnTo>
                    <a:pt x="1088" y="465"/>
                  </a:lnTo>
                  <a:lnTo>
                    <a:pt x="1076" y="495"/>
                  </a:lnTo>
                  <a:lnTo>
                    <a:pt x="1088" y="498"/>
                  </a:lnTo>
                  <a:lnTo>
                    <a:pt x="1076" y="493"/>
                  </a:lnTo>
                  <a:lnTo>
                    <a:pt x="1061" y="523"/>
                  </a:lnTo>
                  <a:lnTo>
                    <a:pt x="1045" y="553"/>
                  </a:lnTo>
                  <a:lnTo>
                    <a:pt x="1030" y="586"/>
                  </a:lnTo>
                  <a:lnTo>
                    <a:pt x="1015" y="619"/>
                  </a:lnTo>
                  <a:lnTo>
                    <a:pt x="1000" y="652"/>
                  </a:lnTo>
                  <a:lnTo>
                    <a:pt x="985" y="682"/>
                  </a:lnTo>
                  <a:lnTo>
                    <a:pt x="982" y="687"/>
                  </a:lnTo>
                  <a:lnTo>
                    <a:pt x="985" y="684"/>
                  </a:lnTo>
                  <a:lnTo>
                    <a:pt x="973" y="717"/>
                  </a:lnTo>
                  <a:lnTo>
                    <a:pt x="985" y="720"/>
                  </a:lnTo>
                  <a:lnTo>
                    <a:pt x="973" y="715"/>
                  </a:lnTo>
                  <a:lnTo>
                    <a:pt x="958" y="747"/>
                  </a:lnTo>
                  <a:lnTo>
                    <a:pt x="940" y="780"/>
                  </a:lnTo>
                  <a:lnTo>
                    <a:pt x="937" y="786"/>
                  </a:lnTo>
                  <a:lnTo>
                    <a:pt x="940" y="783"/>
                  </a:lnTo>
                  <a:lnTo>
                    <a:pt x="928" y="813"/>
                  </a:lnTo>
                  <a:lnTo>
                    <a:pt x="940" y="816"/>
                  </a:lnTo>
                  <a:lnTo>
                    <a:pt x="928" y="810"/>
                  </a:lnTo>
                  <a:lnTo>
                    <a:pt x="913" y="841"/>
                  </a:lnTo>
                  <a:lnTo>
                    <a:pt x="898" y="873"/>
                  </a:lnTo>
                  <a:lnTo>
                    <a:pt x="883" y="904"/>
                  </a:lnTo>
                  <a:lnTo>
                    <a:pt x="880" y="909"/>
                  </a:lnTo>
                  <a:lnTo>
                    <a:pt x="883" y="906"/>
                  </a:lnTo>
                  <a:lnTo>
                    <a:pt x="871" y="936"/>
                  </a:lnTo>
                  <a:lnTo>
                    <a:pt x="883" y="939"/>
                  </a:lnTo>
                  <a:lnTo>
                    <a:pt x="871" y="934"/>
                  </a:lnTo>
                  <a:lnTo>
                    <a:pt x="856" y="961"/>
                  </a:lnTo>
                  <a:lnTo>
                    <a:pt x="838" y="994"/>
                  </a:lnTo>
                  <a:lnTo>
                    <a:pt x="835" y="999"/>
                  </a:lnTo>
                  <a:lnTo>
                    <a:pt x="838" y="997"/>
                  </a:lnTo>
                  <a:lnTo>
                    <a:pt x="826" y="1024"/>
                  </a:lnTo>
                  <a:lnTo>
                    <a:pt x="838" y="1027"/>
                  </a:lnTo>
                  <a:lnTo>
                    <a:pt x="826" y="1021"/>
                  </a:lnTo>
                  <a:lnTo>
                    <a:pt x="811" y="1049"/>
                  </a:lnTo>
                  <a:lnTo>
                    <a:pt x="795" y="1076"/>
                  </a:lnTo>
                  <a:lnTo>
                    <a:pt x="807" y="1082"/>
                  </a:lnTo>
                  <a:lnTo>
                    <a:pt x="795" y="1076"/>
                  </a:lnTo>
                  <a:lnTo>
                    <a:pt x="780" y="1101"/>
                  </a:lnTo>
                  <a:lnTo>
                    <a:pt x="777" y="1106"/>
                  </a:lnTo>
                  <a:lnTo>
                    <a:pt x="780" y="1104"/>
                  </a:lnTo>
                  <a:lnTo>
                    <a:pt x="768" y="1131"/>
                  </a:lnTo>
                  <a:lnTo>
                    <a:pt x="780" y="1134"/>
                  </a:lnTo>
                  <a:lnTo>
                    <a:pt x="768" y="1128"/>
                  </a:lnTo>
                  <a:lnTo>
                    <a:pt x="750" y="1153"/>
                  </a:lnTo>
                  <a:lnTo>
                    <a:pt x="735" y="1178"/>
                  </a:lnTo>
                  <a:lnTo>
                    <a:pt x="723" y="1202"/>
                  </a:lnTo>
                  <a:lnTo>
                    <a:pt x="735" y="1208"/>
                  </a:lnTo>
                  <a:lnTo>
                    <a:pt x="723" y="1202"/>
                  </a:lnTo>
                  <a:lnTo>
                    <a:pt x="708" y="1224"/>
                  </a:lnTo>
                  <a:lnTo>
                    <a:pt x="693" y="1249"/>
                  </a:lnTo>
                  <a:lnTo>
                    <a:pt x="705" y="1254"/>
                  </a:lnTo>
                  <a:lnTo>
                    <a:pt x="693" y="1246"/>
                  </a:lnTo>
                  <a:lnTo>
                    <a:pt x="678" y="1265"/>
                  </a:lnTo>
                  <a:lnTo>
                    <a:pt x="678" y="1268"/>
                  </a:lnTo>
                  <a:lnTo>
                    <a:pt x="666" y="1290"/>
                  </a:lnTo>
                  <a:lnTo>
                    <a:pt x="678" y="1295"/>
                  </a:lnTo>
                  <a:lnTo>
                    <a:pt x="669" y="1287"/>
                  </a:lnTo>
                  <a:lnTo>
                    <a:pt x="651" y="1306"/>
                  </a:lnTo>
                  <a:lnTo>
                    <a:pt x="648" y="1306"/>
                  </a:lnTo>
                  <a:lnTo>
                    <a:pt x="633" y="1325"/>
                  </a:lnTo>
                  <a:lnTo>
                    <a:pt x="633" y="1328"/>
                  </a:lnTo>
                  <a:lnTo>
                    <a:pt x="621" y="1345"/>
                  </a:lnTo>
                  <a:lnTo>
                    <a:pt x="633" y="1350"/>
                  </a:lnTo>
                  <a:lnTo>
                    <a:pt x="621" y="1342"/>
                  </a:lnTo>
                  <a:lnTo>
                    <a:pt x="606" y="1361"/>
                  </a:lnTo>
                  <a:lnTo>
                    <a:pt x="591" y="1380"/>
                  </a:lnTo>
                  <a:lnTo>
                    <a:pt x="603" y="1388"/>
                  </a:lnTo>
                  <a:lnTo>
                    <a:pt x="594" y="1380"/>
                  </a:lnTo>
                  <a:lnTo>
                    <a:pt x="579" y="1397"/>
                  </a:lnTo>
                  <a:lnTo>
                    <a:pt x="588" y="1405"/>
                  </a:lnTo>
                  <a:lnTo>
                    <a:pt x="579" y="1397"/>
                  </a:lnTo>
                  <a:lnTo>
                    <a:pt x="563" y="1410"/>
                  </a:lnTo>
                  <a:lnTo>
                    <a:pt x="548" y="1424"/>
                  </a:lnTo>
                  <a:lnTo>
                    <a:pt x="533" y="1438"/>
                  </a:lnTo>
                  <a:lnTo>
                    <a:pt x="521" y="1451"/>
                  </a:lnTo>
                  <a:lnTo>
                    <a:pt x="530" y="1460"/>
                  </a:lnTo>
                  <a:lnTo>
                    <a:pt x="521" y="1451"/>
                  </a:lnTo>
                  <a:lnTo>
                    <a:pt x="506" y="1465"/>
                  </a:lnTo>
                  <a:lnTo>
                    <a:pt x="515" y="1473"/>
                  </a:lnTo>
                  <a:lnTo>
                    <a:pt x="506" y="1465"/>
                  </a:lnTo>
                  <a:lnTo>
                    <a:pt x="491" y="1476"/>
                  </a:lnTo>
                  <a:lnTo>
                    <a:pt x="479" y="1487"/>
                  </a:lnTo>
                  <a:lnTo>
                    <a:pt x="488" y="1495"/>
                  </a:lnTo>
                  <a:lnTo>
                    <a:pt x="482" y="1484"/>
                  </a:lnTo>
                  <a:lnTo>
                    <a:pt x="464" y="1495"/>
                  </a:lnTo>
                  <a:lnTo>
                    <a:pt x="461" y="1498"/>
                  </a:lnTo>
                  <a:lnTo>
                    <a:pt x="446" y="1512"/>
                  </a:lnTo>
                  <a:lnTo>
                    <a:pt x="455" y="1520"/>
                  </a:lnTo>
                  <a:lnTo>
                    <a:pt x="449" y="1509"/>
                  </a:lnTo>
                  <a:lnTo>
                    <a:pt x="434" y="1517"/>
                  </a:lnTo>
                  <a:lnTo>
                    <a:pt x="431" y="1517"/>
                  </a:lnTo>
                  <a:lnTo>
                    <a:pt x="419" y="1525"/>
                  </a:lnTo>
                  <a:lnTo>
                    <a:pt x="428" y="1536"/>
                  </a:lnTo>
                  <a:lnTo>
                    <a:pt x="422" y="1525"/>
                  </a:lnTo>
                  <a:lnTo>
                    <a:pt x="407" y="1534"/>
                  </a:lnTo>
                  <a:lnTo>
                    <a:pt x="392" y="1542"/>
                  </a:lnTo>
                  <a:lnTo>
                    <a:pt x="377" y="1550"/>
                  </a:lnTo>
                  <a:lnTo>
                    <a:pt x="362" y="1558"/>
                  </a:lnTo>
                  <a:lnTo>
                    <a:pt x="368" y="1569"/>
                  </a:lnTo>
                  <a:lnTo>
                    <a:pt x="365" y="1558"/>
                  </a:lnTo>
                  <a:lnTo>
                    <a:pt x="350" y="1564"/>
                  </a:lnTo>
                  <a:lnTo>
                    <a:pt x="335" y="1569"/>
                  </a:lnTo>
                  <a:lnTo>
                    <a:pt x="332" y="1569"/>
                  </a:lnTo>
                  <a:lnTo>
                    <a:pt x="320" y="1575"/>
                  </a:lnTo>
                  <a:lnTo>
                    <a:pt x="326" y="1586"/>
                  </a:lnTo>
                  <a:lnTo>
                    <a:pt x="323" y="1575"/>
                  </a:lnTo>
                  <a:lnTo>
                    <a:pt x="307" y="1580"/>
                  </a:lnTo>
                  <a:lnTo>
                    <a:pt x="292" y="1586"/>
                  </a:lnTo>
                  <a:lnTo>
                    <a:pt x="277" y="1591"/>
                  </a:lnTo>
                  <a:lnTo>
                    <a:pt x="280" y="1602"/>
                  </a:lnTo>
                  <a:lnTo>
                    <a:pt x="277" y="1591"/>
                  </a:lnTo>
                  <a:lnTo>
                    <a:pt x="262" y="1594"/>
                  </a:lnTo>
                  <a:lnTo>
                    <a:pt x="247" y="1599"/>
                  </a:lnTo>
                  <a:lnTo>
                    <a:pt x="250" y="1610"/>
                  </a:lnTo>
                  <a:lnTo>
                    <a:pt x="247" y="1599"/>
                  </a:lnTo>
                  <a:lnTo>
                    <a:pt x="232" y="1602"/>
                  </a:lnTo>
                  <a:lnTo>
                    <a:pt x="220" y="1605"/>
                  </a:lnTo>
                  <a:lnTo>
                    <a:pt x="205" y="1608"/>
                  </a:lnTo>
                  <a:lnTo>
                    <a:pt x="187" y="1613"/>
                  </a:lnTo>
                  <a:lnTo>
                    <a:pt x="190" y="1624"/>
                  </a:lnTo>
                  <a:lnTo>
                    <a:pt x="187" y="1613"/>
                  </a:lnTo>
                  <a:lnTo>
                    <a:pt x="175" y="1616"/>
                  </a:lnTo>
                  <a:lnTo>
                    <a:pt x="178" y="1627"/>
                  </a:lnTo>
                  <a:lnTo>
                    <a:pt x="178" y="1613"/>
                  </a:lnTo>
                  <a:lnTo>
                    <a:pt x="163" y="1613"/>
                  </a:lnTo>
                  <a:lnTo>
                    <a:pt x="160" y="1616"/>
                  </a:lnTo>
                  <a:lnTo>
                    <a:pt x="145" y="1619"/>
                  </a:lnTo>
                  <a:lnTo>
                    <a:pt x="130" y="1621"/>
                  </a:lnTo>
                  <a:lnTo>
                    <a:pt x="118" y="1624"/>
                  </a:lnTo>
                  <a:lnTo>
                    <a:pt x="121" y="1635"/>
                  </a:lnTo>
                  <a:lnTo>
                    <a:pt x="121" y="1621"/>
                  </a:lnTo>
                  <a:lnTo>
                    <a:pt x="106" y="1621"/>
                  </a:lnTo>
                  <a:lnTo>
                    <a:pt x="106" y="1624"/>
                  </a:lnTo>
                  <a:lnTo>
                    <a:pt x="88" y="1627"/>
                  </a:lnTo>
                  <a:lnTo>
                    <a:pt x="82" y="1627"/>
                  </a:lnTo>
                  <a:lnTo>
                    <a:pt x="69" y="1632"/>
                  </a:lnTo>
                  <a:lnTo>
                    <a:pt x="76" y="1643"/>
                  </a:lnTo>
                  <a:lnTo>
                    <a:pt x="76" y="1630"/>
                  </a:lnTo>
                  <a:lnTo>
                    <a:pt x="60" y="1630"/>
                  </a:lnTo>
                  <a:lnTo>
                    <a:pt x="57" y="1632"/>
                  </a:lnTo>
                  <a:lnTo>
                    <a:pt x="42" y="1635"/>
                  </a:lnTo>
                  <a:lnTo>
                    <a:pt x="45" y="1646"/>
                  </a:lnTo>
                  <a:lnTo>
                    <a:pt x="45" y="1632"/>
                  </a:lnTo>
                  <a:lnTo>
                    <a:pt x="30" y="1632"/>
                  </a:lnTo>
                  <a:lnTo>
                    <a:pt x="18" y="1632"/>
                  </a:lnTo>
                  <a:lnTo>
                    <a:pt x="15" y="1635"/>
                  </a:lnTo>
                  <a:lnTo>
                    <a:pt x="0" y="1638"/>
                  </a:lnTo>
                  <a:close/>
                </a:path>
              </a:pathLst>
            </a:custGeom>
            <a:solidFill>
              <a:srgbClr val="990000"/>
            </a:solidFill>
            <a:ln w="3810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6" name="Line 315"/>
            <p:cNvSpPr>
              <a:spLocks noChangeShapeType="1"/>
            </p:cNvSpPr>
            <p:nvPr/>
          </p:nvSpPr>
          <p:spPr bwMode="auto">
            <a:xfrm>
              <a:off x="3936" y="2256"/>
              <a:ext cx="192" cy="18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37" name="Group 322"/>
          <p:cNvGrpSpPr>
            <a:grpSpLocks/>
          </p:cNvGrpSpPr>
          <p:nvPr/>
        </p:nvGrpSpPr>
        <p:grpSpPr bwMode="auto">
          <a:xfrm>
            <a:off x="1820863" y="3249613"/>
            <a:ext cx="2103437" cy="2895600"/>
            <a:chOff x="4010" y="2256"/>
            <a:chExt cx="1325" cy="1824"/>
          </a:xfrm>
        </p:grpSpPr>
        <p:sp>
          <p:nvSpPr>
            <p:cNvPr id="338" name="Freeform 323"/>
            <p:cNvSpPr>
              <a:spLocks/>
            </p:cNvSpPr>
            <p:nvPr/>
          </p:nvSpPr>
          <p:spPr bwMode="auto">
            <a:xfrm>
              <a:off x="4010" y="2460"/>
              <a:ext cx="1325" cy="1597"/>
            </a:xfrm>
            <a:custGeom>
              <a:avLst/>
              <a:gdLst>
                <a:gd name="T0" fmla="*/ 0 w 2934"/>
                <a:gd name="T1" fmla="*/ 1 h 1662"/>
                <a:gd name="T2" fmla="*/ 0 w 2934"/>
                <a:gd name="T3" fmla="*/ 1 h 1662"/>
                <a:gd name="T4" fmla="*/ 0 w 2934"/>
                <a:gd name="T5" fmla="*/ 1 h 1662"/>
                <a:gd name="T6" fmla="*/ 0 w 2934"/>
                <a:gd name="T7" fmla="*/ 1 h 1662"/>
                <a:gd name="T8" fmla="*/ 0 w 2934"/>
                <a:gd name="T9" fmla="*/ 0 h 1662"/>
                <a:gd name="T10" fmla="*/ 0 w 2934"/>
                <a:gd name="T11" fmla="*/ 0 h 1662"/>
                <a:gd name="T12" fmla="*/ 0 w 2934"/>
                <a:gd name="T13" fmla="*/ 0 h 1662"/>
                <a:gd name="T14" fmla="*/ 0 w 2934"/>
                <a:gd name="T15" fmla="*/ 0 h 1662"/>
                <a:gd name="T16" fmla="*/ 0 w 2934"/>
                <a:gd name="T17" fmla="*/ 0 h 1662"/>
                <a:gd name="T18" fmla="*/ 0 w 2934"/>
                <a:gd name="T19" fmla="*/ 0 h 1662"/>
                <a:gd name="T20" fmla="*/ 0 w 2934"/>
                <a:gd name="T21" fmla="*/ 0 h 1662"/>
                <a:gd name="T22" fmla="*/ 0 w 2934"/>
                <a:gd name="T23" fmla="*/ 0 h 1662"/>
                <a:gd name="T24" fmla="*/ 0 w 2934"/>
                <a:gd name="T25" fmla="*/ 0 h 1662"/>
                <a:gd name="T26" fmla="*/ 0 w 2934"/>
                <a:gd name="T27" fmla="*/ 0 h 1662"/>
                <a:gd name="T28" fmla="*/ 0 w 2934"/>
                <a:gd name="T29" fmla="*/ 0 h 1662"/>
                <a:gd name="T30" fmla="*/ 0 w 2934"/>
                <a:gd name="T31" fmla="*/ 0 h 1662"/>
                <a:gd name="T32" fmla="*/ 0 w 2934"/>
                <a:gd name="T33" fmla="*/ 0 h 1662"/>
                <a:gd name="T34" fmla="*/ 0 w 2934"/>
                <a:gd name="T35" fmla="*/ 0 h 1662"/>
                <a:gd name="T36" fmla="*/ 0 w 2934"/>
                <a:gd name="T37" fmla="*/ 0 h 1662"/>
                <a:gd name="T38" fmla="*/ 0 w 2934"/>
                <a:gd name="T39" fmla="*/ 0 h 1662"/>
                <a:gd name="T40" fmla="*/ 0 w 2934"/>
                <a:gd name="T41" fmla="*/ 0 h 1662"/>
                <a:gd name="T42" fmla="*/ 0 w 2934"/>
                <a:gd name="T43" fmla="*/ 0 h 1662"/>
                <a:gd name="T44" fmla="*/ 0 w 2934"/>
                <a:gd name="T45" fmla="*/ 0 h 1662"/>
                <a:gd name="T46" fmla="*/ 0 w 2934"/>
                <a:gd name="T47" fmla="*/ 0 h 1662"/>
                <a:gd name="T48" fmla="*/ 0 w 2934"/>
                <a:gd name="T49" fmla="*/ 0 h 1662"/>
                <a:gd name="T50" fmla="*/ 0 w 2934"/>
                <a:gd name="T51" fmla="*/ 0 h 1662"/>
                <a:gd name="T52" fmla="*/ 0 w 2934"/>
                <a:gd name="T53" fmla="*/ 1 h 1662"/>
                <a:gd name="T54" fmla="*/ 0 w 2934"/>
                <a:gd name="T55" fmla="*/ 1 h 1662"/>
                <a:gd name="T56" fmla="*/ 0 w 2934"/>
                <a:gd name="T57" fmla="*/ 1 h 1662"/>
                <a:gd name="T58" fmla="*/ 0 w 2934"/>
                <a:gd name="T59" fmla="*/ 1 h 1662"/>
                <a:gd name="T60" fmla="*/ 0 w 2934"/>
                <a:gd name="T61" fmla="*/ 1 h 1662"/>
                <a:gd name="T62" fmla="*/ 0 w 2934"/>
                <a:gd name="T63" fmla="*/ 1 h 1662"/>
                <a:gd name="T64" fmla="*/ 0 w 2934"/>
                <a:gd name="T65" fmla="*/ 1 h 1662"/>
                <a:gd name="T66" fmla="*/ 0 w 2934"/>
                <a:gd name="T67" fmla="*/ 1 h 1662"/>
                <a:gd name="T68" fmla="*/ 0 w 2934"/>
                <a:gd name="T69" fmla="*/ 1 h 1662"/>
                <a:gd name="T70" fmla="*/ 0 w 2934"/>
                <a:gd name="T71" fmla="*/ 1 h 1662"/>
                <a:gd name="T72" fmla="*/ 0 w 2934"/>
                <a:gd name="T73" fmla="*/ 1 h 1662"/>
                <a:gd name="T74" fmla="*/ 0 w 2934"/>
                <a:gd name="T75" fmla="*/ 0 h 1662"/>
                <a:gd name="T76" fmla="*/ 0 w 2934"/>
                <a:gd name="T77" fmla="*/ 0 h 1662"/>
                <a:gd name="T78" fmla="*/ 0 w 2934"/>
                <a:gd name="T79" fmla="*/ 0 h 1662"/>
                <a:gd name="T80" fmla="*/ 0 w 2934"/>
                <a:gd name="T81" fmla="*/ 0 h 1662"/>
                <a:gd name="T82" fmla="*/ 0 w 2934"/>
                <a:gd name="T83" fmla="*/ 0 h 1662"/>
                <a:gd name="T84" fmla="*/ 0 w 2934"/>
                <a:gd name="T85" fmla="*/ 0 h 1662"/>
                <a:gd name="T86" fmla="*/ 0 w 2934"/>
                <a:gd name="T87" fmla="*/ 0 h 1662"/>
                <a:gd name="T88" fmla="*/ 0 w 2934"/>
                <a:gd name="T89" fmla="*/ 0 h 1662"/>
                <a:gd name="T90" fmla="*/ 0 w 2934"/>
                <a:gd name="T91" fmla="*/ 0 h 1662"/>
                <a:gd name="T92" fmla="*/ 0 w 2934"/>
                <a:gd name="T93" fmla="*/ 0 h 1662"/>
                <a:gd name="T94" fmla="*/ 0 w 2934"/>
                <a:gd name="T95" fmla="*/ 0 h 1662"/>
                <a:gd name="T96" fmla="*/ 0 w 2934"/>
                <a:gd name="T97" fmla="*/ 0 h 1662"/>
                <a:gd name="T98" fmla="*/ 0 w 2934"/>
                <a:gd name="T99" fmla="*/ 0 h 1662"/>
                <a:gd name="T100" fmla="*/ 0 w 2934"/>
                <a:gd name="T101" fmla="*/ 0 h 1662"/>
                <a:gd name="T102" fmla="*/ 0 w 2934"/>
                <a:gd name="T103" fmla="*/ 0 h 1662"/>
                <a:gd name="T104" fmla="*/ 0 w 2934"/>
                <a:gd name="T105" fmla="*/ 0 h 1662"/>
                <a:gd name="T106" fmla="*/ 0 w 2934"/>
                <a:gd name="T107" fmla="*/ 0 h 1662"/>
                <a:gd name="T108" fmla="*/ 0 w 2934"/>
                <a:gd name="T109" fmla="*/ 0 h 1662"/>
                <a:gd name="T110" fmla="*/ 0 w 2934"/>
                <a:gd name="T111" fmla="*/ 0 h 1662"/>
                <a:gd name="T112" fmla="*/ 0 w 2934"/>
                <a:gd name="T113" fmla="*/ 0 h 1662"/>
                <a:gd name="T114" fmla="*/ 0 w 2934"/>
                <a:gd name="T115" fmla="*/ 0 h 1662"/>
                <a:gd name="T116" fmla="*/ 0 w 2934"/>
                <a:gd name="T117" fmla="*/ 1 h 1662"/>
                <a:gd name="T118" fmla="*/ 0 w 2934"/>
                <a:gd name="T119" fmla="*/ 1 h 1662"/>
                <a:gd name="T120" fmla="*/ 0 w 2934"/>
                <a:gd name="T121" fmla="*/ 1 h 1662"/>
                <a:gd name="T122" fmla="*/ 0 w 2934"/>
                <a:gd name="T123" fmla="*/ 1 h 1662"/>
                <a:gd name="T124" fmla="*/ 0 w 2934"/>
                <a:gd name="T125" fmla="*/ 1 h 16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934"/>
                <a:gd name="T190" fmla="*/ 0 h 1662"/>
                <a:gd name="T191" fmla="*/ 2934 w 2934"/>
                <a:gd name="T192" fmla="*/ 1662 h 16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934" h="1662">
                  <a:moveTo>
                    <a:pt x="0" y="1638"/>
                  </a:moveTo>
                  <a:lnTo>
                    <a:pt x="6" y="1662"/>
                  </a:lnTo>
                  <a:lnTo>
                    <a:pt x="21" y="1660"/>
                  </a:lnTo>
                  <a:lnTo>
                    <a:pt x="18" y="1646"/>
                  </a:lnTo>
                  <a:lnTo>
                    <a:pt x="18" y="1660"/>
                  </a:lnTo>
                  <a:lnTo>
                    <a:pt x="30" y="1660"/>
                  </a:lnTo>
                  <a:lnTo>
                    <a:pt x="45" y="1660"/>
                  </a:lnTo>
                  <a:lnTo>
                    <a:pt x="48" y="1660"/>
                  </a:lnTo>
                  <a:lnTo>
                    <a:pt x="63" y="1657"/>
                  </a:lnTo>
                  <a:lnTo>
                    <a:pt x="60" y="1643"/>
                  </a:lnTo>
                  <a:lnTo>
                    <a:pt x="60" y="1657"/>
                  </a:lnTo>
                  <a:lnTo>
                    <a:pt x="76" y="1657"/>
                  </a:lnTo>
                  <a:lnTo>
                    <a:pt x="82" y="1654"/>
                  </a:lnTo>
                  <a:lnTo>
                    <a:pt x="94" y="1649"/>
                  </a:lnTo>
                  <a:lnTo>
                    <a:pt x="88" y="1638"/>
                  </a:lnTo>
                  <a:lnTo>
                    <a:pt x="91" y="1651"/>
                  </a:lnTo>
                  <a:lnTo>
                    <a:pt x="109" y="1649"/>
                  </a:lnTo>
                  <a:lnTo>
                    <a:pt x="106" y="1635"/>
                  </a:lnTo>
                  <a:lnTo>
                    <a:pt x="106" y="1649"/>
                  </a:lnTo>
                  <a:lnTo>
                    <a:pt x="121" y="1649"/>
                  </a:lnTo>
                  <a:lnTo>
                    <a:pt x="124" y="1649"/>
                  </a:lnTo>
                  <a:lnTo>
                    <a:pt x="136" y="1646"/>
                  </a:lnTo>
                  <a:lnTo>
                    <a:pt x="151" y="1643"/>
                  </a:lnTo>
                  <a:lnTo>
                    <a:pt x="166" y="1640"/>
                  </a:lnTo>
                  <a:lnTo>
                    <a:pt x="163" y="1627"/>
                  </a:lnTo>
                  <a:lnTo>
                    <a:pt x="163" y="1640"/>
                  </a:lnTo>
                  <a:lnTo>
                    <a:pt x="178" y="1640"/>
                  </a:lnTo>
                  <a:lnTo>
                    <a:pt x="181" y="1640"/>
                  </a:lnTo>
                  <a:lnTo>
                    <a:pt x="193" y="1638"/>
                  </a:lnTo>
                  <a:lnTo>
                    <a:pt x="196" y="1638"/>
                  </a:lnTo>
                  <a:lnTo>
                    <a:pt x="214" y="1632"/>
                  </a:lnTo>
                  <a:lnTo>
                    <a:pt x="208" y="1619"/>
                  </a:lnTo>
                  <a:lnTo>
                    <a:pt x="211" y="1632"/>
                  </a:lnTo>
                  <a:lnTo>
                    <a:pt x="226" y="1630"/>
                  </a:lnTo>
                  <a:lnTo>
                    <a:pt x="238" y="1627"/>
                  </a:lnTo>
                  <a:lnTo>
                    <a:pt x="253" y="1624"/>
                  </a:lnTo>
                  <a:lnTo>
                    <a:pt x="256" y="1624"/>
                  </a:lnTo>
                  <a:lnTo>
                    <a:pt x="271" y="1619"/>
                  </a:lnTo>
                  <a:lnTo>
                    <a:pt x="265" y="1605"/>
                  </a:lnTo>
                  <a:lnTo>
                    <a:pt x="268" y="1619"/>
                  </a:lnTo>
                  <a:lnTo>
                    <a:pt x="283" y="1616"/>
                  </a:lnTo>
                  <a:lnTo>
                    <a:pt x="286" y="1616"/>
                  </a:lnTo>
                  <a:lnTo>
                    <a:pt x="301" y="1610"/>
                  </a:lnTo>
                  <a:lnTo>
                    <a:pt x="316" y="1605"/>
                  </a:lnTo>
                  <a:lnTo>
                    <a:pt x="332" y="1599"/>
                  </a:lnTo>
                  <a:lnTo>
                    <a:pt x="332" y="1597"/>
                  </a:lnTo>
                  <a:lnTo>
                    <a:pt x="344" y="1591"/>
                  </a:lnTo>
                  <a:lnTo>
                    <a:pt x="338" y="1580"/>
                  </a:lnTo>
                  <a:lnTo>
                    <a:pt x="344" y="1594"/>
                  </a:lnTo>
                  <a:lnTo>
                    <a:pt x="359" y="1588"/>
                  </a:lnTo>
                  <a:lnTo>
                    <a:pt x="374" y="1583"/>
                  </a:lnTo>
                  <a:lnTo>
                    <a:pt x="377" y="1580"/>
                  </a:lnTo>
                  <a:lnTo>
                    <a:pt x="392" y="1572"/>
                  </a:lnTo>
                  <a:lnTo>
                    <a:pt x="407" y="1564"/>
                  </a:lnTo>
                  <a:lnTo>
                    <a:pt x="422" y="1556"/>
                  </a:lnTo>
                  <a:lnTo>
                    <a:pt x="437" y="1547"/>
                  </a:lnTo>
                  <a:lnTo>
                    <a:pt x="449" y="1539"/>
                  </a:lnTo>
                  <a:lnTo>
                    <a:pt x="440" y="1528"/>
                  </a:lnTo>
                  <a:lnTo>
                    <a:pt x="449" y="1539"/>
                  </a:lnTo>
                  <a:lnTo>
                    <a:pt x="464" y="1531"/>
                  </a:lnTo>
                  <a:lnTo>
                    <a:pt x="467" y="1531"/>
                  </a:lnTo>
                  <a:lnTo>
                    <a:pt x="482" y="1517"/>
                  </a:lnTo>
                  <a:lnTo>
                    <a:pt x="470" y="1506"/>
                  </a:lnTo>
                  <a:lnTo>
                    <a:pt x="479" y="1517"/>
                  </a:lnTo>
                  <a:lnTo>
                    <a:pt x="497" y="1506"/>
                  </a:lnTo>
                  <a:lnTo>
                    <a:pt x="500" y="1506"/>
                  </a:lnTo>
                  <a:lnTo>
                    <a:pt x="512" y="1495"/>
                  </a:lnTo>
                  <a:lnTo>
                    <a:pt x="500" y="1484"/>
                  </a:lnTo>
                  <a:lnTo>
                    <a:pt x="509" y="1495"/>
                  </a:lnTo>
                  <a:lnTo>
                    <a:pt x="524" y="1484"/>
                  </a:lnTo>
                  <a:lnTo>
                    <a:pt x="527" y="1484"/>
                  </a:lnTo>
                  <a:lnTo>
                    <a:pt x="542" y="1471"/>
                  </a:lnTo>
                  <a:lnTo>
                    <a:pt x="542" y="1468"/>
                  </a:lnTo>
                  <a:lnTo>
                    <a:pt x="554" y="1454"/>
                  </a:lnTo>
                  <a:lnTo>
                    <a:pt x="542" y="1446"/>
                  </a:lnTo>
                  <a:lnTo>
                    <a:pt x="554" y="1457"/>
                  </a:lnTo>
                  <a:lnTo>
                    <a:pt x="570" y="1443"/>
                  </a:lnTo>
                  <a:lnTo>
                    <a:pt x="585" y="1430"/>
                  </a:lnTo>
                  <a:lnTo>
                    <a:pt x="600" y="1416"/>
                  </a:lnTo>
                  <a:lnTo>
                    <a:pt x="600" y="1413"/>
                  </a:lnTo>
                  <a:lnTo>
                    <a:pt x="615" y="1397"/>
                  </a:lnTo>
                  <a:lnTo>
                    <a:pt x="630" y="1378"/>
                  </a:lnTo>
                  <a:lnTo>
                    <a:pt x="645" y="1358"/>
                  </a:lnTo>
                  <a:lnTo>
                    <a:pt x="657" y="1342"/>
                  </a:lnTo>
                  <a:lnTo>
                    <a:pt x="645" y="1334"/>
                  </a:lnTo>
                  <a:lnTo>
                    <a:pt x="657" y="1342"/>
                  </a:lnTo>
                  <a:lnTo>
                    <a:pt x="672" y="1323"/>
                  </a:lnTo>
                  <a:lnTo>
                    <a:pt x="660" y="1315"/>
                  </a:lnTo>
                  <a:lnTo>
                    <a:pt x="672" y="1323"/>
                  </a:lnTo>
                  <a:lnTo>
                    <a:pt x="690" y="1304"/>
                  </a:lnTo>
                  <a:lnTo>
                    <a:pt x="690" y="1301"/>
                  </a:lnTo>
                  <a:lnTo>
                    <a:pt x="702" y="1279"/>
                  </a:lnTo>
                  <a:lnTo>
                    <a:pt x="690" y="1273"/>
                  </a:lnTo>
                  <a:lnTo>
                    <a:pt x="702" y="1282"/>
                  </a:lnTo>
                  <a:lnTo>
                    <a:pt x="717" y="1262"/>
                  </a:lnTo>
                  <a:lnTo>
                    <a:pt x="732" y="1238"/>
                  </a:lnTo>
                  <a:lnTo>
                    <a:pt x="747" y="1216"/>
                  </a:lnTo>
                  <a:lnTo>
                    <a:pt x="747" y="1213"/>
                  </a:lnTo>
                  <a:lnTo>
                    <a:pt x="759" y="1189"/>
                  </a:lnTo>
                  <a:lnTo>
                    <a:pt x="747" y="1183"/>
                  </a:lnTo>
                  <a:lnTo>
                    <a:pt x="759" y="1191"/>
                  </a:lnTo>
                  <a:lnTo>
                    <a:pt x="774" y="1167"/>
                  </a:lnTo>
                  <a:lnTo>
                    <a:pt x="792" y="1142"/>
                  </a:lnTo>
                  <a:lnTo>
                    <a:pt x="795" y="1139"/>
                  </a:lnTo>
                  <a:lnTo>
                    <a:pt x="807" y="1112"/>
                  </a:lnTo>
                  <a:lnTo>
                    <a:pt x="792" y="1106"/>
                  </a:lnTo>
                  <a:lnTo>
                    <a:pt x="804" y="1115"/>
                  </a:lnTo>
                  <a:lnTo>
                    <a:pt x="820" y="1090"/>
                  </a:lnTo>
                  <a:lnTo>
                    <a:pt x="820" y="1087"/>
                  </a:lnTo>
                  <a:lnTo>
                    <a:pt x="835" y="1060"/>
                  </a:lnTo>
                  <a:lnTo>
                    <a:pt x="850" y="1032"/>
                  </a:lnTo>
                  <a:lnTo>
                    <a:pt x="853" y="1032"/>
                  </a:lnTo>
                  <a:lnTo>
                    <a:pt x="865" y="1005"/>
                  </a:lnTo>
                  <a:lnTo>
                    <a:pt x="850" y="999"/>
                  </a:lnTo>
                  <a:lnTo>
                    <a:pt x="862" y="1005"/>
                  </a:lnTo>
                  <a:lnTo>
                    <a:pt x="880" y="972"/>
                  </a:lnTo>
                  <a:lnTo>
                    <a:pt x="895" y="945"/>
                  </a:lnTo>
                  <a:lnTo>
                    <a:pt x="898" y="945"/>
                  </a:lnTo>
                  <a:lnTo>
                    <a:pt x="910" y="915"/>
                  </a:lnTo>
                  <a:lnTo>
                    <a:pt x="895" y="909"/>
                  </a:lnTo>
                  <a:lnTo>
                    <a:pt x="907" y="915"/>
                  </a:lnTo>
                  <a:lnTo>
                    <a:pt x="922" y="884"/>
                  </a:lnTo>
                  <a:lnTo>
                    <a:pt x="937" y="852"/>
                  </a:lnTo>
                  <a:lnTo>
                    <a:pt x="952" y="821"/>
                  </a:lnTo>
                  <a:lnTo>
                    <a:pt x="955" y="821"/>
                  </a:lnTo>
                  <a:lnTo>
                    <a:pt x="967" y="791"/>
                  </a:lnTo>
                  <a:lnTo>
                    <a:pt x="952" y="786"/>
                  </a:lnTo>
                  <a:lnTo>
                    <a:pt x="964" y="791"/>
                  </a:lnTo>
                  <a:lnTo>
                    <a:pt x="982" y="758"/>
                  </a:lnTo>
                  <a:lnTo>
                    <a:pt x="997" y="726"/>
                  </a:lnTo>
                  <a:lnTo>
                    <a:pt x="1000" y="726"/>
                  </a:lnTo>
                  <a:lnTo>
                    <a:pt x="1012" y="693"/>
                  </a:lnTo>
                  <a:lnTo>
                    <a:pt x="997" y="687"/>
                  </a:lnTo>
                  <a:lnTo>
                    <a:pt x="1009" y="693"/>
                  </a:lnTo>
                  <a:lnTo>
                    <a:pt x="1024" y="663"/>
                  </a:lnTo>
                  <a:lnTo>
                    <a:pt x="1039" y="630"/>
                  </a:lnTo>
                  <a:lnTo>
                    <a:pt x="1054" y="597"/>
                  </a:lnTo>
                  <a:lnTo>
                    <a:pt x="1070" y="564"/>
                  </a:lnTo>
                  <a:lnTo>
                    <a:pt x="1085" y="534"/>
                  </a:lnTo>
                  <a:lnTo>
                    <a:pt x="1100" y="504"/>
                  </a:lnTo>
                  <a:lnTo>
                    <a:pt x="1103" y="504"/>
                  </a:lnTo>
                  <a:lnTo>
                    <a:pt x="1115" y="474"/>
                  </a:lnTo>
                  <a:lnTo>
                    <a:pt x="1100" y="468"/>
                  </a:lnTo>
                  <a:lnTo>
                    <a:pt x="1112" y="474"/>
                  </a:lnTo>
                  <a:lnTo>
                    <a:pt x="1127" y="441"/>
                  </a:lnTo>
                  <a:lnTo>
                    <a:pt x="1142" y="411"/>
                  </a:lnTo>
                  <a:lnTo>
                    <a:pt x="1130" y="405"/>
                  </a:lnTo>
                  <a:lnTo>
                    <a:pt x="1142" y="413"/>
                  </a:lnTo>
                  <a:lnTo>
                    <a:pt x="1160" y="383"/>
                  </a:lnTo>
                  <a:lnTo>
                    <a:pt x="1163" y="380"/>
                  </a:lnTo>
                  <a:lnTo>
                    <a:pt x="1175" y="353"/>
                  </a:lnTo>
                  <a:lnTo>
                    <a:pt x="1160" y="348"/>
                  </a:lnTo>
                  <a:lnTo>
                    <a:pt x="1172" y="353"/>
                  </a:lnTo>
                  <a:lnTo>
                    <a:pt x="1187" y="323"/>
                  </a:lnTo>
                  <a:lnTo>
                    <a:pt x="1202" y="295"/>
                  </a:lnTo>
                  <a:lnTo>
                    <a:pt x="1214" y="271"/>
                  </a:lnTo>
                  <a:lnTo>
                    <a:pt x="1202" y="265"/>
                  </a:lnTo>
                  <a:lnTo>
                    <a:pt x="1214" y="274"/>
                  </a:lnTo>
                  <a:lnTo>
                    <a:pt x="1229" y="249"/>
                  </a:lnTo>
                  <a:lnTo>
                    <a:pt x="1244" y="224"/>
                  </a:lnTo>
                  <a:lnTo>
                    <a:pt x="1262" y="200"/>
                  </a:lnTo>
                  <a:lnTo>
                    <a:pt x="1262" y="197"/>
                  </a:lnTo>
                  <a:lnTo>
                    <a:pt x="1274" y="175"/>
                  </a:lnTo>
                  <a:lnTo>
                    <a:pt x="1262" y="169"/>
                  </a:lnTo>
                  <a:lnTo>
                    <a:pt x="1274" y="178"/>
                  </a:lnTo>
                  <a:lnTo>
                    <a:pt x="1289" y="156"/>
                  </a:lnTo>
                  <a:lnTo>
                    <a:pt x="1277" y="148"/>
                  </a:lnTo>
                  <a:lnTo>
                    <a:pt x="1289" y="156"/>
                  </a:lnTo>
                  <a:lnTo>
                    <a:pt x="1305" y="137"/>
                  </a:lnTo>
                  <a:lnTo>
                    <a:pt x="1317" y="120"/>
                  </a:lnTo>
                  <a:lnTo>
                    <a:pt x="1305" y="112"/>
                  </a:lnTo>
                  <a:lnTo>
                    <a:pt x="1317" y="120"/>
                  </a:lnTo>
                  <a:lnTo>
                    <a:pt x="1332" y="104"/>
                  </a:lnTo>
                  <a:lnTo>
                    <a:pt x="1320" y="96"/>
                  </a:lnTo>
                  <a:lnTo>
                    <a:pt x="1329" y="106"/>
                  </a:lnTo>
                  <a:lnTo>
                    <a:pt x="1347" y="93"/>
                  </a:lnTo>
                  <a:lnTo>
                    <a:pt x="1350" y="90"/>
                  </a:lnTo>
                  <a:lnTo>
                    <a:pt x="1365" y="74"/>
                  </a:lnTo>
                  <a:lnTo>
                    <a:pt x="1377" y="60"/>
                  </a:lnTo>
                  <a:lnTo>
                    <a:pt x="1365" y="52"/>
                  </a:lnTo>
                  <a:lnTo>
                    <a:pt x="1374" y="63"/>
                  </a:lnTo>
                  <a:lnTo>
                    <a:pt x="1389" y="52"/>
                  </a:lnTo>
                  <a:lnTo>
                    <a:pt x="1380" y="41"/>
                  </a:lnTo>
                  <a:lnTo>
                    <a:pt x="1389" y="52"/>
                  </a:lnTo>
                  <a:lnTo>
                    <a:pt x="1404" y="43"/>
                  </a:lnTo>
                  <a:lnTo>
                    <a:pt x="1395" y="33"/>
                  </a:lnTo>
                  <a:lnTo>
                    <a:pt x="1401" y="43"/>
                  </a:lnTo>
                  <a:lnTo>
                    <a:pt x="1413" y="38"/>
                  </a:lnTo>
                  <a:lnTo>
                    <a:pt x="1407" y="27"/>
                  </a:lnTo>
                  <a:lnTo>
                    <a:pt x="1413" y="41"/>
                  </a:lnTo>
                  <a:lnTo>
                    <a:pt x="1428" y="35"/>
                  </a:lnTo>
                  <a:lnTo>
                    <a:pt x="1446" y="30"/>
                  </a:lnTo>
                  <a:lnTo>
                    <a:pt x="1440" y="16"/>
                  </a:lnTo>
                  <a:lnTo>
                    <a:pt x="1443" y="30"/>
                  </a:lnTo>
                  <a:lnTo>
                    <a:pt x="1458" y="27"/>
                  </a:lnTo>
                  <a:lnTo>
                    <a:pt x="1455" y="13"/>
                  </a:lnTo>
                  <a:lnTo>
                    <a:pt x="1455" y="27"/>
                  </a:lnTo>
                  <a:lnTo>
                    <a:pt x="1467" y="27"/>
                  </a:lnTo>
                  <a:lnTo>
                    <a:pt x="1467" y="13"/>
                  </a:lnTo>
                  <a:lnTo>
                    <a:pt x="1464" y="27"/>
                  </a:lnTo>
                  <a:lnTo>
                    <a:pt x="1479" y="30"/>
                  </a:lnTo>
                  <a:lnTo>
                    <a:pt x="1494" y="33"/>
                  </a:lnTo>
                  <a:lnTo>
                    <a:pt x="1506" y="35"/>
                  </a:lnTo>
                  <a:lnTo>
                    <a:pt x="1509" y="22"/>
                  </a:lnTo>
                  <a:lnTo>
                    <a:pt x="1503" y="33"/>
                  </a:lnTo>
                  <a:lnTo>
                    <a:pt x="1521" y="41"/>
                  </a:lnTo>
                  <a:lnTo>
                    <a:pt x="1524" y="43"/>
                  </a:lnTo>
                  <a:lnTo>
                    <a:pt x="1539" y="49"/>
                  </a:lnTo>
                  <a:lnTo>
                    <a:pt x="1542" y="35"/>
                  </a:lnTo>
                  <a:lnTo>
                    <a:pt x="1533" y="46"/>
                  </a:lnTo>
                  <a:lnTo>
                    <a:pt x="1549" y="57"/>
                  </a:lnTo>
                  <a:lnTo>
                    <a:pt x="1558" y="46"/>
                  </a:lnTo>
                  <a:lnTo>
                    <a:pt x="1549" y="57"/>
                  </a:lnTo>
                  <a:lnTo>
                    <a:pt x="1561" y="68"/>
                  </a:lnTo>
                  <a:lnTo>
                    <a:pt x="1576" y="79"/>
                  </a:lnTo>
                  <a:lnTo>
                    <a:pt x="1585" y="68"/>
                  </a:lnTo>
                  <a:lnTo>
                    <a:pt x="1576" y="76"/>
                  </a:lnTo>
                  <a:lnTo>
                    <a:pt x="1591" y="93"/>
                  </a:lnTo>
                  <a:lnTo>
                    <a:pt x="1600" y="85"/>
                  </a:lnTo>
                  <a:lnTo>
                    <a:pt x="1588" y="93"/>
                  </a:lnTo>
                  <a:lnTo>
                    <a:pt x="1600" y="109"/>
                  </a:lnTo>
                  <a:lnTo>
                    <a:pt x="1603" y="112"/>
                  </a:lnTo>
                  <a:lnTo>
                    <a:pt x="1621" y="128"/>
                  </a:lnTo>
                  <a:lnTo>
                    <a:pt x="1630" y="117"/>
                  </a:lnTo>
                  <a:lnTo>
                    <a:pt x="1618" y="126"/>
                  </a:lnTo>
                  <a:lnTo>
                    <a:pt x="1633" y="145"/>
                  </a:lnTo>
                  <a:lnTo>
                    <a:pt x="1648" y="164"/>
                  </a:lnTo>
                  <a:lnTo>
                    <a:pt x="1660" y="156"/>
                  </a:lnTo>
                  <a:lnTo>
                    <a:pt x="1648" y="161"/>
                  </a:lnTo>
                  <a:lnTo>
                    <a:pt x="1660" y="183"/>
                  </a:lnTo>
                  <a:lnTo>
                    <a:pt x="1660" y="186"/>
                  </a:lnTo>
                  <a:lnTo>
                    <a:pt x="1675" y="208"/>
                  </a:lnTo>
                  <a:lnTo>
                    <a:pt x="1690" y="232"/>
                  </a:lnTo>
                  <a:lnTo>
                    <a:pt x="1705" y="257"/>
                  </a:lnTo>
                  <a:lnTo>
                    <a:pt x="1720" y="282"/>
                  </a:lnTo>
                  <a:lnTo>
                    <a:pt x="1732" y="274"/>
                  </a:lnTo>
                  <a:lnTo>
                    <a:pt x="1720" y="279"/>
                  </a:lnTo>
                  <a:lnTo>
                    <a:pt x="1735" y="306"/>
                  </a:lnTo>
                  <a:lnTo>
                    <a:pt x="1750" y="334"/>
                  </a:lnTo>
                  <a:lnTo>
                    <a:pt x="1762" y="328"/>
                  </a:lnTo>
                  <a:lnTo>
                    <a:pt x="1750" y="334"/>
                  </a:lnTo>
                  <a:lnTo>
                    <a:pt x="1762" y="364"/>
                  </a:lnTo>
                  <a:lnTo>
                    <a:pt x="1777" y="391"/>
                  </a:lnTo>
                  <a:lnTo>
                    <a:pt x="1792" y="422"/>
                  </a:lnTo>
                  <a:lnTo>
                    <a:pt x="1808" y="452"/>
                  </a:lnTo>
                  <a:lnTo>
                    <a:pt x="1820" y="446"/>
                  </a:lnTo>
                  <a:lnTo>
                    <a:pt x="1808" y="452"/>
                  </a:lnTo>
                  <a:lnTo>
                    <a:pt x="1823" y="485"/>
                  </a:lnTo>
                  <a:lnTo>
                    <a:pt x="1838" y="515"/>
                  </a:lnTo>
                  <a:lnTo>
                    <a:pt x="1853" y="545"/>
                  </a:lnTo>
                  <a:lnTo>
                    <a:pt x="1865" y="539"/>
                  </a:lnTo>
                  <a:lnTo>
                    <a:pt x="1853" y="545"/>
                  </a:lnTo>
                  <a:lnTo>
                    <a:pt x="1865" y="578"/>
                  </a:lnTo>
                  <a:lnTo>
                    <a:pt x="1880" y="611"/>
                  </a:lnTo>
                  <a:lnTo>
                    <a:pt x="1880" y="613"/>
                  </a:lnTo>
                  <a:lnTo>
                    <a:pt x="1898" y="643"/>
                  </a:lnTo>
                  <a:lnTo>
                    <a:pt x="1910" y="635"/>
                  </a:lnTo>
                  <a:lnTo>
                    <a:pt x="1898" y="641"/>
                  </a:lnTo>
                  <a:lnTo>
                    <a:pt x="1910" y="674"/>
                  </a:lnTo>
                  <a:lnTo>
                    <a:pt x="1925" y="704"/>
                  </a:lnTo>
                  <a:lnTo>
                    <a:pt x="1937" y="698"/>
                  </a:lnTo>
                  <a:lnTo>
                    <a:pt x="1925" y="704"/>
                  </a:lnTo>
                  <a:lnTo>
                    <a:pt x="1940" y="739"/>
                  </a:lnTo>
                  <a:lnTo>
                    <a:pt x="1955" y="769"/>
                  </a:lnTo>
                  <a:lnTo>
                    <a:pt x="1967" y="764"/>
                  </a:lnTo>
                  <a:lnTo>
                    <a:pt x="1955" y="769"/>
                  </a:lnTo>
                  <a:lnTo>
                    <a:pt x="1967" y="802"/>
                  </a:lnTo>
                  <a:lnTo>
                    <a:pt x="1982" y="832"/>
                  </a:lnTo>
                  <a:lnTo>
                    <a:pt x="2000" y="865"/>
                  </a:lnTo>
                  <a:lnTo>
                    <a:pt x="2012" y="860"/>
                  </a:lnTo>
                  <a:lnTo>
                    <a:pt x="2000" y="865"/>
                  </a:lnTo>
                  <a:lnTo>
                    <a:pt x="2012" y="895"/>
                  </a:lnTo>
                  <a:lnTo>
                    <a:pt x="2027" y="926"/>
                  </a:lnTo>
                  <a:lnTo>
                    <a:pt x="2043" y="956"/>
                  </a:lnTo>
                  <a:lnTo>
                    <a:pt x="2058" y="983"/>
                  </a:lnTo>
                  <a:lnTo>
                    <a:pt x="2070" y="978"/>
                  </a:lnTo>
                  <a:lnTo>
                    <a:pt x="2058" y="983"/>
                  </a:lnTo>
                  <a:lnTo>
                    <a:pt x="2070" y="1013"/>
                  </a:lnTo>
                  <a:lnTo>
                    <a:pt x="2070" y="1016"/>
                  </a:lnTo>
                  <a:lnTo>
                    <a:pt x="2088" y="1046"/>
                  </a:lnTo>
                  <a:lnTo>
                    <a:pt x="2103" y="1071"/>
                  </a:lnTo>
                  <a:lnTo>
                    <a:pt x="2115" y="1063"/>
                  </a:lnTo>
                  <a:lnTo>
                    <a:pt x="2103" y="1068"/>
                  </a:lnTo>
                  <a:lnTo>
                    <a:pt x="2115" y="1095"/>
                  </a:lnTo>
                  <a:lnTo>
                    <a:pt x="2130" y="1126"/>
                  </a:lnTo>
                  <a:lnTo>
                    <a:pt x="2130" y="1128"/>
                  </a:lnTo>
                  <a:lnTo>
                    <a:pt x="2145" y="1153"/>
                  </a:lnTo>
                  <a:lnTo>
                    <a:pt x="2160" y="1178"/>
                  </a:lnTo>
                  <a:lnTo>
                    <a:pt x="2172" y="1169"/>
                  </a:lnTo>
                  <a:lnTo>
                    <a:pt x="2160" y="1175"/>
                  </a:lnTo>
                  <a:lnTo>
                    <a:pt x="2172" y="1197"/>
                  </a:lnTo>
                  <a:lnTo>
                    <a:pt x="2172" y="1199"/>
                  </a:lnTo>
                  <a:lnTo>
                    <a:pt x="2190" y="1224"/>
                  </a:lnTo>
                  <a:lnTo>
                    <a:pt x="2205" y="1246"/>
                  </a:lnTo>
                  <a:lnTo>
                    <a:pt x="2217" y="1238"/>
                  </a:lnTo>
                  <a:lnTo>
                    <a:pt x="2205" y="1243"/>
                  </a:lnTo>
                  <a:lnTo>
                    <a:pt x="2217" y="1268"/>
                  </a:lnTo>
                  <a:lnTo>
                    <a:pt x="2217" y="1271"/>
                  </a:lnTo>
                  <a:lnTo>
                    <a:pt x="2232" y="1290"/>
                  </a:lnTo>
                  <a:lnTo>
                    <a:pt x="2247" y="1309"/>
                  </a:lnTo>
                  <a:lnTo>
                    <a:pt x="2262" y="1328"/>
                  </a:lnTo>
                  <a:lnTo>
                    <a:pt x="2277" y="1347"/>
                  </a:lnTo>
                  <a:lnTo>
                    <a:pt x="2293" y="1367"/>
                  </a:lnTo>
                  <a:lnTo>
                    <a:pt x="2296" y="1367"/>
                  </a:lnTo>
                  <a:lnTo>
                    <a:pt x="2311" y="1383"/>
                  </a:lnTo>
                  <a:lnTo>
                    <a:pt x="2320" y="1375"/>
                  </a:lnTo>
                  <a:lnTo>
                    <a:pt x="2308" y="1383"/>
                  </a:lnTo>
                  <a:lnTo>
                    <a:pt x="2320" y="1402"/>
                  </a:lnTo>
                  <a:lnTo>
                    <a:pt x="2323" y="1402"/>
                  </a:lnTo>
                  <a:lnTo>
                    <a:pt x="2338" y="1419"/>
                  </a:lnTo>
                  <a:lnTo>
                    <a:pt x="2338" y="1421"/>
                  </a:lnTo>
                  <a:lnTo>
                    <a:pt x="2353" y="1435"/>
                  </a:lnTo>
                  <a:lnTo>
                    <a:pt x="2371" y="1449"/>
                  </a:lnTo>
                  <a:lnTo>
                    <a:pt x="2380" y="1438"/>
                  </a:lnTo>
                  <a:lnTo>
                    <a:pt x="2368" y="1446"/>
                  </a:lnTo>
                  <a:lnTo>
                    <a:pt x="2380" y="1460"/>
                  </a:lnTo>
                  <a:lnTo>
                    <a:pt x="2383" y="1462"/>
                  </a:lnTo>
                  <a:lnTo>
                    <a:pt x="2398" y="1476"/>
                  </a:lnTo>
                  <a:lnTo>
                    <a:pt x="2413" y="1487"/>
                  </a:lnTo>
                  <a:lnTo>
                    <a:pt x="2422" y="1476"/>
                  </a:lnTo>
                  <a:lnTo>
                    <a:pt x="2410" y="1484"/>
                  </a:lnTo>
                  <a:lnTo>
                    <a:pt x="2422" y="1498"/>
                  </a:lnTo>
                  <a:lnTo>
                    <a:pt x="2425" y="1501"/>
                  </a:lnTo>
                  <a:lnTo>
                    <a:pt x="2440" y="1512"/>
                  </a:lnTo>
                  <a:lnTo>
                    <a:pt x="2455" y="1523"/>
                  </a:lnTo>
                  <a:lnTo>
                    <a:pt x="2458" y="1523"/>
                  </a:lnTo>
                  <a:lnTo>
                    <a:pt x="2476" y="1534"/>
                  </a:lnTo>
                  <a:lnTo>
                    <a:pt x="2482" y="1523"/>
                  </a:lnTo>
                  <a:lnTo>
                    <a:pt x="2473" y="1534"/>
                  </a:lnTo>
                  <a:lnTo>
                    <a:pt x="2485" y="1542"/>
                  </a:lnTo>
                  <a:lnTo>
                    <a:pt x="2488" y="1542"/>
                  </a:lnTo>
                  <a:lnTo>
                    <a:pt x="2503" y="1550"/>
                  </a:lnTo>
                  <a:lnTo>
                    <a:pt x="2518" y="1558"/>
                  </a:lnTo>
                  <a:lnTo>
                    <a:pt x="2524" y="1547"/>
                  </a:lnTo>
                  <a:lnTo>
                    <a:pt x="2515" y="1558"/>
                  </a:lnTo>
                  <a:lnTo>
                    <a:pt x="2527" y="1567"/>
                  </a:lnTo>
                  <a:lnTo>
                    <a:pt x="2531" y="1567"/>
                  </a:lnTo>
                  <a:lnTo>
                    <a:pt x="2546" y="1575"/>
                  </a:lnTo>
                  <a:lnTo>
                    <a:pt x="2549" y="1577"/>
                  </a:lnTo>
                  <a:lnTo>
                    <a:pt x="2567" y="1583"/>
                  </a:lnTo>
                  <a:lnTo>
                    <a:pt x="2570" y="1569"/>
                  </a:lnTo>
                  <a:lnTo>
                    <a:pt x="2564" y="1580"/>
                  </a:lnTo>
                  <a:lnTo>
                    <a:pt x="2579" y="1588"/>
                  </a:lnTo>
                  <a:lnTo>
                    <a:pt x="2591" y="1594"/>
                  </a:lnTo>
                  <a:lnTo>
                    <a:pt x="2594" y="1597"/>
                  </a:lnTo>
                  <a:lnTo>
                    <a:pt x="2609" y="1602"/>
                  </a:lnTo>
                  <a:lnTo>
                    <a:pt x="2624" y="1608"/>
                  </a:lnTo>
                  <a:lnTo>
                    <a:pt x="2627" y="1594"/>
                  </a:lnTo>
                  <a:lnTo>
                    <a:pt x="2621" y="1605"/>
                  </a:lnTo>
                  <a:lnTo>
                    <a:pt x="2633" y="1610"/>
                  </a:lnTo>
                  <a:lnTo>
                    <a:pt x="2636" y="1613"/>
                  </a:lnTo>
                  <a:lnTo>
                    <a:pt x="2651" y="1616"/>
                  </a:lnTo>
                  <a:lnTo>
                    <a:pt x="2654" y="1602"/>
                  </a:lnTo>
                  <a:lnTo>
                    <a:pt x="2651" y="1616"/>
                  </a:lnTo>
                  <a:lnTo>
                    <a:pt x="2669" y="1621"/>
                  </a:lnTo>
                  <a:lnTo>
                    <a:pt x="2684" y="1624"/>
                  </a:lnTo>
                  <a:lnTo>
                    <a:pt x="2687" y="1610"/>
                  </a:lnTo>
                  <a:lnTo>
                    <a:pt x="2681" y="1621"/>
                  </a:lnTo>
                  <a:lnTo>
                    <a:pt x="2693" y="1627"/>
                  </a:lnTo>
                  <a:lnTo>
                    <a:pt x="2696" y="1630"/>
                  </a:lnTo>
                  <a:lnTo>
                    <a:pt x="2711" y="1632"/>
                  </a:lnTo>
                  <a:lnTo>
                    <a:pt x="2726" y="1635"/>
                  </a:lnTo>
                  <a:lnTo>
                    <a:pt x="2738" y="1638"/>
                  </a:lnTo>
                  <a:lnTo>
                    <a:pt x="2741" y="1638"/>
                  </a:lnTo>
                  <a:lnTo>
                    <a:pt x="2759" y="1640"/>
                  </a:lnTo>
                  <a:lnTo>
                    <a:pt x="2759" y="1627"/>
                  </a:lnTo>
                  <a:lnTo>
                    <a:pt x="2756" y="1640"/>
                  </a:lnTo>
                  <a:lnTo>
                    <a:pt x="2771" y="1643"/>
                  </a:lnTo>
                  <a:lnTo>
                    <a:pt x="2787" y="1646"/>
                  </a:lnTo>
                  <a:lnTo>
                    <a:pt x="2790" y="1646"/>
                  </a:lnTo>
                  <a:lnTo>
                    <a:pt x="2802" y="1646"/>
                  </a:lnTo>
                  <a:lnTo>
                    <a:pt x="2802" y="1632"/>
                  </a:lnTo>
                  <a:lnTo>
                    <a:pt x="2799" y="1646"/>
                  </a:lnTo>
                  <a:lnTo>
                    <a:pt x="2814" y="1649"/>
                  </a:lnTo>
                  <a:lnTo>
                    <a:pt x="2829" y="1651"/>
                  </a:lnTo>
                  <a:lnTo>
                    <a:pt x="2832" y="1651"/>
                  </a:lnTo>
                  <a:lnTo>
                    <a:pt x="2844" y="1651"/>
                  </a:lnTo>
                  <a:lnTo>
                    <a:pt x="2844" y="1638"/>
                  </a:lnTo>
                  <a:lnTo>
                    <a:pt x="2841" y="1651"/>
                  </a:lnTo>
                  <a:lnTo>
                    <a:pt x="2859" y="1657"/>
                  </a:lnTo>
                  <a:lnTo>
                    <a:pt x="2862" y="1657"/>
                  </a:lnTo>
                  <a:lnTo>
                    <a:pt x="2877" y="1657"/>
                  </a:lnTo>
                  <a:lnTo>
                    <a:pt x="2877" y="1643"/>
                  </a:lnTo>
                  <a:lnTo>
                    <a:pt x="2874" y="1657"/>
                  </a:lnTo>
                  <a:lnTo>
                    <a:pt x="2889" y="1660"/>
                  </a:lnTo>
                  <a:lnTo>
                    <a:pt x="2892" y="1660"/>
                  </a:lnTo>
                  <a:lnTo>
                    <a:pt x="2904" y="1660"/>
                  </a:lnTo>
                  <a:lnTo>
                    <a:pt x="2904" y="1646"/>
                  </a:lnTo>
                  <a:lnTo>
                    <a:pt x="2901" y="1660"/>
                  </a:lnTo>
                  <a:lnTo>
                    <a:pt x="2916" y="1662"/>
                  </a:lnTo>
                  <a:lnTo>
                    <a:pt x="2919" y="1662"/>
                  </a:lnTo>
                  <a:lnTo>
                    <a:pt x="2934" y="1662"/>
                  </a:lnTo>
                  <a:lnTo>
                    <a:pt x="2934" y="1635"/>
                  </a:lnTo>
                  <a:lnTo>
                    <a:pt x="2919" y="1635"/>
                  </a:lnTo>
                  <a:lnTo>
                    <a:pt x="2919" y="1649"/>
                  </a:lnTo>
                  <a:lnTo>
                    <a:pt x="2922" y="1638"/>
                  </a:lnTo>
                  <a:lnTo>
                    <a:pt x="2907" y="1635"/>
                  </a:lnTo>
                  <a:lnTo>
                    <a:pt x="2904" y="1632"/>
                  </a:lnTo>
                  <a:lnTo>
                    <a:pt x="2892" y="1632"/>
                  </a:lnTo>
                  <a:lnTo>
                    <a:pt x="2892" y="1646"/>
                  </a:lnTo>
                  <a:lnTo>
                    <a:pt x="2895" y="1635"/>
                  </a:lnTo>
                  <a:lnTo>
                    <a:pt x="2880" y="1632"/>
                  </a:lnTo>
                  <a:lnTo>
                    <a:pt x="2877" y="1630"/>
                  </a:lnTo>
                  <a:lnTo>
                    <a:pt x="2862" y="1630"/>
                  </a:lnTo>
                  <a:lnTo>
                    <a:pt x="2862" y="1643"/>
                  </a:lnTo>
                  <a:lnTo>
                    <a:pt x="2868" y="1632"/>
                  </a:lnTo>
                  <a:lnTo>
                    <a:pt x="2850" y="1627"/>
                  </a:lnTo>
                  <a:lnTo>
                    <a:pt x="2844" y="1624"/>
                  </a:lnTo>
                  <a:lnTo>
                    <a:pt x="2832" y="1624"/>
                  </a:lnTo>
                  <a:lnTo>
                    <a:pt x="2832" y="1638"/>
                  </a:lnTo>
                  <a:lnTo>
                    <a:pt x="2835" y="1627"/>
                  </a:lnTo>
                  <a:lnTo>
                    <a:pt x="2820" y="1624"/>
                  </a:lnTo>
                  <a:lnTo>
                    <a:pt x="2805" y="1621"/>
                  </a:lnTo>
                  <a:lnTo>
                    <a:pt x="2802" y="1619"/>
                  </a:lnTo>
                  <a:lnTo>
                    <a:pt x="2790" y="1619"/>
                  </a:lnTo>
                  <a:lnTo>
                    <a:pt x="2790" y="1632"/>
                  </a:lnTo>
                  <a:lnTo>
                    <a:pt x="2793" y="1621"/>
                  </a:lnTo>
                  <a:lnTo>
                    <a:pt x="2778" y="1619"/>
                  </a:lnTo>
                  <a:lnTo>
                    <a:pt x="2762" y="1616"/>
                  </a:lnTo>
                  <a:lnTo>
                    <a:pt x="2744" y="1613"/>
                  </a:lnTo>
                  <a:lnTo>
                    <a:pt x="2741" y="1624"/>
                  </a:lnTo>
                  <a:lnTo>
                    <a:pt x="2744" y="1613"/>
                  </a:lnTo>
                  <a:lnTo>
                    <a:pt x="2732" y="1610"/>
                  </a:lnTo>
                  <a:lnTo>
                    <a:pt x="2717" y="1608"/>
                  </a:lnTo>
                  <a:lnTo>
                    <a:pt x="2702" y="1605"/>
                  </a:lnTo>
                  <a:lnTo>
                    <a:pt x="2699" y="1616"/>
                  </a:lnTo>
                  <a:lnTo>
                    <a:pt x="2705" y="1605"/>
                  </a:lnTo>
                  <a:lnTo>
                    <a:pt x="2693" y="1599"/>
                  </a:lnTo>
                  <a:lnTo>
                    <a:pt x="2690" y="1599"/>
                  </a:lnTo>
                  <a:lnTo>
                    <a:pt x="2675" y="1597"/>
                  </a:lnTo>
                  <a:lnTo>
                    <a:pt x="2672" y="1608"/>
                  </a:lnTo>
                  <a:lnTo>
                    <a:pt x="2678" y="1597"/>
                  </a:lnTo>
                  <a:lnTo>
                    <a:pt x="2660" y="1591"/>
                  </a:lnTo>
                  <a:lnTo>
                    <a:pt x="2657" y="1591"/>
                  </a:lnTo>
                  <a:lnTo>
                    <a:pt x="2642" y="1588"/>
                  </a:lnTo>
                  <a:lnTo>
                    <a:pt x="2639" y="1599"/>
                  </a:lnTo>
                  <a:lnTo>
                    <a:pt x="2645" y="1588"/>
                  </a:lnTo>
                  <a:lnTo>
                    <a:pt x="2633" y="1583"/>
                  </a:lnTo>
                  <a:lnTo>
                    <a:pt x="2618" y="1577"/>
                  </a:lnTo>
                  <a:lnTo>
                    <a:pt x="2603" y="1572"/>
                  </a:lnTo>
                  <a:lnTo>
                    <a:pt x="2597" y="1583"/>
                  </a:lnTo>
                  <a:lnTo>
                    <a:pt x="2603" y="1572"/>
                  </a:lnTo>
                  <a:lnTo>
                    <a:pt x="2591" y="1567"/>
                  </a:lnTo>
                  <a:lnTo>
                    <a:pt x="2585" y="1577"/>
                  </a:lnTo>
                  <a:lnTo>
                    <a:pt x="2594" y="1567"/>
                  </a:lnTo>
                  <a:lnTo>
                    <a:pt x="2579" y="1558"/>
                  </a:lnTo>
                  <a:lnTo>
                    <a:pt x="2576" y="1558"/>
                  </a:lnTo>
                  <a:lnTo>
                    <a:pt x="2558" y="1553"/>
                  </a:lnTo>
                  <a:lnTo>
                    <a:pt x="2552" y="1564"/>
                  </a:lnTo>
                  <a:lnTo>
                    <a:pt x="2561" y="1553"/>
                  </a:lnTo>
                  <a:lnTo>
                    <a:pt x="2546" y="1545"/>
                  </a:lnTo>
                  <a:lnTo>
                    <a:pt x="2537" y="1556"/>
                  </a:lnTo>
                  <a:lnTo>
                    <a:pt x="2546" y="1545"/>
                  </a:lnTo>
                  <a:lnTo>
                    <a:pt x="2534" y="1536"/>
                  </a:lnTo>
                  <a:lnTo>
                    <a:pt x="2518" y="1528"/>
                  </a:lnTo>
                  <a:lnTo>
                    <a:pt x="2503" y="1520"/>
                  </a:lnTo>
                  <a:lnTo>
                    <a:pt x="2494" y="1531"/>
                  </a:lnTo>
                  <a:lnTo>
                    <a:pt x="2503" y="1520"/>
                  </a:lnTo>
                  <a:lnTo>
                    <a:pt x="2491" y="1512"/>
                  </a:lnTo>
                  <a:lnTo>
                    <a:pt x="2473" y="1501"/>
                  </a:lnTo>
                  <a:lnTo>
                    <a:pt x="2464" y="1512"/>
                  </a:lnTo>
                  <a:lnTo>
                    <a:pt x="2473" y="1504"/>
                  </a:lnTo>
                  <a:lnTo>
                    <a:pt x="2458" y="1493"/>
                  </a:lnTo>
                  <a:lnTo>
                    <a:pt x="2443" y="1482"/>
                  </a:lnTo>
                  <a:lnTo>
                    <a:pt x="2434" y="1490"/>
                  </a:lnTo>
                  <a:lnTo>
                    <a:pt x="2446" y="1482"/>
                  </a:lnTo>
                  <a:lnTo>
                    <a:pt x="2434" y="1468"/>
                  </a:lnTo>
                  <a:lnTo>
                    <a:pt x="2431" y="1468"/>
                  </a:lnTo>
                  <a:lnTo>
                    <a:pt x="2416" y="1457"/>
                  </a:lnTo>
                  <a:lnTo>
                    <a:pt x="2407" y="1465"/>
                  </a:lnTo>
                  <a:lnTo>
                    <a:pt x="2419" y="1457"/>
                  </a:lnTo>
                  <a:lnTo>
                    <a:pt x="2404" y="1443"/>
                  </a:lnTo>
                  <a:lnTo>
                    <a:pt x="2392" y="1451"/>
                  </a:lnTo>
                  <a:lnTo>
                    <a:pt x="2404" y="1443"/>
                  </a:lnTo>
                  <a:lnTo>
                    <a:pt x="2392" y="1430"/>
                  </a:lnTo>
                  <a:lnTo>
                    <a:pt x="2389" y="1430"/>
                  </a:lnTo>
                  <a:lnTo>
                    <a:pt x="2371" y="1416"/>
                  </a:lnTo>
                  <a:lnTo>
                    <a:pt x="2362" y="1424"/>
                  </a:lnTo>
                  <a:lnTo>
                    <a:pt x="2374" y="1416"/>
                  </a:lnTo>
                  <a:lnTo>
                    <a:pt x="2359" y="1402"/>
                  </a:lnTo>
                  <a:lnTo>
                    <a:pt x="2347" y="1410"/>
                  </a:lnTo>
                  <a:lnTo>
                    <a:pt x="2359" y="1402"/>
                  </a:lnTo>
                  <a:lnTo>
                    <a:pt x="2344" y="1386"/>
                  </a:lnTo>
                  <a:lnTo>
                    <a:pt x="2332" y="1394"/>
                  </a:lnTo>
                  <a:lnTo>
                    <a:pt x="2344" y="1388"/>
                  </a:lnTo>
                  <a:lnTo>
                    <a:pt x="2332" y="1369"/>
                  </a:lnTo>
                  <a:lnTo>
                    <a:pt x="2332" y="1367"/>
                  </a:lnTo>
                  <a:lnTo>
                    <a:pt x="2317" y="1350"/>
                  </a:lnTo>
                  <a:lnTo>
                    <a:pt x="2305" y="1358"/>
                  </a:lnTo>
                  <a:lnTo>
                    <a:pt x="2317" y="1350"/>
                  </a:lnTo>
                  <a:lnTo>
                    <a:pt x="2302" y="1331"/>
                  </a:lnTo>
                  <a:lnTo>
                    <a:pt x="2287" y="1312"/>
                  </a:lnTo>
                  <a:lnTo>
                    <a:pt x="2271" y="1293"/>
                  </a:lnTo>
                  <a:lnTo>
                    <a:pt x="2256" y="1273"/>
                  </a:lnTo>
                  <a:lnTo>
                    <a:pt x="2241" y="1254"/>
                  </a:lnTo>
                  <a:lnTo>
                    <a:pt x="2229" y="1262"/>
                  </a:lnTo>
                  <a:lnTo>
                    <a:pt x="2241" y="1257"/>
                  </a:lnTo>
                  <a:lnTo>
                    <a:pt x="2229" y="1232"/>
                  </a:lnTo>
                  <a:lnTo>
                    <a:pt x="2214" y="1210"/>
                  </a:lnTo>
                  <a:lnTo>
                    <a:pt x="2196" y="1186"/>
                  </a:lnTo>
                  <a:lnTo>
                    <a:pt x="2184" y="1191"/>
                  </a:lnTo>
                  <a:lnTo>
                    <a:pt x="2196" y="1186"/>
                  </a:lnTo>
                  <a:lnTo>
                    <a:pt x="2184" y="1164"/>
                  </a:lnTo>
                  <a:lnTo>
                    <a:pt x="2169" y="1139"/>
                  </a:lnTo>
                  <a:lnTo>
                    <a:pt x="2154" y="1115"/>
                  </a:lnTo>
                  <a:lnTo>
                    <a:pt x="2142" y="1120"/>
                  </a:lnTo>
                  <a:lnTo>
                    <a:pt x="2154" y="1115"/>
                  </a:lnTo>
                  <a:lnTo>
                    <a:pt x="2139" y="1084"/>
                  </a:lnTo>
                  <a:lnTo>
                    <a:pt x="2127" y="1090"/>
                  </a:lnTo>
                  <a:lnTo>
                    <a:pt x="2142" y="1087"/>
                  </a:lnTo>
                  <a:lnTo>
                    <a:pt x="2130" y="1060"/>
                  </a:lnTo>
                  <a:lnTo>
                    <a:pt x="2127" y="1057"/>
                  </a:lnTo>
                  <a:lnTo>
                    <a:pt x="2112" y="1032"/>
                  </a:lnTo>
                  <a:lnTo>
                    <a:pt x="2094" y="1002"/>
                  </a:lnTo>
                  <a:lnTo>
                    <a:pt x="2082" y="1008"/>
                  </a:lnTo>
                  <a:lnTo>
                    <a:pt x="2097" y="1005"/>
                  </a:lnTo>
                  <a:lnTo>
                    <a:pt x="2085" y="975"/>
                  </a:lnTo>
                  <a:lnTo>
                    <a:pt x="2082" y="972"/>
                  </a:lnTo>
                  <a:lnTo>
                    <a:pt x="2067" y="945"/>
                  </a:lnTo>
                  <a:lnTo>
                    <a:pt x="2052" y="915"/>
                  </a:lnTo>
                  <a:lnTo>
                    <a:pt x="2036" y="884"/>
                  </a:lnTo>
                  <a:lnTo>
                    <a:pt x="2024" y="890"/>
                  </a:lnTo>
                  <a:lnTo>
                    <a:pt x="2040" y="887"/>
                  </a:lnTo>
                  <a:lnTo>
                    <a:pt x="2027" y="857"/>
                  </a:lnTo>
                  <a:lnTo>
                    <a:pt x="2024" y="854"/>
                  </a:lnTo>
                  <a:lnTo>
                    <a:pt x="2006" y="821"/>
                  </a:lnTo>
                  <a:lnTo>
                    <a:pt x="1991" y="791"/>
                  </a:lnTo>
                  <a:lnTo>
                    <a:pt x="1979" y="797"/>
                  </a:lnTo>
                  <a:lnTo>
                    <a:pt x="1994" y="794"/>
                  </a:lnTo>
                  <a:lnTo>
                    <a:pt x="1982" y="761"/>
                  </a:lnTo>
                  <a:lnTo>
                    <a:pt x="1979" y="758"/>
                  </a:lnTo>
                  <a:lnTo>
                    <a:pt x="1964" y="728"/>
                  </a:lnTo>
                  <a:lnTo>
                    <a:pt x="1952" y="734"/>
                  </a:lnTo>
                  <a:lnTo>
                    <a:pt x="1967" y="731"/>
                  </a:lnTo>
                  <a:lnTo>
                    <a:pt x="1952" y="695"/>
                  </a:lnTo>
                  <a:lnTo>
                    <a:pt x="1949" y="693"/>
                  </a:lnTo>
                  <a:lnTo>
                    <a:pt x="1934" y="663"/>
                  </a:lnTo>
                  <a:lnTo>
                    <a:pt x="1922" y="668"/>
                  </a:lnTo>
                  <a:lnTo>
                    <a:pt x="1937" y="665"/>
                  </a:lnTo>
                  <a:lnTo>
                    <a:pt x="1925" y="632"/>
                  </a:lnTo>
                  <a:lnTo>
                    <a:pt x="1922" y="630"/>
                  </a:lnTo>
                  <a:lnTo>
                    <a:pt x="1904" y="600"/>
                  </a:lnTo>
                  <a:lnTo>
                    <a:pt x="1892" y="605"/>
                  </a:lnTo>
                  <a:lnTo>
                    <a:pt x="1907" y="600"/>
                  </a:lnTo>
                  <a:lnTo>
                    <a:pt x="1892" y="567"/>
                  </a:lnTo>
                  <a:lnTo>
                    <a:pt x="1877" y="572"/>
                  </a:lnTo>
                  <a:lnTo>
                    <a:pt x="1892" y="569"/>
                  </a:lnTo>
                  <a:lnTo>
                    <a:pt x="1880" y="537"/>
                  </a:lnTo>
                  <a:lnTo>
                    <a:pt x="1877" y="534"/>
                  </a:lnTo>
                  <a:lnTo>
                    <a:pt x="1862" y="504"/>
                  </a:lnTo>
                  <a:lnTo>
                    <a:pt x="1847" y="474"/>
                  </a:lnTo>
                  <a:lnTo>
                    <a:pt x="1835" y="479"/>
                  </a:lnTo>
                  <a:lnTo>
                    <a:pt x="1850" y="474"/>
                  </a:lnTo>
                  <a:lnTo>
                    <a:pt x="1835" y="441"/>
                  </a:lnTo>
                  <a:lnTo>
                    <a:pt x="1832" y="441"/>
                  </a:lnTo>
                  <a:lnTo>
                    <a:pt x="1817" y="411"/>
                  </a:lnTo>
                  <a:lnTo>
                    <a:pt x="1802" y="380"/>
                  </a:lnTo>
                  <a:lnTo>
                    <a:pt x="1786" y="353"/>
                  </a:lnTo>
                  <a:lnTo>
                    <a:pt x="1774" y="359"/>
                  </a:lnTo>
                  <a:lnTo>
                    <a:pt x="1789" y="356"/>
                  </a:lnTo>
                  <a:lnTo>
                    <a:pt x="1777" y="326"/>
                  </a:lnTo>
                  <a:lnTo>
                    <a:pt x="1774" y="323"/>
                  </a:lnTo>
                  <a:lnTo>
                    <a:pt x="1759" y="295"/>
                  </a:lnTo>
                  <a:lnTo>
                    <a:pt x="1744" y="268"/>
                  </a:lnTo>
                  <a:lnTo>
                    <a:pt x="1729" y="243"/>
                  </a:lnTo>
                  <a:lnTo>
                    <a:pt x="1714" y="219"/>
                  </a:lnTo>
                  <a:lnTo>
                    <a:pt x="1699" y="194"/>
                  </a:lnTo>
                  <a:lnTo>
                    <a:pt x="1684" y="172"/>
                  </a:lnTo>
                  <a:lnTo>
                    <a:pt x="1672" y="178"/>
                  </a:lnTo>
                  <a:lnTo>
                    <a:pt x="1684" y="172"/>
                  </a:lnTo>
                  <a:lnTo>
                    <a:pt x="1672" y="150"/>
                  </a:lnTo>
                  <a:lnTo>
                    <a:pt x="1672" y="148"/>
                  </a:lnTo>
                  <a:lnTo>
                    <a:pt x="1657" y="128"/>
                  </a:lnTo>
                  <a:lnTo>
                    <a:pt x="1642" y="109"/>
                  </a:lnTo>
                  <a:lnTo>
                    <a:pt x="1624" y="93"/>
                  </a:lnTo>
                  <a:lnTo>
                    <a:pt x="1612" y="101"/>
                  </a:lnTo>
                  <a:lnTo>
                    <a:pt x="1624" y="96"/>
                  </a:lnTo>
                  <a:lnTo>
                    <a:pt x="1612" y="79"/>
                  </a:lnTo>
                  <a:lnTo>
                    <a:pt x="1612" y="76"/>
                  </a:lnTo>
                  <a:lnTo>
                    <a:pt x="1597" y="60"/>
                  </a:lnTo>
                  <a:lnTo>
                    <a:pt x="1594" y="60"/>
                  </a:lnTo>
                  <a:lnTo>
                    <a:pt x="1579" y="49"/>
                  </a:lnTo>
                  <a:lnTo>
                    <a:pt x="1570" y="57"/>
                  </a:lnTo>
                  <a:lnTo>
                    <a:pt x="1582" y="49"/>
                  </a:lnTo>
                  <a:lnTo>
                    <a:pt x="1570" y="38"/>
                  </a:lnTo>
                  <a:lnTo>
                    <a:pt x="1567" y="38"/>
                  </a:lnTo>
                  <a:lnTo>
                    <a:pt x="1552" y="27"/>
                  </a:lnTo>
                  <a:lnTo>
                    <a:pt x="1549" y="24"/>
                  </a:lnTo>
                  <a:lnTo>
                    <a:pt x="1533" y="19"/>
                  </a:lnTo>
                  <a:lnTo>
                    <a:pt x="1527" y="30"/>
                  </a:lnTo>
                  <a:lnTo>
                    <a:pt x="1533" y="19"/>
                  </a:lnTo>
                  <a:lnTo>
                    <a:pt x="1515" y="11"/>
                  </a:lnTo>
                  <a:lnTo>
                    <a:pt x="1512" y="11"/>
                  </a:lnTo>
                  <a:lnTo>
                    <a:pt x="1500" y="8"/>
                  </a:lnTo>
                  <a:lnTo>
                    <a:pt x="1485" y="5"/>
                  </a:lnTo>
                  <a:lnTo>
                    <a:pt x="1470" y="2"/>
                  </a:lnTo>
                  <a:lnTo>
                    <a:pt x="1467" y="0"/>
                  </a:lnTo>
                  <a:lnTo>
                    <a:pt x="1455" y="0"/>
                  </a:lnTo>
                  <a:lnTo>
                    <a:pt x="1452" y="2"/>
                  </a:lnTo>
                  <a:lnTo>
                    <a:pt x="1437" y="5"/>
                  </a:lnTo>
                  <a:lnTo>
                    <a:pt x="1419" y="11"/>
                  </a:lnTo>
                  <a:lnTo>
                    <a:pt x="1404" y="16"/>
                  </a:lnTo>
                  <a:lnTo>
                    <a:pt x="1401" y="16"/>
                  </a:lnTo>
                  <a:lnTo>
                    <a:pt x="1389" y="22"/>
                  </a:lnTo>
                  <a:lnTo>
                    <a:pt x="1374" y="30"/>
                  </a:lnTo>
                  <a:lnTo>
                    <a:pt x="1371" y="33"/>
                  </a:lnTo>
                  <a:lnTo>
                    <a:pt x="1356" y="43"/>
                  </a:lnTo>
                  <a:lnTo>
                    <a:pt x="1344" y="57"/>
                  </a:lnTo>
                  <a:lnTo>
                    <a:pt x="1329" y="74"/>
                  </a:lnTo>
                  <a:lnTo>
                    <a:pt x="1338" y="82"/>
                  </a:lnTo>
                  <a:lnTo>
                    <a:pt x="1329" y="74"/>
                  </a:lnTo>
                  <a:lnTo>
                    <a:pt x="1311" y="87"/>
                  </a:lnTo>
                  <a:lnTo>
                    <a:pt x="1295" y="104"/>
                  </a:lnTo>
                  <a:lnTo>
                    <a:pt x="1292" y="106"/>
                  </a:lnTo>
                  <a:lnTo>
                    <a:pt x="1280" y="123"/>
                  </a:lnTo>
                  <a:lnTo>
                    <a:pt x="1292" y="128"/>
                  </a:lnTo>
                  <a:lnTo>
                    <a:pt x="1280" y="120"/>
                  </a:lnTo>
                  <a:lnTo>
                    <a:pt x="1265" y="139"/>
                  </a:lnTo>
                  <a:lnTo>
                    <a:pt x="1265" y="142"/>
                  </a:lnTo>
                  <a:lnTo>
                    <a:pt x="1250" y="164"/>
                  </a:lnTo>
                  <a:lnTo>
                    <a:pt x="1238" y="186"/>
                  </a:lnTo>
                  <a:lnTo>
                    <a:pt x="1250" y="191"/>
                  </a:lnTo>
                  <a:lnTo>
                    <a:pt x="1238" y="186"/>
                  </a:lnTo>
                  <a:lnTo>
                    <a:pt x="1220" y="211"/>
                  </a:lnTo>
                  <a:lnTo>
                    <a:pt x="1205" y="235"/>
                  </a:lnTo>
                  <a:lnTo>
                    <a:pt x="1190" y="260"/>
                  </a:lnTo>
                  <a:lnTo>
                    <a:pt x="1178" y="285"/>
                  </a:lnTo>
                  <a:lnTo>
                    <a:pt x="1163" y="312"/>
                  </a:lnTo>
                  <a:lnTo>
                    <a:pt x="1148" y="342"/>
                  </a:lnTo>
                  <a:lnTo>
                    <a:pt x="1145" y="348"/>
                  </a:lnTo>
                  <a:lnTo>
                    <a:pt x="1148" y="345"/>
                  </a:lnTo>
                  <a:lnTo>
                    <a:pt x="1136" y="372"/>
                  </a:lnTo>
                  <a:lnTo>
                    <a:pt x="1148" y="375"/>
                  </a:lnTo>
                  <a:lnTo>
                    <a:pt x="1136" y="369"/>
                  </a:lnTo>
                  <a:lnTo>
                    <a:pt x="1118" y="400"/>
                  </a:lnTo>
                  <a:lnTo>
                    <a:pt x="1103" y="430"/>
                  </a:lnTo>
                  <a:lnTo>
                    <a:pt x="1088" y="463"/>
                  </a:lnTo>
                  <a:lnTo>
                    <a:pt x="1085" y="468"/>
                  </a:lnTo>
                  <a:lnTo>
                    <a:pt x="1088" y="465"/>
                  </a:lnTo>
                  <a:lnTo>
                    <a:pt x="1076" y="495"/>
                  </a:lnTo>
                  <a:lnTo>
                    <a:pt x="1088" y="498"/>
                  </a:lnTo>
                  <a:lnTo>
                    <a:pt x="1076" y="493"/>
                  </a:lnTo>
                  <a:lnTo>
                    <a:pt x="1061" y="523"/>
                  </a:lnTo>
                  <a:lnTo>
                    <a:pt x="1045" y="553"/>
                  </a:lnTo>
                  <a:lnTo>
                    <a:pt x="1030" y="586"/>
                  </a:lnTo>
                  <a:lnTo>
                    <a:pt x="1015" y="619"/>
                  </a:lnTo>
                  <a:lnTo>
                    <a:pt x="1000" y="652"/>
                  </a:lnTo>
                  <a:lnTo>
                    <a:pt x="985" y="682"/>
                  </a:lnTo>
                  <a:lnTo>
                    <a:pt x="982" y="687"/>
                  </a:lnTo>
                  <a:lnTo>
                    <a:pt x="985" y="684"/>
                  </a:lnTo>
                  <a:lnTo>
                    <a:pt x="973" y="717"/>
                  </a:lnTo>
                  <a:lnTo>
                    <a:pt x="985" y="720"/>
                  </a:lnTo>
                  <a:lnTo>
                    <a:pt x="973" y="715"/>
                  </a:lnTo>
                  <a:lnTo>
                    <a:pt x="958" y="747"/>
                  </a:lnTo>
                  <a:lnTo>
                    <a:pt x="940" y="780"/>
                  </a:lnTo>
                  <a:lnTo>
                    <a:pt x="937" y="786"/>
                  </a:lnTo>
                  <a:lnTo>
                    <a:pt x="940" y="783"/>
                  </a:lnTo>
                  <a:lnTo>
                    <a:pt x="928" y="813"/>
                  </a:lnTo>
                  <a:lnTo>
                    <a:pt x="940" y="816"/>
                  </a:lnTo>
                  <a:lnTo>
                    <a:pt x="928" y="810"/>
                  </a:lnTo>
                  <a:lnTo>
                    <a:pt x="913" y="841"/>
                  </a:lnTo>
                  <a:lnTo>
                    <a:pt x="898" y="873"/>
                  </a:lnTo>
                  <a:lnTo>
                    <a:pt x="883" y="904"/>
                  </a:lnTo>
                  <a:lnTo>
                    <a:pt x="880" y="909"/>
                  </a:lnTo>
                  <a:lnTo>
                    <a:pt x="883" y="906"/>
                  </a:lnTo>
                  <a:lnTo>
                    <a:pt x="871" y="936"/>
                  </a:lnTo>
                  <a:lnTo>
                    <a:pt x="883" y="939"/>
                  </a:lnTo>
                  <a:lnTo>
                    <a:pt x="871" y="934"/>
                  </a:lnTo>
                  <a:lnTo>
                    <a:pt x="856" y="961"/>
                  </a:lnTo>
                  <a:lnTo>
                    <a:pt x="838" y="994"/>
                  </a:lnTo>
                  <a:lnTo>
                    <a:pt x="835" y="999"/>
                  </a:lnTo>
                  <a:lnTo>
                    <a:pt x="838" y="997"/>
                  </a:lnTo>
                  <a:lnTo>
                    <a:pt x="826" y="1024"/>
                  </a:lnTo>
                  <a:lnTo>
                    <a:pt x="838" y="1027"/>
                  </a:lnTo>
                  <a:lnTo>
                    <a:pt x="826" y="1021"/>
                  </a:lnTo>
                  <a:lnTo>
                    <a:pt x="811" y="1049"/>
                  </a:lnTo>
                  <a:lnTo>
                    <a:pt x="795" y="1076"/>
                  </a:lnTo>
                  <a:lnTo>
                    <a:pt x="807" y="1082"/>
                  </a:lnTo>
                  <a:lnTo>
                    <a:pt x="795" y="1076"/>
                  </a:lnTo>
                  <a:lnTo>
                    <a:pt x="780" y="1101"/>
                  </a:lnTo>
                  <a:lnTo>
                    <a:pt x="777" y="1106"/>
                  </a:lnTo>
                  <a:lnTo>
                    <a:pt x="780" y="1104"/>
                  </a:lnTo>
                  <a:lnTo>
                    <a:pt x="768" y="1131"/>
                  </a:lnTo>
                  <a:lnTo>
                    <a:pt x="780" y="1134"/>
                  </a:lnTo>
                  <a:lnTo>
                    <a:pt x="768" y="1128"/>
                  </a:lnTo>
                  <a:lnTo>
                    <a:pt x="750" y="1153"/>
                  </a:lnTo>
                  <a:lnTo>
                    <a:pt x="735" y="1178"/>
                  </a:lnTo>
                  <a:lnTo>
                    <a:pt x="723" y="1202"/>
                  </a:lnTo>
                  <a:lnTo>
                    <a:pt x="735" y="1208"/>
                  </a:lnTo>
                  <a:lnTo>
                    <a:pt x="723" y="1202"/>
                  </a:lnTo>
                  <a:lnTo>
                    <a:pt x="708" y="1224"/>
                  </a:lnTo>
                  <a:lnTo>
                    <a:pt x="693" y="1249"/>
                  </a:lnTo>
                  <a:lnTo>
                    <a:pt x="705" y="1254"/>
                  </a:lnTo>
                  <a:lnTo>
                    <a:pt x="693" y="1246"/>
                  </a:lnTo>
                  <a:lnTo>
                    <a:pt x="678" y="1265"/>
                  </a:lnTo>
                  <a:lnTo>
                    <a:pt x="678" y="1268"/>
                  </a:lnTo>
                  <a:lnTo>
                    <a:pt x="666" y="1290"/>
                  </a:lnTo>
                  <a:lnTo>
                    <a:pt x="678" y="1295"/>
                  </a:lnTo>
                  <a:lnTo>
                    <a:pt x="669" y="1287"/>
                  </a:lnTo>
                  <a:lnTo>
                    <a:pt x="651" y="1306"/>
                  </a:lnTo>
                  <a:lnTo>
                    <a:pt x="648" y="1306"/>
                  </a:lnTo>
                  <a:lnTo>
                    <a:pt x="633" y="1325"/>
                  </a:lnTo>
                  <a:lnTo>
                    <a:pt x="633" y="1328"/>
                  </a:lnTo>
                  <a:lnTo>
                    <a:pt x="621" y="1345"/>
                  </a:lnTo>
                  <a:lnTo>
                    <a:pt x="633" y="1350"/>
                  </a:lnTo>
                  <a:lnTo>
                    <a:pt x="621" y="1342"/>
                  </a:lnTo>
                  <a:lnTo>
                    <a:pt x="606" y="1361"/>
                  </a:lnTo>
                  <a:lnTo>
                    <a:pt x="591" y="1380"/>
                  </a:lnTo>
                  <a:lnTo>
                    <a:pt x="603" y="1388"/>
                  </a:lnTo>
                  <a:lnTo>
                    <a:pt x="594" y="1380"/>
                  </a:lnTo>
                  <a:lnTo>
                    <a:pt x="579" y="1397"/>
                  </a:lnTo>
                  <a:lnTo>
                    <a:pt x="588" y="1405"/>
                  </a:lnTo>
                  <a:lnTo>
                    <a:pt x="579" y="1397"/>
                  </a:lnTo>
                  <a:lnTo>
                    <a:pt x="563" y="1410"/>
                  </a:lnTo>
                  <a:lnTo>
                    <a:pt x="548" y="1424"/>
                  </a:lnTo>
                  <a:lnTo>
                    <a:pt x="533" y="1438"/>
                  </a:lnTo>
                  <a:lnTo>
                    <a:pt x="521" y="1451"/>
                  </a:lnTo>
                  <a:lnTo>
                    <a:pt x="530" y="1460"/>
                  </a:lnTo>
                  <a:lnTo>
                    <a:pt x="521" y="1451"/>
                  </a:lnTo>
                  <a:lnTo>
                    <a:pt x="506" y="1465"/>
                  </a:lnTo>
                  <a:lnTo>
                    <a:pt x="515" y="1473"/>
                  </a:lnTo>
                  <a:lnTo>
                    <a:pt x="506" y="1465"/>
                  </a:lnTo>
                  <a:lnTo>
                    <a:pt x="491" y="1476"/>
                  </a:lnTo>
                  <a:lnTo>
                    <a:pt x="479" y="1487"/>
                  </a:lnTo>
                  <a:lnTo>
                    <a:pt x="488" y="1495"/>
                  </a:lnTo>
                  <a:lnTo>
                    <a:pt x="482" y="1484"/>
                  </a:lnTo>
                  <a:lnTo>
                    <a:pt x="464" y="1495"/>
                  </a:lnTo>
                  <a:lnTo>
                    <a:pt x="461" y="1498"/>
                  </a:lnTo>
                  <a:lnTo>
                    <a:pt x="446" y="1512"/>
                  </a:lnTo>
                  <a:lnTo>
                    <a:pt x="455" y="1520"/>
                  </a:lnTo>
                  <a:lnTo>
                    <a:pt x="449" y="1509"/>
                  </a:lnTo>
                  <a:lnTo>
                    <a:pt x="434" y="1517"/>
                  </a:lnTo>
                  <a:lnTo>
                    <a:pt x="431" y="1517"/>
                  </a:lnTo>
                  <a:lnTo>
                    <a:pt x="419" y="1525"/>
                  </a:lnTo>
                  <a:lnTo>
                    <a:pt x="428" y="1536"/>
                  </a:lnTo>
                  <a:lnTo>
                    <a:pt x="422" y="1525"/>
                  </a:lnTo>
                  <a:lnTo>
                    <a:pt x="407" y="1534"/>
                  </a:lnTo>
                  <a:lnTo>
                    <a:pt x="392" y="1542"/>
                  </a:lnTo>
                  <a:lnTo>
                    <a:pt x="377" y="1550"/>
                  </a:lnTo>
                  <a:lnTo>
                    <a:pt x="362" y="1558"/>
                  </a:lnTo>
                  <a:lnTo>
                    <a:pt x="368" y="1569"/>
                  </a:lnTo>
                  <a:lnTo>
                    <a:pt x="365" y="1558"/>
                  </a:lnTo>
                  <a:lnTo>
                    <a:pt x="350" y="1564"/>
                  </a:lnTo>
                  <a:lnTo>
                    <a:pt x="335" y="1569"/>
                  </a:lnTo>
                  <a:lnTo>
                    <a:pt x="332" y="1569"/>
                  </a:lnTo>
                  <a:lnTo>
                    <a:pt x="320" y="1575"/>
                  </a:lnTo>
                  <a:lnTo>
                    <a:pt x="326" y="1586"/>
                  </a:lnTo>
                  <a:lnTo>
                    <a:pt x="323" y="1575"/>
                  </a:lnTo>
                  <a:lnTo>
                    <a:pt x="307" y="1580"/>
                  </a:lnTo>
                  <a:lnTo>
                    <a:pt x="292" y="1586"/>
                  </a:lnTo>
                  <a:lnTo>
                    <a:pt x="277" y="1591"/>
                  </a:lnTo>
                  <a:lnTo>
                    <a:pt x="280" y="1602"/>
                  </a:lnTo>
                  <a:lnTo>
                    <a:pt x="277" y="1591"/>
                  </a:lnTo>
                  <a:lnTo>
                    <a:pt x="262" y="1594"/>
                  </a:lnTo>
                  <a:lnTo>
                    <a:pt x="247" y="1599"/>
                  </a:lnTo>
                  <a:lnTo>
                    <a:pt x="250" y="1610"/>
                  </a:lnTo>
                  <a:lnTo>
                    <a:pt x="247" y="1599"/>
                  </a:lnTo>
                  <a:lnTo>
                    <a:pt x="232" y="1602"/>
                  </a:lnTo>
                  <a:lnTo>
                    <a:pt x="220" y="1605"/>
                  </a:lnTo>
                  <a:lnTo>
                    <a:pt x="205" y="1608"/>
                  </a:lnTo>
                  <a:lnTo>
                    <a:pt x="187" y="1613"/>
                  </a:lnTo>
                  <a:lnTo>
                    <a:pt x="190" y="1624"/>
                  </a:lnTo>
                  <a:lnTo>
                    <a:pt x="187" y="1613"/>
                  </a:lnTo>
                  <a:lnTo>
                    <a:pt x="175" y="1616"/>
                  </a:lnTo>
                  <a:lnTo>
                    <a:pt x="178" y="1627"/>
                  </a:lnTo>
                  <a:lnTo>
                    <a:pt x="178" y="1613"/>
                  </a:lnTo>
                  <a:lnTo>
                    <a:pt x="163" y="1613"/>
                  </a:lnTo>
                  <a:lnTo>
                    <a:pt x="160" y="1616"/>
                  </a:lnTo>
                  <a:lnTo>
                    <a:pt x="145" y="1619"/>
                  </a:lnTo>
                  <a:lnTo>
                    <a:pt x="130" y="1621"/>
                  </a:lnTo>
                  <a:lnTo>
                    <a:pt x="118" y="1624"/>
                  </a:lnTo>
                  <a:lnTo>
                    <a:pt x="121" y="1635"/>
                  </a:lnTo>
                  <a:lnTo>
                    <a:pt x="121" y="1621"/>
                  </a:lnTo>
                  <a:lnTo>
                    <a:pt x="106" y="1621"/>
                  </a:lnTo>
                  <a:lnTo>
                    <a:pt x="106" y="1624"/>
                  </a:lnTo>
                  <a:lnTo>
                    <a:pt x="88" y="1627"/>
                  </a:lnTo>
                  <a:lnTo>
                    <a:pt x="82" y="1627"/>
                  </a:lnTo>
                  <a:lnTo>
                    <a:pt x="69" y="1632"/>
                  </a:lnTo>
                  <a:lnTo>
                    <a:pt x="76" y="1643"/>
                  </a:lnTo>
                  <a:lnTo>
                    <a:pt x="76" y="1630"/>
                  </a:lnTo>
                  <a:lnTo>
                    <a:pt x="60" y="1630"/>
                  </a:lnTo>
                  <a:lnTo>
                    <a:pt x="57" y="1632"/>
                  </a:lnTo>
                  <a:lnTo>
                    <a:pt x="42" y="1635"/>
                  </a:lnTo>
                  <a:lnTo>
                    <a:pt x="45" y="1646"/>
                  </a:lnTo>
                  <a:lnTo>
                    <a:pt x="45" y="1632"/>
                  </a:lnTo>
                  <a:lnTo>
                    <a:pt x="30" y="1632"/>
                  </a:lnTo>
                  <a:lnTo>
                    <a:pt x="18" y="1632"/>
                  </a:lnTo>
                  <a:lnTo>
                    <a:pt x="15" y="1635"/>
                  </a:lnTo>
                  <a:lnTo>
                    <a:pt x="0" y="1638"/>
                  </a:lnTo>
                  <a:close/>
                </a:path>
              </a:pathLst>
            </a:custGeom>
            <a:solidFill>
              <a:srgbClr val="00FF00"/>
            </a:solidFill>
            <a:ln w="38100" cmpd="sng">
              <a:solidFill>
                <a:srgbClr val="0000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9" name="Line 324"/>
            <p:cNvSpPr>
              <a:spLocks noChangeShapeType="1"/>
            </p:cNvSpPr>
            <p:nvPr/>
          </p:nvSpPr>
          <p:spPr bwMode="auto">
            <a:xfrm flipH="1">
              <a:off x="4656" y="2256"/>
              <a:ext cx="288" cy="1824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40" name="Line 325"/>
          <p:cNvSpPr>
            <a:spLocks noChangeShapeType="1"/>
          </p:cNvSpPr>
          <p:nvPr/>
        </p:nvSpPr>
        <p:spPr bwMode="auto">
          <a:xfrm flipH="1">
            <a:off x="2312988" y="6221413"/>
            <a:ext cx="5334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grpSp>
        <p:nvGrpSpPr>
          <p:cNvPr id="341" name="Group 333"/>
          <p:cNvGrpSpPr>
            <a:grpSpLocks/>
          </p:cNvGrpSpPr>
          <p:nvPr/>
        </p:nvGrpSpPr>
        <p:grpSpPr bwMode="auto">
          <a:xfrm>
            <a:off x="2312988" y="2868613"/>
            <a:ext cx="1066800" cy="457200"/>
            <a:chOff x="4320" y="2016"/>
            <a:chExt cx="672" cy="288"/>
          </a:xfrm>
        </p:grpSpPr>
        <p:sp>
          <p:nvSpPr>
            <p:cNvPr id="342" name="Rectangle 334"/>
            <p:cNvSpPr>
              <a:spLocks noChangeArrowheads="1"/>
            </p:cNvSpPr>
            <p:nvPr/>
          </p:nvSpPr>
          <p:spPr bwMode="auto">
            <a:xfrm>
              <a:off x="4944" y="2016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43" name="Rectangle 335"/>
            <p:cNvSpPr>
              <a:spLocks noChangeArrowheads="1"/>
            </p:cNvSpPr>
            <p:nvPr/>
          </p:nvSpPr>
          <p:spPr bwMode="auto">
            <a:xfrm>
              <a:off x="4944" y="2064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44" name="Rectangle 336"/>
            <p:cNvSpPr>
              <a:spLocks noChangeArrowheads="1"/>
            </p:cNvSpPr>
            <p:nvPr/>
          </p:nvSpPr>
          <p:spPr bwMode="auto">
            <a:xfrm>
              <a:off x="4944" y="2112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45" name="Rectangle 337"/>
            <p:cNvSpPr>
              <a:spLocks noChangeArrowheads="1"/>
            </p:cNvSpPr>
            <p:nvPr/>
          </p:nvSpPr>
          <p:spPr bwMode="auto">
            <a:xfrm>
              <a:off x="4944" y="2160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46" name="Rectangle 338"/>
            <p:cNvSpPr>
              <a:spLocks noChangeArrowheads="1"/>
            </p:cNvSpPr>
            <p:nvPr/>
          </p:nvSpPr>
          <p:spPr bwMode="auto">
            <a:xfrm>
              <a:off x="4944" y="2208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47" name="Line 339"/>
            <p:cNvSpPr>
              <a:spLocks noChangeShapeType="1"/>
            </p:cNvSpPr>
            <p:nvPr/>
          </p:nvSpPr>
          <p:spPr bwMode="auto">
            <a:xfrm flipH="1">
              <a:off x="4320" y="2304"/>
              <a:ext cx="624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48" name="Caixa de texto 340"/>
          <p:cNvSpPr txBox="1">
            <a:spLocks noChangeArrowheads="1"/>
          </p:cNvSpPr>
          <p:nvPr/>
        </p:nvSpPr>
        <p:spPr bwMode="auto">
          <a:xfrm>
            <a:off x="3913188" y="1219786"/>
            <a:ext cx="4546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GB" altLang="es-ES" dirty="0" smtClean="0"/>
              <a:t>If, on the contrary, there also exists genetic variance, the regression is not expected to be complete</a:t>
            </a:r>
            <a:endParaRPr lang="en-GB" altLang="es-ES" dirty="0"/>
          </a:p>
        </p:txBody>
      </p:sp>
      <p:pic>
        <p:nvPicPr>
          <p:cNvPr id="349" name="Picture 341"/>
          <p:cNvPicPr>
            <a:picLocks noChangeAspect="1" noChangeArrowheads="1"/>
          </p:cNvPicPr>
          <p:nvPr/>
        </p:nvPicPr>
        <p:blipFill>
          <a:blip r:embed="rId3" cstate="print"/>
          <a:srcRect t="2" b="6979"/>
          <a:stretch>
            <a:fillRect/>
          </a:stretch>
        </p:blipFill>
        <p:spPr bwMode="auto">
          <a:xfrm>
            <a:off x="5292725" y="2449513"/>
            <a:ext cx="3167063" cy="312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350" name="Caixa de texto 343"/>
          <p:cNvSpPr txBox="1">
            <a:spLocks noChangeArrowheads="1"/>
          </p:cNvSpPr>
          <p:nvPr/>
        </p:nvSpPr>
        <p:spPr bwMode="auto">
          <a:xfrm>
            <a:off x="5435600" y="5516563"/>
            <a:ext cx="28575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s-ES" sz="1700" b="1" smtClean="0"/>
              <a:t>Mean parental phenotype</a:t>
            </a:r>
            <a:endParaRPr lang="en-GB" altLang="es-ES" sz="1700" b="1"/>
          </a:p>
        </p:txBody>
      </p:sp>
      <p:sp>
        <p:nvSpPr>
          <p:cNvPr id="351" name="Caixa de texto 345"/>
          <p:cNvSpPr txBox="1">
            <a:spLocks noChangeArrowheads="1"/>
          </p:cNvSpPr>
          <p:nvPr/>
        </p:nvSpPr>
        <p:spPr bwMode="auto">
          <a:xfrm>
            <a:off x="446088" y="6308725"/>
            <a:ext cx="3810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altLang="es-ES" smtClean="0"/>
              <a:t>Inheritable differences</a:t>
            </a:r>
            <a:endParaRPr lang="en-GB" altLang="es-ES"/>
          </a:p>
        </p:txBody>
      </p:sp>
      <p:sp>
        <p:nvSpPr>
          <p:cNvPr id="352" name="Caixa de texto 1"/>
          <p:cNvSpPr txBox="1">
            <a:spLocks noChangeArrowheads="1"/>
          </p:cNvSpPr>
          <p:nvPr/>
        </p:nvSpPr>
        <p:spPr bwMode="auto">
          <a:xfrm>
            <a:off x="5432255" y="5949280"/>
            <a:ext cx="2524121" cy="646331"/>
          </a:xfrm>
          <a:prstGeom prst="rect">
            <a:avLst/>
          </a:prstGeom>
          <a:noFill/>
          <a:ln w="31750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GB" altLang="es-ES" b="1" dirty="0" smtClean="0"/>
              <a:t>Question:</a:t>
            </a:r>
            <a:r>
              <a:rPr lang="en-GB" altLang="es-ES" dirty="0" smtClean="0"/>
              <a:t> Why the total variance also changes? </a:t>
            </a:r>
            <a:endParaRPr lang="en-GB" altLang="es-ES" b="1" dirty="0"/>
          </a:p>
        </p:txBody>
      </p:sp>
      <p:sp>
        <p:nvSpPr>
          <p:cNvPr id="353" name="Caixa de texto 38"/>
          <p:cNvSpPr txBox="1">
            <a:spLocks noChangeArrowheads="1"/>
          </p:cNvSpPr>
          <p:nvPr/>
        </p:nvSpPr>
        <p:spPr bwMode="auto">
          <a:xfrm>
            <a:off x="7285038" y="2171700"/>
            <a:ext cx="117475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0"/>
              </a:spcBef>
            </a:pPr>
            <a:r>
              <a:rPr lang="en-GB" altLang="es-ES" sz="1200" smtClean="0"/>
              <a:t>Pierce 2014</a:t>
            </a:r>
            <a:endParaRPr lang="en-GB" altLang="es-ES" sz="1200"/>
          </a:p>
        </p:txBody>
      </p:sp>
      <p:sp>
        <p:nvSpPr>
          <p:cNvPr id="354" name="Rectangle 77"/>
          <p:cNvSpPr>
            <a:spLocks noChangeArrowheads="1"/>
          </p:cNvSpPr>
          <p:nvPr/>
        </p:nvSpPr>
        <p:spPr bwMode="auto">
          <a:xfrm>
            <a:off x="1627188" y="2792413"/>
            <a:ext cx="76200" cy="889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0"/>
              </a:spcBef>
            </a:pPr>
            <a:endParaRPr lang="en-GB" alt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smtClean="0"/>
              <a:t>Regression towards mediocrity</a:t>
            </a:r>
          </a:p>
        </p:txBody>
      </p:sp>
      <p:grpSp>
        <p:nvGrpSpPr>
          <p:cNvPr id="252" name="Group 82"/>
          <p:cNvGrpSpPr>
            <a:grpSpLocks/>
          </p:cNvGrpSpPr>
          <p:nvPr/>
        </p:nvGrpSpPr>
        <p:grpSpPr bwMode="auto">
          <a:xfrm>
            <a:off x="179388" y="1268413"/>
            <a:ext cx="4267200" cy="1981200"/>
            <a:chOff x="480" y="288"/>
            <a:chExt cx="2688" cy="1248"/>
          </a:xfrm>
        </p:grpSpPr>
        <p:sp>
          <p:nvSpPr>
            <p:cNvPr id="259" name="Freeform 83"/>
            <p:cNvSpPr>
              <a:spLocks/>
            </p:cNvSpPr>
            <p:nvPr/>
          </p:nvSpPr>
          <p:spPr bwMode="auto">
            <a:xfrm>
              <a:off x="624" y="288"/>
              <a:ext cx="2400" cy="1248"/>
            </a:xfrm>
            <a:custGeom>
              <a:avLst/>
              <a:gdLst>
                <a:gd name="T0" fmla="*/ 4 w 2934"/>
                <a:gd name="T1" fmla="*/ 23 h 1662"/>
                <a:gd name="T2" fmla="*/ 8 w 2934"/>
                <a:gd name="T3" fmla="*/ 22 h 1662"/>
                <a:gd name="T4" fmla="*/ 13 w 2934"/>
                <a:gd name="T5" fmla="*/ 22 h 1662"/>
                <a:gd name="T6" fmla="*/ 19 w 2934"/>
                <a:gd name="T7" fmla="*/ 22 h 1662"/>
                <a:gd name="T8" fmla="*/ 24 w 2934"/>
                <a:gd name="T9" fmla="*/ 21 h 1662"/>
                <a:gd name="T10" fmla="*/ 28 w 2934"/>
                <a:gd name="T11" fmla="*/ 20 h 1662"/>
                <a:gd name="T12" fmla="*/ 34 w 2934"/>
                <a:gd name="T13" fmla="*/ 18 h 1662"/>
                <a:gd name="T14" fmla="*/ 38 w 2934"/>
                <a:gd name="T15" fmla="*/ 17 h 1662"/>
                <a:gd name="T16" fmla="*/ 43 w 2934"/>
                <a:gd name="T17" fmla="*/ 14 h 1662"/>
                <a:gd name="T18" fmla="*/ 47 w 2934"/>
                <a:gd name="T19" fmla="*/ 11 h 1662"/>
                <a:gd name="T20" fmla="*/ 53 w 2934"/>
                <a:gd name="T21" fmla="*/ 8 h 1662"/>
                <a:gd name="T22" fmla="*/ 58 w 2934"/>
                <a:gd name="T23" fmla="*/ 5 h 1662"/>
                <a:gd name="T24" fmla="*/ 61 w 2934"/>
                <a:gd name="T25" fmla="*/ 3 h 1662"/>
                <a:gd name="T26" fmla="*/ 66 w 2934"/>
                <a:gd name="T27" fmla="*/ 2 h 1662"/>
                <a:gd name="T28" fmla="*/ 70 w 2934"/>
                <a:gd name="T29" fmla="*/ 2 h 1662"/>
                <a:gd name="T30" fmla="*/ 74 w 2934"/>
                <a:gd name="T31" fmla="*/ 2 h 1662"/>
                <a:gd name="T32" fmla="*/ 77 w 2934"/>
                <a:gd name="T33" fmla="*/ 2 h 1662"/>
                <a:gd name="T34" fmla="*/ 81 w 2934"/>
                <a:gd name="T35" fmla="*/ 3 h 1662"/>
                <a:gd name="T36" fmla="*/ 87 w 2934"/>
                <a:gd name="T37" fmla="*/ 5 h 1662"/>
                <a:gd name="T38" fmla="*/ 92 w 2934"/>
                <a:gd name="T39" fmla="*/ 8 h 1662"/>
                <a:gd name="T40" fmla="*/ 95 w 2934"/>
                <a:gd name="T41" fmla="*/ 10 h 1662"/>
                <a:gd name="T42" fmla="*/ 99 w 2934"/>
                <a:gd name="T43" fmla="*/ 13 h 1662"/>
                <a:gd name="T44" fmla="*/ 104 w 2934"/>
                <a:gd name="T45" fmla="*/ 15 h 1662"/>
                <a:gd name="T46" fmla="*/ 109 w 2934"/>
                <a:gd name="T47" fmla="*/ 17 h 1662"/>
                <a:gd name="T48" fmla="*/ 115 w 2934"/>
                <a:gd name="T49" fmla="*/ 20 h 1662"/>
                <a:gd name="T50" fmla="*/ 119 w 2934"/>
                <a:gd name="T51" fmla="*/ 20 h 1662"/>
                <a:gd name="T52" fmla="*/ 124 w 2934"/>
                <a:gd name="T53" fmla="*/ 22 h 1662"/>
                <a:gd name="T54" fmla="*/ 128 w 2934"/>
                <a:gd name="T55" fmla="*/ 22 h 1662"/>
                <a:gd name="T56" fmla="*/ 131 w 2934"/>
                <a:gd name="T57" fmla="*/ 22 h 1662"/>
                <a:gd name="T58" fmla="*/ 138 w 2934"/>
                <a:gd name="T59" fmla="*/ 23 h 1662"/>
                <a:gd name="T60" fmla="*/ 142 w 2934"/>
                <a:gd name="T61" fmla="*/ 23 h 1662"/>
                <a:gd name="T62" fmla="*/ 142 w 2934"/>
                <a:gd name="T63" fmla="*/ 23 h 1662"/>
                <a:gd name="T64" fmla="*/ 139 w 2934"/>
                <a:gd name="T65" fmla="*/ 23 h 1662"/>
                <a:gd name="T66" fmla="*/ 134 w 2934"/>
                <a:gd name="T67" fmla="*/ 22 h 1662"/>
                <a:gd name="T68" fmla="*/ 130 w 2934"/>
                <a:gd name="T69" fmla="*/ 22 h 1662"/>
                <a:gd name="T70" fmla="*/ 127 w 2934"/>
                <a:gd name="T71" fmla="*/ 22 h 1662"/>
                <a:gd name="T72" fmla="*/ 123 w 2934"/>
                <a:gd name="T73" fmla="*/ 21 h 1662"/>
                <a:gd name="T74" fmla="*/ 119 w 2934"/>
                <a:gd name="T75" fmla="*/ 20 h 1662"/>
                <a:gd name="T76" fmla="*/ 115 w 2934"/>
                <a:gd name="T77" fmla="*/ 20 h 1662"/>
                <a:gd name="T78" fmla="*/ 110 w 2934"/>
                <a:gd name="T79" fmla="*/ 17 h 1662"/>
                <a:gd name="T80" fmla="*/ 105 w 2934"/>
                <a:gd name="T81" fmla="*/ 15 h 1662"/>
                <a:gd name="T82" fmla="*/ 100 w 2934"/>
                <a:gd name="T83" fmla="*/ 13 h 1662"/>
                <a:gd name="T84" fmla="*/ 97 w 2934"/>
                <a:gd name="T85" fmla="*/ 11 h 1662"/>
                <a:gd name="T86" fmla="*/ 93 w 2934"/>
                <a:gd name="T87" fmla="*/ 8 h 1662"/>
                <a:gd name="T88" fmla="*/ 88 w 2934"/>
                <a:gd name="T89" fmla="*/ 5 h 1662"/>
                <a:gd name="T90" fmla="*/ 83 w 2934"/>
                <a:gd name="T91" fmla="*/ 2 h 1662"/>
                <a:gd name="T92" fmla="*/ 78 w 2934"/>
                <a:gd name="T93" fmla="*/ 2 h 1662"/>
                <a:gd name="T94" fmla="*/ 72 w 2934"/>
                <a:gd name="T95" fmla="*/ 0 h 1662"/>
                <a:gd name="T96" fmla="*/ 67 w 2934"/>
                <a:gd name="T97" fmla="*/ 2 h 1662"/>
                <a:gd name="T98" fmla="*/ 62 w 2934"/>
                <a:gd name="T99" fmla="*/ 2 h 1662"/>
                <a:gd name="T100" fmla="*/ 56 w 2934"/>
                <a:gd name="T101" fmla="*/ 5 h 1662"/>
                <a:gd name="T102" fmla="*/ 53 w 2934"/>
                <a:gd name="T103" fmla="*/ 8 h 1662"/>
                <a:gd name="T104" fmla="*/ 46 w 2934"/>
                <a:gd name="T105" fmla="*/ 11 h 1662"/>
                <a:gd name="T106" fmla="*/ 43 w 2934"/>
                <a:gd name="T107" fmla="*/ 13 h 1662"/>
                <a:gd name="T108" fmla="*/ 38 w 2934"/>
                <a:gd name="T109" fmla="*/ 15 h 1662"/>
                <a:gd name="T110" fmla="*/ 35 w 2934"/>
                <a:gd name="T111" fmla="*/ 17 h 1662"/>
                <a:gd name="T112" fmla="*/ 31 w 2934"/>
                <a:gd name="T113" fmla="*/ 19 h 1662"/>
                <a:gd name="T114" fmla="*/ 25 w 2934"/>
                <a:gd name="T115" fmla="*/ 20 h 1662"/>
                <a:gd name="T116" fmla="*/ 23 w 2934"/>
                <a:gd name="T117" fmla="*/ 21 h 1662"/>
                <a:gd name="T118" fmla="*/ 16 w 2934"/>
                <a:gd name="T119" fmla="*/ 22 h 1662"/>
                <a:gd name="T120" fmla="*/ 13 w 2934"/>
                <a:gd name="T121" fmla="*/ 22 h 1662"/>
                <a:gd name="T122" fmla="*/ 8 w 2934"/>
                <a:gd name="T123" fmla="*/ 22 h 1662"/>
                <a:gd name="T124" fmla="*/ 4 w 2934"/>
                <a:gd name="T125" fmla="*/ 22 h 16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934"/>
                <a:gd name="T190" fmla="*/ 0 h 1662"/>
                <a:gd name="T191" fmla="*/ 2934 w 2934"/>
                <a:gd name="T192" fmla="*/ 1662 h 16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934" h="1662">
                  <a:moveTo>
                    <a:pt x="0" y="1638"/>
                  </a:moveTo>
                  <a:lnTo>
                    <a:pt x="6" y="1662"/>
                  </a:lnTo>
                  <a:lnTo>
                    <a:pt x="21" y="1660"/>
                  </a:lnTo>
                  <a:lnTo>
                    <a:pt x="18" y="1646"/>
                  </a:lnTo>
                  <a:lnTo>
                    <a:pt x="18" y="1660"/>
                  </a:lnTo>
                  <a:lnTo>
                    <a:pt x="30" y="1660"/>
                  </a:lnTo>
                  <a:lnTo>
                    <a:pt x="45" y="1660"/>
                  </a:lnTo>
                  <a:lnTo>
                    <a:pt x="48" y="1660"/>
                  </a:lnTo>
                  <a:lnTo>
                    <a:pt x="63" y="1657"/>
                  </a:lnTo>
                  <a:lnTo>
                    <a:pt x="60" y="1643"/>
                  </a:lnTo>
                  <a:lnTo>
                    <a:pt x="60" y="1657"/>
                  </a:lnTo>
                  <a:lnTo>
                    <a:pt x="76" y="1657"/>
                  </a:lnTo>
                  <a:lnTo>
                    <a:pt x="82" y="1654"/>
                  </a:lnTo>
                  <a:lnTo>
                    <a:pt x="94" y="1649"/>
                  </a:lnTo>
                  <a:lnTo>
                    <a:pt x="88" y="1638"/>
                  </a:lnTo>
                  <a:lnTo>
                    <a:pt x="91" y="1651"/>
                  </a:lnTo>
                  <a:lnTo>
                    <a:pt x="109" y="1649"/>
                  </a:lnTo>
                  <a:lnTo>
                    <a:pt x="106" y="1635"/>
                  </a:lnTo>
                  <a:lnTo>
                    <a:pt x="106" y="1649"/>
                  </a:lnTo>
                  <a:lnTo>
                    <a:pt x="121" y="1649"/>
                  </a:lnTo>
                  <a:lnTo>
                    <a:pt x="124" y="1649"/>
                  </a:lnTo>
                  <a:lnTo>
                    <a:pt x="136" y="1646"/>
                  </a:lnTo>
                  <a:lnTo>
                    <a:pt x="151" y="1643"/>
                  </a:lnTo>
                  <a:lnTo>
                    <a:pt x="166" y="1640"/>
                  </a:lnTo>
                  <a:lnTo>
                    <a:pt x="163" y="1627"/>
                  </a:lnTo>
                  <a:lnTo>
                    <a:pt x="163" y="1640"/>
                  </a:lnTo>
                  <a:lnTo>
                    <a:pt x="178" y="1640"/>
                  </a:lnTo>
                  <a:lnTo>
                    <a:pt x="181" y="1640"/>
                  </a:lnTo>
                  <a:lnTo>
                    <a:pt x="193" y="1638"/>
                  </a:lnTo>
                  <a:lnTo>
                    <a:pt x="196" y="1638"/>
                  </a:lnTo>
                  <a:lnTo>
                    <a:pt x="214" y="1632"/>
                  </a:lnTo>
                  <a:lnTo>
                    <a:pt x="208" y="1619"/>
                  </a:lnTo>
                  <a:lnTo>
                    <a:pt x="211" y="1632"/>
                  </a:lnTo>
                  <a:lnTo>
                    <a:pt x="226" y="1630"/>
                  </a:lnTo>
                  <a:lnTo>
                    <a:pt x="238" y="1627"/>
                  </a:lnTo>
                  <a:lnTo>
                    <a:pt x="253" y="1624"/>
                  </a:lnTo>
                  <a:lnTo>
                    <a:pt x="256" y="1624"/>
                  </a:lnTo>
                  <a:lnTo>
                    <a:pt x="271" y="1619"/>
                  </a:lnTo>
                  <a:lnTo>
                    <a:pt x="265" y="1605"/>
                  </a:lnTo>
                  <a:lnTo>
                    <a:pt x="268" y="1619"/>
                  </a:lnTo>
                  <a:lnTo>
                    <a:pt x="283" y="1616"/>
                  </a:lnTo>
                  <a:lnTo>
                    <a:pt x="286" y="1616"/>
                  </a:lnTo>
                  <a:lnTo>
                    <a:pt x="301" y="1610"/>
                  </a:lnTo>
                  <a:lnTo>
                    <a:pt x="316" y="1605"/>
                  </a:lnTo>
                  <a:lnTo>
                    <a:pt x="332" y="1599"/>
                  </a:lnTo>
                  <a:lnTo>
                    <a:pt x="332" y="1597"/>
                  </a:lnTo>
                  <a:lnTo>
                    <a:pt x="344" y="1591"/>
                  </a:lnTo>
                  <a:lnTo>
                    <a:pt x="338" y="1580"/>
                  </a:lnTo>
                  <a:lnTo>
                    <a:pt x="344" y="1594"/>
                  </a:lnTo>
                  <a:lnTo>
                    <a:pt x="359" y="1588"/>
                  </a:lnTo>
                  <a:lnTo>
                    <a:pt x="374" y="1583"/>
                  </a:lnTo>
                  <a:lnTo>
                    <a:pt x="377" y="1580"/>
                  </a:lnTo>
                  <a:lnTo>
                    <a:pt x="392" y="1572"/>
                  </a:lnTo>
                  <a:lnTo>
                    <a:pt x="407" y="1564"/>
                  </a:lnTo>
                  <a:lnTo>
                    <a:pt x="422" y="1556"/>
                  </a:lnTo>
                  <a:lnTo>
                    <a:pt x="437" y="1547"/>
                  </a:lnTo>
                  <a:lnTo>
                    <a:pt x="449" y="1539"/>
                  </a:lnTo>
                  <a:lnTo>
                    <a:pt x="440" y="1528"/>
                  </a:lnTo>
                  <a:lnTo>
                    <a:pt x="449" y="1539"/>
                  </a:lnTo>
                  <a:lnTo>
                    <a:pt x="464" y="1531"/>
                  </a:lnTo>
                  <a:lnTo>
                    <a:pt x="467" y="1531"/>
                  </a:lnTo>
                  <a:lnTo>
                    <a:pt x="482" y="1517"/>
                  </a:lnTo>
                  <a:lnTo>
                    <a:pt x="470" y="1506"/>
                  </a:lnTo>
                  <a:lnTo>
                    <a:pt x="479" y="1517"/>
                  </a:lnTo>
                  <a:lnTo>
                    <a:pt x="497" y="1506"/>
                  </a:lnTo>
                  <a:lnTo>
                    <a:pt x="500" y="1506"/>
                  </a:lnTo>
                  <a:lnTo>
                    <a:pt x="512" y="1495"/>
                  </a:lnTo>
                  <a:lnTo>
                    <a:pt x="500" y="1484"/>
                  </a:lnTo>
                  <a:lnTo>
                    <a:pt x="509" y="1495"/>
                  </a:lnTo>
                  <a:lnTo>
                    <a:pt x="524" y="1484"/>
                  </a:lnTo>
                  <a:lnTo>
                    <a:pt x="527" y="1484"/>
                  </a:lnTo>
                  <a:lnTo>
                    <a:pt x="542" y="1471"/>
                  </a:lnTo>
                  <a:lnTo>
                    <a:pt x="542" y="1468"/>
                  </a:lnTo>
                  <a:lnTo>
                    <a:pt x="554" y="1454"/>
                  </a:lnTo>
                  <a:lnTo>
                    <a:pt x="542" y="1446"/>
                  </a:lnTo>
                  <a:lnTo>
                    <a:pt x="554" y="1457"/>
                  </a:lnTo>
                  <a:lnTo>
                    <a:pt x="570" y="1443"/>
                  </a:lnTo>
                  <a:lnTo>
                    <a:pt x="585" y="1430"/>
                  </a:lnTo>
                  <a:lnTo>
                    <a:pt x="600" y="1416"/>
                  </a:lnTo>
                  <a:lnTo>
                    <a:pt x="600" y="1413"/>
                  </a:lnTo>
                  <a:lnTo>
                    <a:pt x="615" y="1397"/>
                  </a:lnTo>
                  <a:lnTo>
                    <a:pt x="630" y="1378"/>
                  </a:lnTo>
                  <a:lnTo>
                    <a:pt x="645" y="1358"/>
                  </a:lnTo>
                  <a:lnTo>
                    <a:pt x="657" y="1342"/>
                  </a:lnTo>
                  <a:lnTo>
                    <a:pt x="645" y="1334"/>
                  </a:lnTo>
                  <a:lnTo>
                    <a:pt x="657" y="1342"/>
                  </a:lnTo>
                  <a:lnTo>
                    <a:pt x="672" y="1323"/>
                  </a:lnTo>
                  <a:lnTo>
                    <a:pt x="660" y="1315"/>
                  </a:lnTo>
                  <a:lnTo>
                    <a:pt x="672" y="1323"/>
                  </a:lnTo>
                  <a:lnTo>
                    <a:pt x="690" y="1304"/>
                  </a:lnTo>
                  <a:lnTo>
                    <a:pt x="690" y="1301"/>
                  </a:lnTo>
                  <a:lnTo>
                    <a:pt x="702" y="1279"/>
                  </a:lnTo>
                  <a:lnTo>
                    <a:pt x="690" y="1273"/>
                  </a:lnTo>
                  <a:lnTo>
                    <a:pt x="702" y="1282"/>
                  </a:lnTo>
                  <a:lnTo>
                    <a:pt x="717" y="1262"/>
                  </a:lnTo>
                  <a:lnTo>
                    <a:pt x="732" y="1238"/>
                  </a:lnTo>
                  <a:lnTo>
                    <a:pt x="747" y="1216"/>
                  </a:lnTo>
                  <a:lnTo>
                    <a:pt x="747" y="1213"/>
                  </a:lnTo>
                  <a:lnTo>
                    <a:pt x="759" y="1189"/>
                  </a:lnTo>
                  <a:lnTo>
                    <a:pt x="747" y="1183"/>
                  </a:lnTo>
                  <a:lnTo>
                    <a:pt x="759" y="1191"/>
                  </a:lnTo>
                  <a:lnTo>
                    <a:pt x="774" y="1167"/>
                  </a:lnTo>
                  <a:lnTo>
                    <a:pt x="792" y="1142"/>
                  </a:lnTo>
                  <a:lnTo>
                    <a:pt x="795" y="1139"/>
                  </a:lnTo>
                  <a:lnTo>
                    <a:pt x="807" y="1112"/>
                  </a:lnTo>
                  <a:lnTo>
                    <a:pt x="792" y="1106"/>
                  </a:lnTo>
                  <a:lnTo>
                    <a:pt x="804" y="1115"/>
                  </a:lnTo>
                  <a:lnTo>
                    <a:pt x="820" y="1090"/>
                  </a:lnTo>
                  <a:lnTo>
                    <a:pt x="820" y="1087"/>
                  </a:lnTo>
                  <a:lnTo>
                    <a:pt x="835" y="1060"/>
                  </a:lnTo>
                  <a:lnTo>
                    <a:pt x="850" y="1032"/>
                  </a:lnTo>
                  <a:lnTo>
                    <a:pt x="853" y="1032"/>
                  </a:lnTo>
                  <a:lnTo>
                    <a:pt x="865" y="1005"/>
                  </a:lnTo>
                  <a:lnTo>
                    <a:pt x="850" y="999"/>
                  </a:lnTo>
                  <a:lnTo>
                    <a:pt x="862" y="1005"/>
                  </a:lnTo>
                  <a:lnTo>
                    <a:pt x="880" y="972"/>
                  </a:lnTo>
                  <a:lnTo>
                    <a:pt x="895" y="945"/>
                  </a:lnTo>
                  <a:lnTo>
                    <a:pt x="898" y="945"/>
                  </a:lnTo>
                  <a:lnTo>
                    <a:pt x="910" y="915"/>
                  </a:lnTo>
                  <a:lnTo>
                    <a:pt x="895" y="909"/>
                  </a:lnTo>
                  <a:lnTo>
                    <a:pt x="907" y="915"/>
                  </a:lnTo>
                  <a:lnTo>
                    <a:pt x="922" y="884"/>
                  </a:lnTo>
                  <a:lnTo>
                    <a:pt x="937" y="852"/>
                  </a:lnTo>
                  <a:lnTo>
                    <a:pt x="952" y="821"/>
                  </a:lnTo>
                  <a:lnTo>
                    <a:pt x="955" y="821"/>
                  </a:lnTo>
                  <a:lnTo>
                    <a:pt x="967" y="791"/>
                  </a:lnTo>
                  <a:lnTo>
                    <a:pt x="952" y="786"/>
                  </a:lnTo>
                  <a:lnTo>
                    <a:pt x="964" y="791"/>
                  </a:lnTo>
                  <a:lnTo>
                    <a:pt x="982" y="758"/>
                  </a:lnTo>
                  <a:lnTo>
                    <a:pt x="997" y="726"/>
                  </a:lnTo>
                  <a:lnTo>
                    <a:pt x="1000" y="726"/>
                  </a:lnTo>
                  <a:lnTo>
                    <a:pt x="1012" y="693"/>
                  </a:lnTo>
                  <a:lnTo>
                    <a:pt x="997" y="687"/>
                  </a:lnTo>
                  <a:lnTo>
                    <a:pt x="1009" y="693"/>
                  </a:lnTo>
                  <a:lnTo>
                    <a:pt x="1024" y="663"/>
                  </a:lnTo>
                  <a:lnTo>
                    <a:pt x="1039" y="630"/>
                  </a:lnTo>
                  <a:lnTo>
                    <a:pt x="1054" y="597"/>
                  </a:lnTo>
                  <a:lnTo>
                    <a:pt x="1070" y="564"/>
                  </a:lnTo>
                  <a:lnTo>
                    <a:pt x="1085" y="534"/>
                  </a:lnTo>
                  <a:lnTo>
                    <a:pt x="1100" y="504"/>
                  </a:lnTo>
                  <a:lnTo>
                    <a:pt x="1103" y="504"/>
                  </a:lnTo>
                  <a:lnTo>
                    <a:pt x="1115" y="474"/>
                  </a:lnTo>
                  <a:lnTo>
                    <a:pt x="1100" y="468"/>
                  </a:lnTo>
                  <a:lnTo>
                    <a:pt x="1112" y="474"/>
                  </a:lnTo>
                  <a:lnTo>
                    <a:pt x="1127" y="441"/>
                  </a:lnTo>
                  <a:lnTo>
                    <a:pt x="1142" y="411"/>
                  </a:lnTo>
                  <a:lnTo>
                    <a:pt x="1130" y="405"/>
                  </a:lnTo>
                  <a:lnTo>
                    <a:pt x="1142" y="413"/>
                  </a:lnTo>
                  <a:lnTo>
                    <a:pt x="1160" y="383"/>
                  </a:lnTo>
                  <a:lnTo>
                    <a:pt x="1163" y="380"/>
                  </a:lnTo>
                  <a:lnTo>
                    <a:pt x="1175" y="353"/>
                  </a:lnTo>
                  <a:lnTo>
                    <a:pt x="1160" y="348"/>
                  </a:lnTo>
                  <a:lnTo>
                    <a:pt x="1172" y="353"/>
                  </a:lnTo>
                  <a:lnTo>
                    <a:pt x="1187" y="323"/>
                  </a:lnTo>
                  <a:lnTo>
                    <a:pt x="1202" y="295"/>
                  </a:lnTo>
                  <a:lnTo>
                    <a:pt x="1214" y="271"/>
                  </a:lnTo>
                  <a:lnTo>
                    <a:pt x="1202" y="265"/>
                  </a:lnTo>
                  <a:lnTo>
                    <a:pt x="1214" y="274"/>
                  </a:lnTo>
                  <a:lnTo>
                    <a:pt x="1229" y="249"/>
                  </a:lnTo>
                  <a:lnTo>
                    <a:pt x="1244" y="224"/>
                  </a:lnTo>
                  <a:lnTo>
                    <a:pt x="1262" y="200"/>
                  </a:lnTo>
                  <a:lnTo>
                    <a:pt x="1262" y="197"/>
                  </a:lnTo>
                  <a:lnTo>
                    <a:pt x="1274" y="175"/>
                  </a:lnTo>
                  <a:lnTo>
                    <a:pt x="1262" y="169"/>
                  </a:lnTo>
                  <a:lnTo>
                    <a:pt x="1274" y="178"/>
                  </a:lnTo>
                  <a:lnTo>
                    <a:pt x="1289" y="156"/>
                  </a:lnTo>
                  <a:lnTo>
                    <a:pt x="1277" y="148"/>
                  </a:lnTo>
                  <a:lnTo>
                    <a:pt x="1289" y="156"/>
                  </a:lnTo>
                  <a:lnTo>
                    <a:pt x="1305" y="137"/>
                  </a:lnTo>
                  <a:lnTo>
                    <a:pt x="1317" y="120"/>
                  </a:lnTo>
                  <a:lnTo>
                    <a:pt x="1305" y="112"/>
                  </a:lnTo>
                  <a:lnTo>
                    <a:pt x="1317" y="120"/>
                  </a:lnTo>
                  <a:lnTo>
                    <a:pt x="1332" y="104"/>
                  </a:lnTo>
                  <a:lnTo>
                    <a:pt x="1320" y="96"/>
                  </a:lnTo>
                  <a:lnTo>
                    <a:pt x="1329" y="106"/>
                  </a:lnTo>
                  <a:lnTo>
                    <a:pt x="1347" y="93"/>
                  </a:lnTo>
                  <a:lnTo>
                    <a:pt x="1350" y="90"/>
                  </a:lnTo>
                  <a:lnTo>
                    <a:pt x="1365" y="74"/>
                  </a:lnTo>
                  <a:lnTo>
                    <a:pt x="1377" y="60"/>
                  </a:lnTo>
                  <a:lnTo>
                    <a:pt x="1365" y="52"/>
                  </a:lnTo>
                  <a:lnTo>
                    <a:pt x="1374" y="63"/>
                  </a:lnTo>
                  <a:lnTo>
                    <a:pt x="1389" y="52"/>
                  </a:lnTo>
                  <a:lnTo>
                    <a:pt x="1380" y="41"/>
                  </a:lnTo>
                  <a:lnTo>
                    <a:pt x="1389" y="52"/>
                  </a:lnTo>
                  <a:lnTo>
                    <a:pt x="1404" y="43"/>
                  </a:lnTo>
                  <a:lnTo>
                    <a:pt x="1395" y="33"/>
                  </a:lnTo>
                  <a:lnTo>
                    <a:pt x="1401" y="43"/>
                  </a:lnTo>
                  <a:lnTo>
                    <a:pt x="1413" y="38"/>
                  </a:lnTo>
                  <a:lnTo>
                    <a:pt x="1407" y="27"/>
                  </a:lnTo>
                  <a:lnTo>
                    <a:pt x="1413" y="41"/>
                  </a:lnTo>
                  <a:lnTo>
                    <a:pt x="1428" y="35"/>
                  </a:lnTo>
                  <a:lnTo>
                    <a:pt x="1446" y="30"/>
                  </a:lnTo>
                  <a:lnTo>
                    <a:pt x="1440" y="16"/>
                  </a:lnTo>
                  <a:lnTo>
                    <a:pt x="1443" y="30"/>
                  </a:lnTo>
                  <a:lnTo>
                    <a:pt x="1458" y="27"/>
                  </a:lnTo>
                  <a:lnTo>
                    <a:pt x="1455" y="13"/>
                  </a:lnTo>
                  <a:lnTo>
                    <a:pt x="1455" y="27"/>
                  </a:lnTo>
                  <a:lnTo>
                    <a:pt x="1467" y="27"/>
                  </a:lnTo>
                  <a:lnTo>
                    <a:pt x="1467" y="13"/>
                  </a:lnTo>
                  <a:lnTo>
                    <a:pt x="1464" y="27"/>
                  </a:lnTo>
                  <a:lnTo>
                    <a:pt x="1479" y="30"/>
                  </a:lnTo>
                  <a:lnTo>
                    <a:pt x="1494" y="33"/>
                  </a:lnTo>
                  <a:lnTo>
                    <a:pt x="1506" y="35"/>
                  </a:lnTo>
                  <a:lnTo>
                    <a:pt x="1509" y="22"/>
                  </a:lnTo>
                  <a:lnTo>
                    <a:pt x="1503" y="33"/>
                  </a:lnTo>
                  <a:lnTo>
                    <a:pt x="1521" y="41"/>
                  </a:lnTo>
                  <a:lnTo>
                    <a:pt x="1524" y="43"/>
                  </a:lnTo>
                  <a:lnTo>
                    <a:pt x="1539" y="49"/>
                  </a:lnTo>
                  <a:lnTo>
                    <a:pt x="1542" y="35"/>
                  </a:lnTo>
                  <a:lnTo>
                    <a:pt x="1533" y="46"/>
                  </a:lnTo>
                  <a:lnTo>
                    <a:pt x="1549" y="57"/>
                  </a:lnTo>
                  <a:lnTo>
                    <a:pt x="1558" y="46"/>
                  </a:lnTo>
                  <a:lnTo>
                    <a:pt x="1549" y="57"/>
                  </a:lnTo>
                  <a:lnTo>
                    <a:pt x="1561" y="68"/>
                  </a:lnTo>
                  <a:lnTo>
                    <a:pt x="1576" y="79"/>
                  </a:lnTo>
                  <a:lnTo>
                    <a:pt x="1585" y="68"/>
                  </a:lnTo>
                  <a:lnTo>
                    <a:pt x="1576" y="76"/>
                  </a:lnTo>
                  <a:lnTo>
                    <a:pt x="1591" y="93"/>
                  </a:lnTo>
                  <a:lnTo>
                    <a:pt x="1600" y="85"/>
                  </a:lnTo>
                  <a:lnTo>
                    <a:pt x="1588" y="93"/>
                  </a:lnTo>
                  <a:lnTo>
                    <a:pt x="1600" y="109"/>
                  </a:lnTo>
                  <a:lnTo>
                    <a:pt x="1603" y="112"/>
                  </a:lnTo>
                  <a:lnTo>
                    <a:pt x="1621" y="128"/>
                  </a:lnTo>
                  <a:lnTo>
                    <a:pt x="1630" y="117"/>
                  </a:lnTo>
                  <a:lnTo>
                    <a:pt x="1618" y="126"/>
                  </a:lnTo>
                  <a:lnTo>
                    <a:pt x="1633" y="145"/>
                  </a:lnTo>
                  <a:lnTo>
                    <a:pt x="1648" y="164"/>
                  </a:lnTo>
                  <a:lnTo>
                    <a:pt x="1660" y="156"/>
                  </a:lnTo>
                  <a:lnTo>
                    <a:pt x="1648" y="161"/>
                  </a:lnTo>
                  <a:lnTo>
                    <a:pt x="1660" y="183"/>
                  </a:lnTo>
                  <a:lnTo>
                    <a:pt x="1660" y="186"/>
                  </a:lnTo>
                  <a:lnTo>
                    <a:pt x="1675" y="208"/>
                  </a:lnTo>
                  <a:lnTo>
                    <a:pt x="1690" y="232"/>
                  </a:lnTo>
                  <a:lnTo>
                    <a:pt x="1705" y="257"/>
                  </a:lnTo>
                  <a:lnTo>
                    <a:pt x="1720" y="282"/>
                  </a:lnTo>
                  <a:lnTo>
                    <a:pt x="1732" y="274"/>
                  </a:lnTo>
                  <a:lnTo>
                    <a:pt x="1720" y="279"/>
                  </a:lnTo>
                  <a:lnTo>
                    <a:pt x="1735" y="306"/>
                  </a:lnTo>
                  <a:lnTo>
                    <a:pt x="1750" y="334"/>
                  </a:lnTo>
                  <a:lnTo>
                    <a:pt x="1762" y="328"/>
                  </a:lnTo>
                  <a:lnTo>
                    <a:pt x="1750" y="334"/>
                  </a:lnTo>
                  <a:lnTo>
                    <a:pt x="1762" y="364"/>
                  </a:lnTo>
                  <a:lnTo>
                    <a:pt x="1777" y="391"/>
                  </a:lnTo>
                  <a:lnTo>
                    <a:pt x="1792" y="422"/>
                  </a:lnTo>
                  <a:lnTo>
                    <a:pt x="1808" y="452"/>
                  </a:lnTo>
                  <a:lnTo>
                    <a:pt x="1820" y="446"/>
                  </a:lnTo>
                  <a:lnTo>
                    <a:pt x="1808" y="452"/>
                  </a:lnTo>
                  <a:lnTo>
                    <a:pt x="1823" y="485"/>
                  </a:lnTo>
                  <a:lnTo>
                    <a:pt x="1838" y="515"/>
                  </a:lnTo>
                  <a:lnTo>
                    <a:pt x="1853" y="545"/>
                  </a:lnTo>
                  <a:lnTo>
                    <a:pt x="1865" y="539"/>
                  </a:lnTo>
                  <a:lnTo>
                    <a:pt x="1853" y="545"/>
                  </a:lnTo>
                  <a:lnTo>
                    <a:pt x="1865" y="578"/>
                  </a:lnTo>
                  <a:lnTo>
                    <a:pt x="1880" y="611"/>
                  </a:lnTo>
                  <a:lnTo>
                    <a:pt x="1880" y="613"/>
                  </a:lnTo>
                  <a:lnTo>
                    <a:pt x="1898" y="643"/>
                  </a:lnTo>
                  <a:lnTo>
                    <a:pt x="1910" y="635"/>
                  </a:lnTo>
                  <a:lnTo>
                    <a:pt x="1898" y="641"/>
                  </a:lnTo>
                  <a:lnTo>
                    <a:pt x="1910" y="674"/>
                  </a:lnTo>
                  <a:lnTo>
                    <a:pt x="1925" y="704"/>
                  </a:lnTo>
                  <a:lnTo>
                    <a:pt x="1937" y="698"/>
                  </a:lnTo>
                  <a:lnTo>
                    <a:pt x="1925" y="704"/>
                  </a:lnTo>
                  <a:lnTo>
                    <a:pt x="1940" y="739"/>
                  </a:lnTo>
                  <a:lnTo>
                    <a:pt x="1955" y="769"/>
                  </a:lnTo>
                  <a:lnTo>
                    <a:pt x="1967" y="764"/>
                  </a:lnTo>
                  <a:lnTo>
                    <a:pt x="1955" y="769"/>
                  </a:lnTo>
                  <a:lnTo>
                    <a:pt x="1967" y="802"/>
                  </a:lnTo>
                  <a:lnTo>
                    <a:pt x="1982" y="832"/>
                  </a:lnTo>
                  <a:lnTo>
                    <a:pt x="2000" y="865"/>
                  </a:lnTo>
                  <a:lnTo>
                    <a:pt x="2012" y="860"/>
                  </a:lnTo>
                  <a:lnTo>
                    <a:pt x="2000" y="865"/>
                  </a:lnTo>
                  <a:lnTo>
                    <a:pt x="2012" y="895"/>
                  </a:lnTo>
                  <a:lnTo>
                    <a:pt x="2027" y="926"/>
                  </a:lnTo>
                  <a:lnTo>
                    <a:pt x="2043" y="956"/>
                  </a:lnTo>
                  <a:lnTo>
                    <a:pt x="2058" y="983"/>
                  </a:lnTo>
                  <a:lnTo>
                    <a:pt x="2070" y="978"/>
                  </a:lnTo>
                  <a:lnTo>
                    <a:pt x="2058" y="983"/>
                  </a:lnTo>
                  <a:lnTo>
                    <a:pt x="2070" y="1013"/>
                  </a:lnTo>
                  <a:lnTo>
                    <a:pt x="2070" y="1016"/>
                  </a:lnTo>
                  <a:lnTo>
                    <a:pt x="2088" y="1046"/>
                  </a:lnTo>
                  <a:lnTo>
                    <a:pt x="2103" y="1071"/>
                  </a:lnTo>
                  <a:lnTo>
                    <a:pt x="2115" y="1063"/>
                  </a:lnTo>
                  <a:lnTo>
                    <a:pt x="2103" y="1068"/>
                  </a:lnTo>
                  <a:lnTo>
                    <a:pt x="2115" y="1095"/>
                  </a:lnTo>
                  <a:lnTo>
                    <a:pt x="2130" y="1126"/>
                  </a:lnTo>
                  <a:lnTo>
                    <a:pt x="2130" y="1128"/>
                  </a:lnTo>
                  <a:lnTo>
                    <a:pt x="2145" y="1153"/>
                  </a:lnTo>
                  <a:lnTo>
                    <a:pt x="2160" y="1178"/>
                  </a:lnTo>
                  <a:lnTo>
                    <a:pt x="2172" y="1169"/>
                  </a:lnTo>
                  <a:lnTo>
                    <a:pt x="2160" y="1175"/>
                  </a:lnTo>
                  <a:lnTo>
                    <a:pt x="2172" y="1197"/>
                  </a:lnTo>
                  <a:lnTo>
                    <a:pt x="2172" y="1199"/>
                  </a:lnTo>
                  <a:lnTo>
                    <a:pt x="2190" y="1224"/>
                  </a:lnTo>
                  <a:lnTo>
                    <a:pt x="2205" y="1246"/>
                  </a:lnTo>
                  <a:lnTo>
                    <a:pt x="2217" y="1238"/>
                  </a:lnTo>
                  <a:lnTo>
                    <a:pt x="2205" y="1243"/>
                  </a:lnTo>
                  <a:lnTo>
                    <a:pt x="2217" y="1268"/>
                  </a:lnTo>
                  <a:lnTo>
                    <a:pt x="2217" y="1271"/>
                  </a:lnTo>
                  <a:lnTo>
                    <a:pt x="2232" y="1290"/>
                  </a:lnTo>
                  <a:lnTo>
                    <a:pt x="2247" y="1309"/>
                  </a:lnTo>
                  <a:lnTo>
                    <a:pt x="2262" y="1328"/>
                  </a:lnTo>
                  <a:lnTo>
                    <a:pt x="2277" y="1347"/>
                  </a:lnTo>
                  <a:lnTo>
                    <a:pt x="2293" y="1367"/>
                  </a:lnTo>
                  <a:lnTo>
                    <a:pt x="2296" y="1367"/>
                  </a:lnTo>
                  <a:lnTo>
                    <a:pt x="2311" y="1383"/>
                  </a:lnTo>
                  <a:lnTo>
                    <a:pt x="2320" y="1375"/>
                  </a:lnTo>
                  <a:lnTo>
                    <a:pt x="2308" y="1383"/>
                  </a:lnTo>
                  <a:lnTo>
                    <a:pt x="2320" y="1402"/>
                  </a:lnTo>
                  <a:lnTo>
                    <a:pt x="2323" y="1402"/>
                  </a:lnTo>
                  <a:lnTo>
                    <a:pt x="2338" y="1419"/>
                  </a:lnTo>
                  <a:lnTo>
                    <a:pt x="2338" y="1421"/>
                  </a:lnTo>
                  <a:lnTo>
                    <a:pt x="2353" y="1435"/>
                  </a:lnTo>
                  <a:lnTo>
                    <a:pt x="2371" y="1449"/>
                  </a:lnTo>
                  <a:lnTo>
                    <a:pt x="2380" y="1438"/>
                  </a:lnTo>
                  <a:lnTo>
                    <a:pt x="2368" y="1446"/>
                  </a:lnTo>
                  <a:lnTo>
                    <a:pt x="2380" y="1460"/>
                  </a:lnTo>
                  <a:lnTo>
                    <a:pt x="2383" y="1462"/>
                  </a:lnTo>
                  <a:lnTo>
                    <a:pt x="2398" y="1476"/>
                  </a:lnTo>
                  <a:lnTo>
                    <a:pt x="2413" y="1487"/>
                  </a:lnTo>
                  <a:lnTo>
                    <a:pt x="2422" y="1476"/>
                  </a:lnTo>
                  <a:lnTo>
                    <a:pt x="2410" y="1484"/>
                  </a:lnTo>
                  <a:lnTo>
                    <a:pt x="2422" y="1498"/>
                  </a:lnTo>
                  <a:lnTo>
                    <a:pt x="2425" y="1501"/>
                  </a:lnTo>
                  <a:lnTo>
                    <a:pt x="2440" y="1512"/>
                  </a:lnTo>
                  <a:lnTo>
                    <a:pt x="2455" y="1523"/>
                  </a:lnTo>
                  <a:lnTo>
                    <a:pt x="2458" y="1523"/>
                  </a:lnTo>
                  <a:lnTo>
                    <a:pt x="2476" y="1534"/>
                  </a:lnTo>
                  <a:lnTo>
                    <a:pt x="2482" y="1523"/>
                  </a:lnTo>
                  <a:lnTo>
                    <a:pt x="2473" y="1534"/>
                  </a:lnTo>
                  <a:lnTo>
                    <a:pt x="2485" y="1542"/>
                  </a:lnTo>
                  <a:lnTo>
                    <a:pt x="2488" y="1542"/>
                  </a:lnTo>
                  <a:lnTo>
                    <a:pt x="2503" y="1550"/>
                  </a:lnTo>
                  <a:lnTo>
                    <a:pt x="2518" y="1558"/>
                  </a:lnTo>
                  <a:lnTo>
                    <a:pt x="2524" y="1547"/>
                  </a:lnTo>
                  <a:lnTo>
                    <a:pt x="2515" y="1558"/>
                  </a:lnTo>
                  <a:lnTo>
                    <a:pt x="2527" y="1567"/>
                  </a:lnTo>
                  <a:lnTo>
                    <a:pt x="2531" y="1567"/>
                  </a:lnTo>
                  <a:lnTo>
                    <a:pt x="2546" y="1575"/>
                  </a:lnTo>
                  <a:lnTo>
                    <a:pt x="2549" y="1577"/>
                  </a:lnTo>
                  <a:lnTo>
                    <a:pt x="2567" y="1583"/>
                  </a:lnTo>
                  <a:lnTo>
                    <a:pt x="2570" y="1569"/>
                  </a:lnTo>
                  <a:lnTo>
                    <a:pt x="2564" y="1580"/>
                  </a:lnTo>
                  <a:lnTo>
                    <a:pt x="2579" y="1588"/>
                  </a:lnTo>
                  <a:lnTo>
                    <a:pt x="2591" y="1594"/>
                  </a:lnTo>
                  <a:lnTo>
                    <a:pt x="2594" y="1597"/>
                  </a:lnTo>
                  <a:lnTo>
                    <a:pt x="2609" y="1602"/>
                  </a:lnTo>
                  <a:lnTo>
                    <a:pt x="2624" y="1608"/>
                  </a:lnTo>
                  <a:lnTo>
                    <a:pt x="2627" y="1594"/>
                  </a:lnTo>
                  <a:lnTo>
                    <a:pt x="2621" y="1605"/>
                  </a:lnTo>
                  <a:lnTo>
                    <a:pt x="2633" y="1610"/>
                  </a:lnTo>
                  <a:lnTo>
                    <a:pt x="2636" y="1613"/>
                  </a:lnTo>
                  <a:lnTo>
                    <a:pt x="2651" y="1616"/>
                  </a:lnTo>
                  <a:lnTo>
                    <a:pt x="2654" y="1602"/>
                  </a:lnTo>
                  <a:lnTo>
                    <a:pt x="2651" y="1616"/>
                  </a:lnTo>
                  <a:lnTo>
                    <a:pt x="2669" y="1621"/>
                  </a:lnTo>
                  <a:lnTo>
                    <a:pt x="2684" y="1624"/>
                  </a:lnTo>
                  <a:lnTo>
                    <a:pt x="2687" y="1610"/>
                  </a:lnTo>
                  <a:lnTo>
                    <a:pt x="2681" y="1621"/>
                  </a:lnTo>
                  <a:lnTo>
                    <a:pt x="2693" y="1627"/>
                  </a:lnTo>
                  <a:lnTo>
                    <a:pt x="2696" y="1630"/>
                  </a:lnTo>
                  <a:lnTo>
                    <a:pt x="2711" y="1632"/>
                  </a:lnTo>
                  <a:lnTo>
                    <a:pt x="2726" y="1635"/>
                  </a:lnTo>
                  <a:lnTo>
                    <a:pt x="2738" y="1638"/>
                  </a:lnTo>
                  <a:lnTo>
                    <a:pt x="2741" y="1638"/>
                  </a:lnTo>
                  <a:lnTo>
                    <a:pt x="2759" y="1640"/>
                  </a:lnTo>
                  <a:lnTo>
                    <a:pt x="2759" y="1627"/>
                  </a:lnTo>
                  <a:lnTo>
                    <a:pt x="2756" y="1640"/>
                  </a:lnTo>
                  <a:lnTo>
                    <a:pt x="2771" y="1643"/>
                  </a:lnTo>
                  <a:lnTo>
                    <a:pt x="2787" y="1646"/>
                  </a:lnTo>
                  <a:lnTo>
                    <a:pt x="2790" y="1646"/>
                  </a:lnTo>
                  <a:lnTo>
                    <a:pt x="2802" y="1646"/>
                  </a:lnTo>
                  <a:lnTo>
                    <a:pt x="2802" y="1632"/>
                  </a:lnTo>
                  <a:lnTo>
                    <a:pt x="2799" y="1646"/>
                  </a:lnTo>
                  <a:lnTo>
                    <a:pt x="2814" y="1649"/>
                  </a:lnTo>
                  <a:lnTo>
                    <a:pt x="2829" y="1651"/>
                  </a:lnTo>
                  <a:lnTo>
                    <a:pt x="2832" y="1651"/>
                  </a:lnTo>
                  <a:lnTo>
                    <a:pt x="2844" y="1651"/>
                  </a:lnTo>
                  <a:lnTo>
                    <a:pt x="2844" y="1638"/>
                  </a:lnTo>
                  <a:lnTo>
                    <a:pt x="2841" y="1651"/>
                  </a:lnTo>
                  <a:lnTo>
                    <a:pt x="2859" y="1657"/>
                  </a:lnTo>
                  <a:lnTo>
                    <a:pt x="2862" y="1657"/>
                  </a:lnTo>
                  <a:lnTo>
                    <a:pt x="2877" y="1657"/>
                  </a:lnTo>
                  <a:lnTo>
                    <a:pt x="2877" y="1643"/>
                  </a:lnTo>
                  <a:lnTo>
                    <a:pt x="2874" y="1657"/>
                  </a:lnTo>
                  <a:lnTo>
                    <a:pt x="2889" y="1660"/>
                  </a:lnTo>
                  <a:lnTo>
                    <a:pt x="2892" y="1660"/>
                  </a:lnTo>
                  <a:lnTo>
                    <a:pt x="2904" y="1660"/>
                  </a:lnTo>
                  <a:lnTo>
                    <a:pt x="2904" y="1646"/>
                  </a:lnTo>
                  <a:lnTo>
                    <a:pt x="2901" y="1660"/>
                  </a:lnTo>
                  <a:lnTo>
                    <a:pt x="2916" y="1662"/>
                  </a:lnTo>
                  <a:lnTo>
                    <a:pt x="2919" y="1662"/>
                  </a:lnTo>
                  <a:lnTo>
                    <a:pt x="2934" y="1662"/>
                  </a:lnTo>
                  <a:lnTo>
                    <a:pt x="2934" y="1635"/>
                  </a:lnTo>
                  <a:lnTo>
                    <a:pt x="2919" y="1635"/>
                  </a:lnTo>
                  <a:lnTo>
                    <a:pt x="2919" y="1649"/>
                  </a:lnTo>
                  <a:lnTo>
                    <a:pt x="2922" y="1638"/>
                  </a:lnTo>
                  <a:lnTo>
                    <a:pt x="2907" y="1635"/>
                  </a:lnTo>
                  <a:lnTo>
                    <a:pt x="2904" y="1632"/>
                  </a:lnTo>
                  <a:lnTo>
                    <a:pt x="2892" y="1632"/>
                  </a:lnTo>
                  <a:lnTo>
                    <a:pt x="2892" y="1646"/>
                  </a:lnTo>
                  <a:lnTo>
                    <a:pt x="2895" y="1635"/>
                  </a:lnTo>
                  <a:lnTo>
                    <a:pt x="2880" y="1632"/>
                  </a:lnTo>
                  <a:lnTo>
                    <a:pt x="2877" y="1630"/>
                  </a:lnTo>
                  <a:lnTo>
                    <a:pt x="2862" y="1630"/>
                  </a:lnTo>
                  <a:lnTo>
                    <a:pt x="2862" y="1643"/>
                  </a:lnTo>
                  <a:lnTo>
                    <a:pt x="2868" y="1632"/>
                  </a:lnTo>
                  <a:lnTo>
                    <a:pt x="2850" y="1627"/>
                  </a:lnTo>
                  <a:lnTo>
                    <a:pt x="2844" y="1624"/>
                  </a:lnTo>
                  <a:lnTo>
                    <a:pt x="2832" y="1624"/>
                  </a:lnTo>
                  <a:lnTo>
                    <a:pt x="2832" y="1638"/>
                  </a:lnTo>
                  <a:lnTo>
                    <a:pt x="2835" y="1627"/>
                  </a:lnTo>
                  <a:lnTo>
                    <a:pt x="2820" y="1624"/>
                  </a:lnTo>
                  <a:lnTo>
                    <a:pt x="2805" y="1621"/>
                  </a:lnTo>
                  <a:lnTo>
                    <a:pt x="2802" y="1619"/>
                  </a:lnTo>
                  <a:lnTo>
                    <a:pt x="2790" y="1619"/>
                  </a:lnTo>
                  <a:lnTo>
                    <a:pt x="2790" y="1632"/>
                  </a:lnTo>
                  <a:lnTo>
                    <a:pt x="2793" y="1621"/>
                  </a:lnTo>
                  <a:lnTo>
                    <a:pt x="2778" y="1619"/>
                  </a:lnTo>
                  <a:lnTo>
                    <a:pt x="2762" y="1616"/>
                  </a:lnTo>
                  <a:lnTo>
                    <a:pt x="2744" y="1613"/>
                  </a:lnTo>
                  <a:lnTo>
                    <a:pt x="2741" y="1624"/>
                  </a:lnTo>
                  <a:lnTo>
                    <a:pt x="2744" y="1613"/>
                  </a:lnTo>
                  <a:lnTo>
                    <a:pt x="2732" y="1610"/>
                  </a:lnTo>
                  <a:lnTo>
                    <a:pt x="2717" y="1608"/>
                  </a:lnTo>
                  <a:lnTo>
                    <a:pt x="2702" y="1605"/>
                  </a:lnTo>
                  <a:lnTo>
                    <a:pt x="2699" y="1616"/>
                  </a:lnTo>
                  <a:lnTo>
                    <a:pt x="2705" y="1605"/>
                  </a:lnTo>
                  <a:lnTo>
                    <a:pt x="2693" y="1599"/>
                  </a:lnTo>
                  <a:lnTo>
                    <a:pt x="2690" y="1599"/>
                  </a:lnTo>
                  <a:lnTo>
                    <a:pt x="2675" y="1597"/>
                  </a:lnTo>
                  <a:lnTo>
                    <a:pt x="2672" y="1608"/>
                  </a:lnTo>
                  <a:lnTo>
                    <a:pt x="2678" y="1597"/>
                  </a:lnTo>
                  <a:lnTo>
                    <a:pt x="2660" y="1591"/>
                  </a:lnTo>
                  <a:lnTo>
                    <a:pt x="2657" y="1591"/>
                  </a:lnTo>
                  <a:lnTo>
                    <a:pt x="2642" y="1588"/>
                  </a:lnTo>
                  <a:lnTo>
                    <a:pt x="2639" y="1599"/>
                  </a:lnTo>
                  <a:lnTo>
                    <a:pt x="2645" y="1588"/>
                  </a:lnTo>
                  <a:lnTo>
                    <a:pt x="2633" y="1583"/>
                  </a:lnTo>
                  <a:lnTo>
                    <a:pt x="2618" y="1577"/>
                  </a:lnTo>
                  <a:lnTo>
                    <a:pt x="2603" y="1572"/>
                  </a:lnTo>
                  <a:lnTo>
                    <a:pt x="2597" y="1583"/>
                  </a:lnTo>
                  <a:lnTo>
                    <a:pt x="2603" y="1572"/>
                  </a:lnTo>
                  <a:lnTo>
                    <a:pt x="2591" y="1567"/>
                  </a:lnTo>
                  <a:lnTo>
                    <a:pt x="2585" y="1577"/>
                  </a:lnTo>
                  <a:lnTo>
                    <a:pt x="2594" y="1567"/>
                  </a:lnTo>
                  <a:lnTo>
                    <a:pt x="2579" y="1558"/>
                  </a:lnTo>
                  <a:lnTo>
                    <a:pt x="2576" y="1558"/>
                  </a:lnTo>
                  <a:lnTo>
                    <a:pt x="2558" y="1553"/>
                  </a:lnTo>
                  <a:lnTo>
                    <a:pt x="2552" y="1564"/>
                  </a:lnTo>
                  <a:lnTo>
                    <a:pt x="2561" y="1553"/>
                  </a:lnTo>
                  <a:lnTo>
                    <a:pt x="2546" y="1545"/>
                  </a:lnTo>
                  <a:lnTo>
                    <a:pt x="2537" y="1556"/>
                  </a:lnTo>
                  <a:lnTo>
                    <a:pt x="2546" y="1545"/>
                  </a:lnTo>
                  <a:lnTo>
                    <a:pt x="2534" y="1536"/>
                  </a:lnTo>
                  <a:lnTo>
                    <a:pt x="2518" y="1528"/>
                  </a:lnTo>
                  <a:lnTo>
                    <a:pt x="2503" y="1520"/>
                  </a:lnTo>
                  <a:lnTo>
                    <a:pt x="2494" y="1531"/>
                  </a:lnTo>
                  <a:lnTo>
                    <a:pt x="2503" y="1520"/>
                  </a:lnTo>
                  <a:lnTo>
                    <a:pt x="2491" y="1512"/>
                  </a:lnTo>
                  <a:lnTo>
                    <a:pt x="2473" y="1501"/>
                  </a:lnTo>
                  <a:lnTo>
                    <a:pt x="2464" y="1512"/>
                  </a:lnTo>
                  <a:lnTo>
                    <a:pt x="2473" y="1504"/>
                  </a:lnTo>
                  <a:lnTo>
                    <a:pt x="2458" y="1493"/>
                  </a:lnTo>
                  <a:lnTo>
                    <a:pt x="2443" y="1482"/>
                  </a:lnTo>
                  <a:lnTo>
                    <a:pt x="2434" y="1490"/>
                  </a:lnTo>
                  <a:lnTo>
                    <a:pt x="2446" y="1482"/>
                  </a:lnTo>
                  <a:lnTo>
                    <a:pt x="2434" y="1468"/>
                  </a:lnTo>
                  <a:lnTo>
                    <a:pt x="2431" y="1468"/>
                  </a:lnTo>
                  <a:lnTo>
                    <a:pt x="2416" y="1457"/>
                  </a:lnTo>
                  <a:lnTo>
                    <a:pt x="2407" y="1465"/>
                  </a:lnTo>
                  <a:lnTo>
                    <a:pt x="2419" y="1457"/>
                  </a:lnTo>
                  <a:lnTo>
                    <a:pt x="2404" y="1443"/>
                  </a:lnTo>
                  <a:lnTo>
                    <a:pt x="2392" y="1451"/>
                  </a:lnTo>
                  <a:lnTo>
                    <a:pt x="2404" y="1443"/>
                  </a:lnTo>
                  <a:lnTo>
                    <a:pt x="2392" y="1430"/>
                  </a:lnTo>
                  <a:lnTo>
                    <a:pt x="2389" y="1430"/>
                  </a:lnTo>
                  <a:lnTo>
                    <a:pt x="2371" y="1416"/>
                  </a:lnTo>
                  <a:lnTo>
                    <a:pt x="2362" y="1424"/>
                  </a:lnTo>
                  <a:lnTo>
                    <a:pt x="2374" y="1416"/>
                  </a:lnTo>
                  <a:lnTo>
                    <a:pt x="2359" y="1402"/>
                  </a:lnTo>
                  <a:lnTo>
                    <a:pt x="2347" y="1410"/>
                  </a:lnTo>
                  <a:lnTo>
                    <a:pt x="2359" y="1402"/>
                  </a:lnTo>
                  <a:lnTo>
                    <a:pt x="2344" y="1386"/>
                  </a:lnTo>
                  <a:lnTo>
                    <a:pt x="2332" y="1394"/>
                  </a:lnTo>
                  <a:lnTo>
                    <a:pt x="2344" y="1388"/>
                  </a:lnTo>
                  <a:lnTo>
                    <a:pt x="2332" y="1369"/>
                  </a:lnTo>
                  <a:lnTo>
                    <a:pt x="2332" y="1367"/>
                  </a:lnTo>
                  <a:lnTo>
                    <a:pt x="2317" y="1350"/>
                  </a:lnTo>
                  <a:lnTo>
                    <a:pt x="2305" y="1358"/>
                  </a:lnTo>
                  <a:lnTo>
                    <a:pt x="2317" y="1350"/>
                  </a:lnTo>
                  <a:lnTo>
                    <a:pt x="2302" y="1331"/>
                  </a:lnTo>
                  <a:lnTo>
                    <a:pt x="2287" y="1312"/>
                  </a:lnTo>
                  <a:lnTo>
                    <a:pt x="2271" y="1293"/>
                  </a:lnTo>
                  <a:lnTo>
                    <a:pt x="2256" y="1273"/>
                  </a:lnTo>
                  <a:lnTo>
                    <a:pt x="2241" y="1254"/>
                  </a:lnTo>
                  <a:lnTo>
                    <a:pt x="2229" y="1262"/>
                  </a:lnTo>
                  <a:lnTo>
                    <a:pt x="2241" y="1257"/>
                  </a:lnTo>
                  <a:lnTo>
                    <a:pt x="2229" y="1232"/>
                  </a:lnTo>
                  <a:lnTo>
                    <a:pt x="2214" y="1210"/>
                  </a:lnTo>
                  <a:lnTo>
                    <a:pt x="2196" y="1186"/>
                  </a:lnTo>
                  <a:lnTo>
                    <a:pt x="2184" y="1191"/>
                  </a:lnTo>
                  <a:lnTo>
                    <a:pt x="2196" y="1186"/>
                  </a:lnTo>
                  <a:lnTo>
                    <a:pt x="2184" y="1164"/>
                  </a:lnTo>
                  <a:lnTo>
                    <a:pt x="2169" y="1139"/>
                  </a:lnTo>
                  <a:lnTo>
                    <a:pt x="2154" y="1115"/>
                  </a:lnTo>
                  <a:lnTo>
                    <a:pt x="2142" y="1120"/>
                  </a:lnTo>
                  <a:lnTo>
                    <a:pt x="2154" y="1115"/>
                  </a:lnTo>
                  <a:lnTo>
                    <a:pt x="2139" y="1084"/>
                  </a:lnTo>
                  <a:lnTo>
                    <a:pt x="2127" y="1090"/>
                  </a:lnTo>
                  <a:lnTo>
                    <a:pt x="2142" y="1087"/>
                  </a:lnTo>
                  <a:lnTo>
                    <a:pt x="2130" y="1060"/>
                  </a:lnTo>
                  <a:lnTo>
                    <a:pt x="2127" y="1057"/>
                  </a:lnTo>
                  <a:lnTo>
                    <a:pt x="2112" y="1032"/>
                  </a:lnTo>
                  <a:lnTo>
                    <a:pt x="2094" y="1002"/>
                  </a:lnTo>
                  <a:lnTo>
                    <a:pt x="2082" y="1008"/>
                  </a:lnTo>
                  <a:lnTo>
                    <a:pt x="2097" y="1005"/>
                  </a:lnTo>
                  <a:lnTo>
                    <a:pt x="2085" y="975"/>
                  </a:lnTo>
                  <a:lnTo>
                    <a:pt x="2082" y="972"/>
                  </a:lnTo>
                  <a:lnTo>
                    <a:pt x="2067" y="945"/>
                  </a:lnTo>
                  <a:lnTo>
                    <a:pt x="2052" y="915"/>
                  </a:lnTo>
                  <a:lnTo>
                    <a:pt x="2036" y="884"/>
                  </a:lnTo>
                  <a:lnTo>
                    <a:pt x="2024" y="890"/>
                  </a:lnTo>
                  <a:lnTo>
                    <a:pt x="2040" y="887"/>
                  </a:lnTo>
                  <a:lnTo>
                    <a:pt x="2027" y="857"/>
                  </a:lnTo>
                  <a:lnTo>
                    <a:pt x="2024" y="854"/>
                  </a:lnTo>
                  <a:lnTo>
                    <a:pt x="2006" y="821"/>
                  </a:lnTo>
                  <a:lnTo>
                    <a:pt x="1991" y="791"/>
                  </a:lnTo>
                  <a:lnTo>
                    <a:pt x="1979" y="797"/>
                  </a:lnTo>
                  <a:lnTo>
                    <a:pt x="1994" y="794"/>
                  </a:lnTo>
                  <a:lnTo>
                    <a:pt x="1982" y="761"/>
                  </a:lnTo>
                  <a:lnTo>
                    <a:pt x="1979" y="758"/>
                  </a:lnTo>
                  <a:lnTo>
                    <a:pt x="1964" y="728"/>
                  </a:lnTo>
                  <a:lnTo>
                    <a:pt x="1952" y="734"/>
                  </a:lnTo>
                  <a:lnTo>
                    <a:pt x="1967" y="731"/>
                  </a:lnTo>
                  <a:lnTo>
                    <a:pt x="1952" y="695"/>
                  </a:lnTo>
                  <a:lnTo>
                    <a:pt x="1949" y="693"/>
                  </a:lnTo>
                  <a:lnTo>
                    <a:pt x="1934" y="663"/>
                  </a:lnTo>
                  <a:lnTo>
                    <a:pt x="1922" y="668"/>
                  </a:lnTo>
                  <a:lnTo>
                    <a:pt x="1937" y="665"/>
                  </a:lnTo>
                  <a:lnTo>
                    <a:pt x="1925" y="632"/>
                  </a:lnTo>
                  <a:lnTo>
                    <a:pt x="1922" y="630"/>
                  </a:lnTo>
                  <a:lnTo>
                    <a:pt x="1904" y="600"/>
                  </a:lnTo>
                  <a:lnTo>
                    <a:pt x="1892" y="605"/>
                  </a:lnTo>
                  <a:lnTo>
                    <a:pt x="1907" y="600"/>
                  </a:lnTo>
                  <a:lnTo>
                    <a:pt x="1892" y="567"/>
                  </a:lnTo>
                  <a:lnTo>
                    <a:pt x="1877" y="572"/>
                  </a:lnTo>
                  <a:lnTo>
                    <a:pt x="1892" y="569"/>
                  </a:lnTo>
                  <a:lnTo>
                    <a:pt x="1880" y="537"/>
                  </a:lnTo>
                  <a:lnTo>
                    <a:pt x="1877" y="534"/>
                  </a:lnTo>
                  <a:lnTo>
                    <a:pt x="1862" y="504"/>
                  </a:lnTo>
                  <a:lnTo>
                    <a:pt x="1847" y="474"/>
                  </a:lnTo>
                  <a:lnTo>
                    <a:pt x="1835" y="479"/>
                  </a:lnTo>
                  <a:lnTo>
                    <a:pt x="1850" y="474"/>
                  </a:lnTo>
                  <a:lnTo>
                    <a:pt x="1835" y="441"/>
                  </a:lnTo>
                  <a:lnTo>
                    <a:pt x="1832" y="441"/>
                  </a:lnTo>
                  <a:lnTo>
                    <a:pt x="1817" y="411"/>
                  </a:lnTo>
                  <a:lnTo>
                    <a:pt x="1802" y="380"/>
                  </a:lnTo>
                  <a:lnTo>
                    <a:pt x="1786" y="353"/>
                  </a:lnTo>
                  <a:lnTo>
                    <a:pt x="1774" y="359"/>
                  </a:lnTo>
                  <a:lnTo>
                    <a:pt x="1789" y="356"/>
                  </a:lnTo>
                  <a:lnTo>
                    <a:pt x="1777" y="326"/>
                  </a:lnTo>
                  <a:lnTo>
                    <a:pt x="1774" y="323"/>
                  </a:lnTo>
                  <a:lnTo>
                    <a:pt x="1759" y="295"/>
                  </a:lnTo>
                  <a:lnTo>
                    <a:pt x="1744" y="268"/>
                  </a:lnTo>
                  <a:lnTo>
                    <a:pt x="1729" y="243"/>
                  </a:lnTo>
                  <a:lnTo>
                    <a:pt x="1714" y="219"/>
                  </a:lnTo>
                  <a:lnTo>
                    <a:pt x="1699" y="194"/>
                  </a:lnTo>
                  <a:lnTo>
                    <a:pt x="1684" y="172"/>
                  </a:lnTo>
                  <a:lnTo>
                    <a:pt x="1672" y="178"/>
                  </a:lnTo>
                  <a:lnTo>
                    <a:pt x="1684" y="172"/>
                  </a:lnTo>
                  <a:lnTo>
                    <a:pt x="1672" y="150"/>
                  </a:lnTo>
                  <a:lnTo>
                    <a:pt x="1672" y="148"/>
                  </a:lnTo>
                  <a:lnTo>
                    <a:pt x="1657" y="128"/>
                  </a:lnTo>
                  <a:lnTo>
                    <a:pt x="1642" y="109"/>
                  </a:lnTo>
                  <a:lnTo>
                    <a:pt x="1624" y="93"/>
                  </a:lnTo>
                  <a:lnTo>
                    <a:pt x="1612" y="101"/>
                  </a:lnTo>
                  <a:lnTo>
                    <a:pt x="1624" y="96"/>
                  </a:lnTo>
                  <a:lnTo>
                    <a:pt x="1612" y="79"/>
                  </a:lnTo>
                  <a:lnTo>
                    <a:pt x="1612" y="76"/>
                  </a:lnTo>
                  <a:lnTo>
                    <a:pt x="1597" y="60"/>
                  </a:lnTo>
                  <a:lnTo>
                    <a:pt x="1594" y="60"/>
                  </a:lnTo>
                  <a:lnTo>
                    <a:pt x="1579" y="49"/>
                  </a:lnTo>
                  <a:lnTo>
                    <a:pt x="1570" y="57"/>
                  </a:lnTo>
                  <a:lnTo>
                    <a:pt x="1582" y="49"/>
                  </a:lnTo>
                  <a:lnTo>
                    <a:pt x="1570" y="38"/>
                  </a:lnTo>
                  <a:lnTo>
                    <a:pt x="1567" y="38"/>
                  </a:lnTo>
                  <a:lnTo>
                    <a:pt x="1552" y="27"/>
                  </a:lnTo>
                  <a:lnTo>
                    <a:pt x="1549" y="24"/>
                  </a:lnTo>
                  <a:lnTo>
                    <a:pt x="1533" y="19"/>
                  </a:lnTo>
                  <a:lnTo>
                    <a:pt x="1527" y="30"/>
                  </a:lnTo>
                  <a:lnTo>
                    <a:pt x="1533" y="19"/>
                  </a:lnTo>
                  <a:lnTo>
                    <a:pt x="1515" y="11"/>
                  </a:lnTo>
                  <a:lnTo>
                    <a:pt x="1512" y="11"/>
                  </a:lnTo>
                  <a:lnTo>
                    <a:pt x="1500" y="8"/>
                  </a:lnTo>
                  <a:lnTo>
                    <a:pt x="1485" y="5"/>
                  </a:lnTo>
                  <a:lnTo>
                    <a:pt x="1470" y="2"/>
                  </a:lnTo>
                  <a:lnTo>
                    <a:pt x="1467" y="0"/>
                  </a:lnTo>
                  <a:lnTo>
                    <a:pt x="1455" y="0"/>
                  </a:lnTo>
                  <a:lnTo>
                    <a:pt x="1452" y="2"/>
                  </a:lnTo>
                  <a:lnTo>
                    <a:pt x="1437" y="5"/>
                  </a:lnTo>
                  <a:lnTo>
                    <a:pt x="1419" y="11"/>
                  </a:lnTo>
                  <a:lnTo>
                    <a:pt x="1404" y="16"/>
                  </a:lnTo>
                  <a:lnTo>
                    <a:pt x="1401" y="16"/>
                  </a:lnTo>
                  <a:lnTo>
                    <a:pt x="1389" y="22"/>
                  </a:lnTo>
                  <a:lnTo>
                    <a:pt x="1374" y="30"/>
                  </a:lnTo>
                  <a:lnTo>
                    <a:pt x="1371" y="33"/>
                  </a:lnTo>
                  <a:lnTo>
                    <a:pt x="1356" y="43"/>
                  </a:lnTo>
                  <a:lnTo>
                    <a:pt x="1344" y="57"/>
                  </a:lnTo>
                  <a:lnTo>
                    <a:pt x="1329" y="74"/>
                  </a:lnTo>
                  <a:lnTo>
                    <a:pt x="1338" y="82"/>
                  </a:lnTo>
                  <a:lnTo>
                    <a:pt x="1329" y="74"/>
                  </a:lnTo>
                  <a:lnTo>
                    <a:pt x="1311" y="87"/>
                  </a:lnTo>
                  <a:lnTo>
                    <a:pt x="1295" y="104"/>
                  </a:lnTo>
                  <a:lnTo>
                    <a:pt x="1292" y="106"/>
                  </a:lnTo>
                  <a:lnTo>
                    <a:pt x="1280" y="123"/>
                  </a:lnTo>
                  <a:lnTo>
                    <a:pt x="1292" y="128"/>
                  </a:lnTo>
                  <a:lnTo>
                    <a:pt x="1280" y="120"/>
                  </a:lnTo>
                  <a:lnTo>
                    <a:pt x="1265" y="139"/>
                  </a:lnTo>
                  <a:lnTo>
                    <a:pt x="1265" y="142"/>
                  </a:lnTo>
                  <a:lnTo>
                    <a:pt x="1250" y="164"/>
                  </a:lnTo>
                  <a:lnTo>
                    <a:pt x="1238" y="186"/>
                  </a:lnTo>
                  <a:lnTo>
                    <a:pt x="1250" y="191"/>
                  </a:lnTo>
                  <a:lnTo>
                    <a:pt x="1238" y="186"/>
                  </a:lnTo>
                  <a:lnTo>
                    <a:pt x="1220" y="211"/>
                  </a:lnTo>
                  <a:lnTo>
                    <a:pt x="1205" y="235"/>
                  </a:lnTo>
                  <a:lnTo>
                    <a:pt x="1190" y="260"/>
                  </a:lnTo>
                  <a:lnTo>
                    <a:pt x="1178" y="285"/>
                  </a:lnTo>
                  <a:lnTo>
                    <a:pt x="1163" y="312"/>
                  </a:lnTo>
                  <a:lnTo>
                    <a:pt x="1148" y="342"/>
                  </a:lnTo>
                  <a:lnTo>
                    <a:pt x="1145" y="348"/>
                  </a:lnTo>
                  <a:lnTo>
                    <a:pt x="1148" y="345"/>
                  </a:lnTo>
                  <a:lnTo>
                    <a:pt x="1136" y="372"/>
                  </a:lnTo>
                  <a:lnTo>
                    <a:pt x="1148" y="375"/>
                  </a:lnTo>
                  <a:lnTo>
                    <a:pt x="1136" y="369"/>
                  </a:lnTo>
                  <a:lnTo>
                    <a:pt x="1118" y="400"/>
                  </a:lnTo>
                  <a:lnTo>
                    <a:pt x="1103" y="430"/>
                  </a:lnTo>
                  <a:lnTo>
                    <a:pt x="1088" y="463"/>
                  </a:lnTo>
                  <a:lnTo>
                    <a:pt x="1085" y="468"/>
                  </a:lnTo>
                  <a:lnTo>
                    <a:pt x="1088" y="465"/>
                  </a:lnTo>
                  <a:lnTo>
                    <a:pt x="1076" y="495"/>
                  </a:lnTo>
                  <a:lnTo>
                    <a:pt x="1088" y="498"/>
                  </a:lnTo>
                  <a:lnTo>
                    <a:pt x="1076" y="493"/>
                  </a:lnTo>
                  <a:lnTo>
                    <a:pt x="1061" y="523"/>
                  </a:lnTo>
                  <a:lnTo>
                    <a:pt x="1045" y="553"/>
                  </a:lnTo>
                  <a:lnTo>
                    <a:pt x="1030" y="586"/>
                  </a:lnTo>
                  <a:lnTo>
                    <a:pt x="1015" y="619"/>
                  </a:lnTo>
                  <a:lnTo>
                    <a:pt x="1000" y="652"/>
                  </a:lnTo>
                  <a:lnTo>
                    <a:pt x="985" y="682"/>
                  </a:lnTo>
                  <a:lnTo>
                    <a:pt x="982" y="687"/>
                  </a:lnTo>
                  <a:lnTo>
                    <a:pt x="985" y="684"/>
                  </a:lnTo>
                  <a:lnTo>
                    <a:pt x="973" y="717"/>
                  </a:lnTo>
                  <a:lnTo>
                    <a:pt x="985" y="720"/>
                  </a:lnTo>
                  <a:lnTo>
                    <a:pt x="973" y="715"/>
                  </a:lnTo>
                  <a:lnTo>
                    <a:pt x="958" y="747"/>
                  </a:lnTo>
                  <a:lnTo>
                    <a:pt x="940" y="780"/>
                  </a:lnTo>
                  <a:lnTo>
                    <a:pt x="937" y="786"/>
                  </a:lnTo>
                  <a:lnTo>
                    <a:pt x="940" y="783"/>
                  </a:lnTo>
                  <a:lnTo>
                    <a:pt x="928" y="813"/>
                  </a:lnTo>
                  <a:lnTo>
                    <a:pt x="940" y="816"/>
                  </a:lnTo>
                  <a:lnTo>
                    <a:pt x="928" y="810"/>
                  </a:lnTo>
                  <a:lnTo>
                    <a:pt x="913" y="841"/>
                  </a:lnTo>
                  <a:lnTo>
                    <a:pt x="898" y="873"/>
                  </a:lnTo>
                  <a:lnTo>
                    <a:pt x="883" y="904"/>
                  </a:lnTo>
                  <a:lnTo>
                    <a:pt x="880" y="909"/>
                  </a:lnTo>
                  <a:lnTo>
                    <a:pt x="883" y="906"/>
                  </a:lnTo>
                  <a:lnTo>
                    <a:pt x="871" y="936"/>
                  </a:lnTo>
                  <a:lnTo>
                    <a:pt x="883" y="939"/>
                  </a:lnTo>
                  <a:lnTo>
                    <a:pt x="871" y="934"/>
                  </a:lnTo>
                  <a:lnTo>
                    <a:pt x="856" y="961"/>
                  </a:lnTo>
                  <a:lnTo>
                    <a:pt x="838" y="994"/>
                  </a:lnTo>
                  <a:lnTo>
                    <a:pt x="835" y="999"/>
                  </a:lnTo>
                  <a:lnTo>
                    <a:pt x="838" y="997"/>
                  </a:lnTo>
                  <a:lnTo>
                    <a:pt x="826" y="1024"/>
                  </a:lnTo>
                  <a:lnTo>
                    <a:pt x="838" y="1027"/>
                  </a:lnTo>
                  <a:lnTo>
                    <a:pt x="826" y="1021"/>
                  </a:lnTo>
                  <a:lnTo>
                    <a:pt x="811" y="1049"/>
                  </a:lnTo>
                  <a:lnTo>
                    <a:pt x="795" y="1076"/>
                  </a:lnTo>
                  <a:lnTo>
                    <a:pt x="807" y="1082"/>
                  </a:lnTo>
                  <a:lnTo>
                    <a:pt x="795" y="1076"/>
                  </a:lnTo>
                  <a:lnTo>
                    <a:pt x="780" y="1101"/>
                  </a:lnTo>
                  <a:lnTo>
                    <a:pt x="777" y="1106"/>
                  </a:lnTo>
                  <a:lnTo>
                    <a:pt x="780" y="1104"/>
                  </a:lnTo>
                  <a:lnTo>
                    <a:pt x="768" y="1131"/>
                  </a:lnTo>
                  <a:lnTo>
                    <a:pt x="780" y="1134"/>
                  </a:lnTo>
                  <a:lnTo>
                    <a:pt x="768" y="1128"/>
                  </a:lnTo>
                  <a:lnTo>
                    <a:pt x="750" y="1153"/>
                  </a:lnTo>
                  <a:lnTo>
                    <a:pt x="735" y="1178"/>
                  </a:lnTo>
                  <a:lnTo>
                    <a:pt x="723" y="1202"/>
                  </a:lnTo>
                  <a:lnTo>
                    <a:pt x="735" y="1208"/>
                  </a:lnTo>
                  <a:lnTo>
                    <a:pt x="723" y="1202"/>
                  </a:lnTo>
                  <a:lnTo>
                    <a:pt x="708" y="1224"/>
                  </a:lnTo>
                  <a:lnTo>
                    <a:pt x="693" y="1249"/>
                  </a:lnTo>
                  <a:lnTo>
                    <a:pt x="705" y="1254"/>
                  </a:lnTo>
                  <a:lnTo>
                    <a:pt x="693" y="1246"/>
                  </a:lnTo>
                  <a:lnTo>
                    <a:pt x="678" y="1265"/>
                  </a:lnTo>
                  <a:lnTo>
                    <a:pt x="678" y="1268"/>
                  </a:lnTo>
                  <a:lnTo>
                    <a:pt x="666" y="1290"/>
                  </a:lnTo>
                  <a:lnTo>
                    <a:pt x="678" y="1295"/>
                  </a:lnTo>
                  <a:lnTo>
                    <a:pt x="669" y="1287"/>
                  </a:lnTo>
                  <a:lnTo>
                    <a:pt x="651" y="1306"/>
                  </a:lnTo>
                  <a:lnTo>
                    <a:pt x="648" y="1306"/>
                  </a:lnTo>
                  <a:lnTo>
                    <a:pt x="633" y="1325"/>
                  </a:lnTo>
                  <a:lnTo>
                    <a:pt x="633" y="1328"/>
                  </a:lnTo>
                  <a:lnTo>
                    <a:pt x="621" y="1345"/>
                  </a:lnTo>
                  <a:lnTo>
                    <a:pt x="633" y="1350"/>
                  </a:lnTo>
                  <a:lnTo>
                    <a:pt x="621" y="1342"/>
                  </a:lnTo>
                  <a:lnTo>
                    <a:pt x="606" y="1361"/>
                  </a:lnTo>
                  <a:lnTo>
                    <a:pt x="591" y="1380"/>
                  </a:lnTo>
                  <a:lnTo>
                    <a:pt x="603" y="1388"/>
                  </a:lnTo>
                  <a:lnTo>
                    <a:pt x="594" y="1380"/>
                  </a:lnTo>
                  <a:lnTo>
                    <a:pt x="579" y="1397"/>
                  </a:lnTo>
                  <a:lnTo>
                    <a:pt x="588" y="1405"/>
                  </a:lnTo>
                  <a:lnTo>
                    <a:pt x="579" y="1397"/>
                  </a:lnTo>
                  <a:lnTo>
                    <a:pt x="563" y="1410"/>
                  </a:lnTo>
                  <a:lnTo>
                    <a:pt x="548" y="1424"/>
                  </a:lnTo>
                  <a:lnTo>
                    <a:pt x="533" y="1438"/>
                  </a:lnTo>
                  <a:lnTo>
                    <a:pt x="521" y="1451"/>
                  </a:lnTo>
                  <a:lnTo>
                    <a:pt x="530" y="1460"/>
                  </a:lnTo>
                  <a:lnTo>
                    <a:pt x="521" y="1451"/>
                  </a:lnTo>
                  <a:lnTo>
                    <a:pt x="506" y="1465"/>
                  </a:lnTo>
                  <a:lnTo>
                    <a:pt x="515" y="1473"/>
                  </a:lnTo>
                  <a:lnTo>
                    <a:pt x="506" y="1465"/>
                  </a:lnTo>
                  <a:lnTo>
                    <a:pt x="491" y="1476"/>
                  </a:lnTo>
                  <a:lnTo>
                    <a:pt x="479" y="1487"/>
                  </a:lnTo>
                  <a:lnTo>
                    <a:pt x="488" y="1495"/>
                  </a:lnTo>
                  <a:lnTo>
                    <a:pt x="482" y="1484"/>
                  </a:lnTo>
                  <a:lnTo>
                    <a:pt x="464" y="1495"/>
                  </a:lnTo>
                  <a:lnTo>
                    <a:pt x="461" y="1498"/>
                  </a:lnTo>
                  <a:lnTo>
                    <a:pt x="446" y="1512"/>
                  </a:lnTo>
                  <a:lnTo>
                    <a:pt x="455" y="1520"/>
                  </a:lnTo>
                  <a:lnTo>
                    <a:pt x="449" y="1509"/>
                  </a:lnTo>
                  <a:lnTo>
                    <a:pt x="434" y="1517"/>
                  </a:lnTo>
                  <a:lnTo>
                    <a:pt x="431" y="1517"/>
                  </a:lnTo>
                  <a:lnTo>
                    <a:pt x="419" y="1525"/>
                  </a:lnTo>
                  <a:lnTo>
                    <a:pt x="428" y="1536"/>
                  </a:lnTo>
                  <a:lnTo>
                    <a:pt x="422" y="1525"/>
                  </a:lnTo>
                  <a:lnTo>
                    <a:pt x="407" y="1534"/>
                  </a:lnTo>
                  <a:lnTo>
                    <a:pt x="392" y="1542"/>
                  </a:lnTo>
                  <a:lnTo>
                    <a:pt x="377" y="1550"/>
                  </a:lnTo>
                  <a:lnTo>
                    <a:pt x="362" y="1558"/>
                  </a:lnTo>
                  <a:lnTo>
                    <a:pt x="368" y="1569"/>
                  </a:lnTo>
                  <a:lnTo>
                    <a:pt x="365" y="1558"/>
                  </a:lnTo>
                  <a:lnTo>
                    <a:pt x="350" y="1564"/>
                  </a:lnTo>
                  <a:lnTo>
                    <a:pt x="335" y="1569"/>
                  </a:lnTo>
                  <a:lnTo>
                    <a:pt x="332" y="1569"/>
                  </a:lnTo>
                  <a:lnTo>
                    <a:pt x="320" y="1575"/>
                  </a:lnTo>
                  <a:lnTo>
                    <a:pt x="326" y="1586"/>
                  </a:lnTo>
                  <a:lnTo>
                    <a:pt x="323" y="1575"/>
                  </a:lnTo>
                  <a:lnTo>
                    <a:pt x="307" y="1580"/>
                  </a:lnTo>
                  <a:lnTo>
                    <a:pt x="292" y="1586"/>
                  </a:lnTo>
                  <a:lnTo>
                    <a:pt x="277" y="1591"/>
                  </a:lnTo>
                  <a:lnTo>
                    <a:pt x="280" y="1602"/>
                  </a:lnTo>
                  <a:lnTo>
                    <a:pt x="277" y="1591"/>
                  </a:lnTo>
                  <a:lnTo>
                    <a:pt x="262" y="1594"/>
                  </a:lnTo>
                  <a:lnTo>
                    <a:pt x="247" y="1599"/>
                  </a:lnTo>
                  <a:lnTo>
                    <a:pt x="250" y="1610"/>
                  </a:lnTo>
                  <a:lnTo>
                    <a:pt x="247" y="1599"/>
                  </a:lnTo>
                  <a:lnTo>
                    <a:pt x="232" y="1602"/>
                  </a:lnTo>
                  <a:lnTo>
                    <a:pt x="220" y="1605"/>
                  </a:lnTo>
                  <a:lnTo>
                    <a:pt x="205" y="1608"/>
                  </a:lnTo>
                  <a:lnTo>
                    <a:pt x="187" y="1613"/>
                  </a:lnTo>
                  <a:lnTo>
                    <a:pt x="190" y="1624"/>
                  </a:lnTo>
                  <a:lnTo>
                    <a:pt x="187" y="1613"/>
                  </a:lnTo>
                  <a:lnTo>
                    <a:pt x="175" y="1616"/>
                  </a:lnTo>
                  <a:lnTo>
                    <a:pt x="178" y="1627"/>
                  </a:lnTo>
                  <a:lnTo>
                    <a:pt x="178" y="1613"/>
                  </a:lnTo>
                  <a:lnTo>
                    <a:pt x="163" y="1613"/>
                  </a:lnTo>
                  <a:lnTo>
                    <a:pt x="160" y="1616"/>
                  </a:lnTo>
                  <a:lnTo>
                    <a:pt x="145" y="1619"/>
                  </a:lnTo>
                  <a:lnTo>
                    <a:pt x="130" y="1621"/>
                  </a:lnTo>
                  <a:lnTo>
                    <a:pt x="118" y="1624"/>
                  </a:lnTo>
                  <a:lnTo>
                    <a:pt x="121" y="1635"/>
                  </a:lnTo>
                  <a:lnTo>
                    <a:pt x="121" y="1621"/>
                  </a:lnTo>
                  <a:lnTo>
                    <a:pt x="106" y="1621"/>
                  </a:lnTo>
                  <a:lnTo>
                    <a:pt x="106" y="1624"/>
                  </a:lnTo>
                  <a:lnTo>
                    <a:pt x="88" y="1627"/>
                  </a:lnTo>
                  <a:lnTo>
                    <a:pt x="82" y="1627"/>
                  </a:lnTo>
                  <a:lnTo>
                    <a:pt x="69" y="1632"/>
                  </a:lnTo>
                  <a:lnTo>
                    <a:pt x="76" y="1643"/>
                  </a:lnTo>
                  <a:lnTo>
                    <a:pt x="76" y="1630"/>
                  </a:lnTo>
                  <a:lnTo>
                    <a:pt x="60" y="1630"/>
                  </a:lnTo>
                  <a:lnTo>
                    <a:pt x="57" y="1632"/>
                  </a:lnTo>
                  <a:lnTo>
                    <a:pt x="42" y="1635"/>
                  </a:lnTo>
                  <a:lnTo>
                    <a:pt x="45" y="1646"/>
                  </a:lnTo>
                  <a:lnTo>
                    <a:pt x="45" y="1632"/>
                  </a:lnTo>
                  <a:lnTo>
                    <a:pt x="30" y="1632"/>
                  </a:lnTo>
                  <a:lnTo>
                    <a:pt x="18" y="1632"/>
                  </a:lnTo>
                  <a:lnTo>
                    <a:pt x="15" y="1635"/>
                  </a:lnTo>
                  <a:lnTo>
                    <a:pt x="0" y="1638"/>
                  </a:lnTo>
                  <a:close/>
                </a:path>
              </a:pathLst>
            </a:custGeom>
            <a:solidFill>
              <a:srgbClr val="990000"/>
            </a:solidFill>
            <a:ln w="9525" cmpd="sng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0" name="Line 84"/>
            <p:cNvSpPr>
              <a:spLocks noChangeShapeType="1"/>
            </p:cNvSpPr>
            <p:nvPr/>
          </p:nvSpPr>
          <p:spPr bwMode="auto">
            <a:xfrm>
              <a:off x="480" y="1536"/>
              <a:ext cx="2688" cy="0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4" name="Line 85"/>
            <p:cNvSpPr>
              <a:spLocks noChangeShapeType="1"/>
            </p:cNvSpPr>
            <p:nvPr/>
          </p:nvSpPr>
          <p:spPr bwMode="auto">
            <a:xfrm>
              <a:off x="1824" y="288"/>
              <a:ext cx="0" cy="1248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37" name="Rectangle 86"/>
            <p:cNvSpPr>
              <a:spLocks noChangeArrowheads="1"/>
            </p:cNvSpPr>
            <p:nvPr/>
          </p:nvSpPr>
          <p:spPr bwMode="auto">
            <a:xfrm>
              <a:off x="1872" y="336"/>
              <a:ext cx="48" cy="1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41" name="Rectangle 87"/>
            <p:cNvSpPr>
              <a:spLocks noChangeArrowheads="1"/>
            </p:cNvSpPr>
            <p:nvPr/>
          </p:nvSpPr>
          <p:spPr bwMode="auto">
            <a:xfrm>
              <a:off x="1728" y="336"/>
              <a:ext cx="48" cy="1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54" name="Rectangle 88"/>
            <p:cNvSpPr>
              <a:spLocks noChangeArrowheads="1"/>
            </p:cNvSpPr>
            <p:nvPr/>
          </p:nvSpPr>
          <p:spPr bwMode="auto">
            <a:xfrm>
              <a:off x="1776" y="288"/>
              <a:ext cx="48" cy="12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55" name="Rectangle 89"/>
            <p:cNvSpPr>
              <a:spLocks noChangeArrowheads="1"/>
            </p:cNvSpPr>
            <p:nvPr/>
          </p:nvSpPr>
          <p:spPr bwMode="auto">
            <a:xfrm>
              <a:off x="1824" y="288"/>
              <a:ext cx="48" cy="12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56" name="Rectangle 90"/>
            <p:cNvSpPr>
              <a:spLocks noChangeArrowheads="1"/>
            </p:cNvSpPr>
            <p:nvPr/>
          </p:nvSpPr>
          <p:spPr bwMode="auto">
            <a:xfrm>
              <a:off x="1920" y="384"/>
              <a:ext cx="48" cy="115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57" name="Rectangle 91"/>
            <p:cNvSpPr>
              <a:spLocks noChangeArrowheads="1"/>
            </p:cNvSpPr>
            <p:nvPr/>
          </p:nvSpPr>
          <p:spPr bwMode="auto">
            <a:xfrm>
              <a:off x="1680" y="384"/>
              <a:ext cx="48" cy="115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58" name="Rectangle 92"/>
            <p:cNvSpPr>
              <a:spLocks noChangeArrowheads="1"/>
            </p:cNvSpPr>
            <p:nvPr/>
          </p:nvSpPr>
          <p:spPr bwMode="auto">
            <a:xfrm>
              <a:off x="1968" y="432"/>
              <a:ext cx="48" cy="110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59" name="Rectangle 93"/>
            <p:cNvSpPr>
              <a:spLocks noChangeArrowheads="1"/>
            </p:cNvSpPr>
            <p:nvPr/>
          </p:nvSpPr>
          <p:spPr bwMode="auto">
            <a:xfrm>
              <a:off x="1632" y="432"/>
              <a:ext cx="48" cy="110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60" name="Line 94"/>
            <p:cNvSpPr>
              <a:spLocks noChangeShapeType="1"/>
            </p:cNvSpPr>
            <p:nvPr/>
          </p:nvSpPr>
          <p:spPr bwMode="auto">
            <a:xfrm>
              <a:off x="1632" y="480"/>
              <a:ext cx="38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61" name="Rectangle 95"/>
            <p:cNvSpPr>
              <a:spLocks noChangeArrowheads="1"/>
            </p:cNvSpPr>
            <p:nvPr/>
          </p:nvSpPr>
          <p:spPr bwMode="auto">
            <a:xfrm>
              <a:off x="2016" y="528"/>
              <a:ext cx="48" cy="100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62" name="Rectangle 96"/>
            <p:cNvSpPr>
              <a:spLocks noChangeArrowheads="1"/>
            </p:cNvSpPr>
            <p:nvPr/>
          </p:nvSpPr>
          <p:spPr bwMode="auto">
            <a:xfrm>
              <a:off x="1584" y="528"/>
              <a:ext cx="48" cy="100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63" name="Rectangle 97"/>
            <p:cNvSpPr>
              <a:spLocks noChangeArrowheads="1"/>
            </p:cNvSpPr>
            <p:nvPr/>
          </p:nvSpPr>
          <p:spPr bwMode="auto">
            <a:xfrm>
              <a:off x="2064" y="624"/>
              <a:ext cx="48" cy="9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64" name="Rectangle 98"/>
            <p:cNvSpPr>
              <a:spLocks noChangeArrowheads="1"/>
            </p:cNvSpPr>
            <p:nvPr/>
          </p:nvSpPr>
          <p:spPr bwMode="auto">
            <a:xfrm>
              <a:off x="1536" y="624"/>
              <a:ext cx="48" cy="9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65" name="Rectangle 99"/>
            <p:cNvSpPr>
              <a:spLocks noChangeArrowheads="1"/>
            </p:cNvSpPr>
            <p:nvPr/>
          </p:nvSpPr>
          <p:spPr bwMode="auto">
            <a:xfrm>
              <a:off x="1488" y="672"/>
              <a:ext cx="48" cy="86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66" name="Rectangle 100"/>
            <p:cNvSpPr>
              <a:spLocks noChangeArrowheads="1"/>
            </p:cNvSpPr>
            <p:nvPr/>
          </p:nvSpPr>
          <p:spPr bwMode="auto">
            <a:xfrm>
              <a:off x="2112" y="720"/>
              <a:ext cx="48" cy="81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67" name="Rectangle 101"/>
            <p:cNvSpPr>
              <a:spLocks noChangeArrowheads="1"/>
            </p:cNvSpPr>
            <p:nvPr/>
          </p:nvSpPr>
          <p:spPr bwMode="auto">
            <a:xfrm>
              <a:off x="2160" y="816"/>
              <a:ext cx="48" cy="7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68" name="Rectangle 102"/>
            <p:cNvSpPr>
              <a:spLocks noChangeArrowheads="1"/>
            </p:cNvSpPr>
            <p:nvPr/>
          </p:nvSpPr>
          <p:spPr bwMode="auto">
            <a:xfrm>
              <a:off x="2208" y="912"/>
              <a:ext cx="48" cy="62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69" name="Rectangle 103"/>
            <p:cNvSpPr>
              <a:spLocks noChangeArrowheads="1"/>
            </p:cNvSpPr>
            <p:nvPr/>
          </p:nvSpPr>
          <p:spPr bwMode="auto">
            <a:xfrm>
              <a:off x="2256" y="1008"/>
              <a:ext cx="48" cy="52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70" name="Rectangle 104"/>
            <p:cNvSpPr>
              <a:spLocks noChangeArrowheads="1"/>
            </p:cNvSpPr>
            <p:nvPr/>
          </p:nvSpPr>
          <p:spPr bwMode="auto">
            <a:xfrm>
              <a:off x="2304" y="1104"/>
              <a:ext cx="48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71" name="Rectangle 105"/>
            <p:cNvSpPr>
              <a:spLocks noChangeArrowheads="1"/>
            </p:cNvSpPr>
            <p:nvPr/>
          </p:nvSpPr>
          <p:spPr bwMode="auto">
            <a:xfrm>
              <a:off x="2352" y="1200"/>
              <a:ext cx="48" cy="33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72" name="Rectangle 106"/>
            <p:cNvSpPr>
              <a:spLocks noChangeArrowheads="1"/>
            </p:cNvSpPr>
            <p:nvPr/>
          </p:nvSpPr>
          <p:spPr bwMode="auto">
            <a:xfrm>
              <a:off x="2400" y="1248"/>
              <a:ext cx="48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73" name="Rectangle 107"/>
            <p:cNvSpPr>
              <a:spLocks noChangeArrowheads="1"/>
            </p:cNvSpPr>
            <p:nvPr/>
          </p:nvSpPr>
          <p:spPr bwMode="auto">
            <a:xfrm>
              <a:off x="2448" y="1296"/>
              <a:ext cx="48" cy="24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74" name="Rectangle 108"/>
            <p:cNvSpPr>
              <a:spLocks noChangeArrowheads="1"/>
            </p:cNvSpPr>
            <p:nvPr/>
          </p:nvSpPr>
          <p:spPr bwMode="auto">
            <a:xfrm>
              <a:off x="2496" y="1344"/>
              <a:ext cx="48" cy="19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75" name="Rectangle 109"/>
            <p:cNvSpPr>
              <a:spLocks noChangeArrowheads="1"/>
            </p:cNvSpPr>
            <p:nvPr/>
          </p:nvSpPr>
          <p:spPr bwMode="auto">
            <a:xfrm>
              <a:off x="2544" y="1392"/>
              <a:ext cx="48" cy="14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76" name="Rectangle 110"/>
            <p:cNvSpPr>
              <a:spLocks noChangeArrowheads="1"/>
            </p:cNvSpPr>
            <p:nvPr/>
          </p:nvSpPr>
          <p:spPr bwMode="auto">
            <a:xfrm>
              <a:off x="2592" y="1440"/>
              <a:ext cx="48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77" name="Rectangle 111"/>
            <p:cNvSpPr>
              <a:spLocks noChangeArrowheads="1"/>
            </p:cNvSpPr>
            <p:nvPr/>
          </p:nvSpPr>
          <p:spPr bwMode="auto">
            <a:xfrm>
              <a:off x="2640" y="1440"/>
              <a:ext cx="48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78" name="Rectangle 112"/>
            <p:cNvSpPr>
              <a:spLocks noChangeArrowheads="1"/>
            </p:cNvSpPr>
            <p:nvPr/>
          </p:nvSpPr>
          <p:spPr bwMode="auto">
            <a:xfrm>
              <a:off x="2688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79" name="Rectangle 113"/>
            <p:cNvSpPr>
              <a:spLocks noChangeArrowheads="1"/>
            </p:cNvSpPr>
            <p:nvPr/>
          </p:nvSpPr>
          <p:spPr bwMode="auto">
            <a:xfrm>
              <a:off x="2736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80" name="Rectangle 114"/>
            <p:cNvSpPr>
              <a:spLocks noChangeArrowheads="1"/>
            </p:cNvSpPr>
            <p:nvPr/>
          </p:nvSpPr>
          <p:spPr bwMode="auto">
            <a:xfrm>
              <a:off x="2784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81" name="Rectangle 115"/>
            <p:cNvSpPr>
              <a:spLocks noChangeArrowheads="1"/>
            </p:cNvSpPr>
            <p:nvPr/>
          </p:nvSpPr>
          <p:spPr bwMode="auto">
            <a:xfrm>
              <a:off x="1440" y="768"/>
              <a:ext cx="48" cy="76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82" name="Rectangle 116"/>
            <p:cNvSpPr>
              <a:spLocks noChangeArrowheads="1"/>
            </p:cNvSpPr>
            <p:nvPr/>
          </p:nvSpPr>
          <p:spPr bwMode="auto">
            <a:xfrm>
              <a:off x="1392" y="864"/>
              <a:ext cx="48" cy="67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83" name="Rectangle 117"/>
            <p:cNvSpPr>
              <a:spLocks noChangeArrowheads="1"/>
            </p:cNvSpPr>
            <p:nvPr/>
          </p:nvSpPr>
          <p:spPr bwMode="auto">
            <a:xfrm>
              <a:off x="1344" y="960"/>
              <a:ext cx="48" cy="57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84" name="Rectangle 118"/>
            <p:cNvSpPr>
              <a:spLocks noChangeArrowheads="1"/>
            </p:cNvSpPr>
            <p:nvPr/>
          </p:nvSpPr>
          <p:spPr bwMode="auto">
            <a:xfrm>
              <a:off x="1296" y="1056"/>
              <a:ext cx="48" cy="48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85" name="Rectangle 119"/>
            <p:cNvSpPr>
              <a:spLocks noChangeArrowheads="1"/>
            </p:cNvSpPr>
            <p:nvPr/>
          </p:nvSpPr>
          <p:spPr bwMode="auto">
            <a:xfrm>
              <a:off x="1248" y="1152"/>
              <a:ext cx="48" cy="38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86" name="Rectangle 120"/>
            <p:cNvSpPr>
              <a:spLocks noChangeArrowheads="1"/>
            </p:cNvSpPr>
            <p:nvPr/>
          </p:nvSpPr>
          <p:spPr bwMode="auto">
            <a:xfrm>
              <a:off x="1200" y="1200"/>
              <a:ext cx="48" cy="33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87" name="Rectangle 121"/>
            <p:cNvSpPr>
              <a:spLocks noChangeArrowheads="1"/>
            </p:cNvSpPr>
            <p:nvPr/>
          </p:nvSpPr>
          <p:spPr bwMode="auto">
            <a:xfrm>
              <a:off x="1152" y="1248"/>
              <a:ext cx="48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88" name="Rectangle 122"/>
            <p:cNvSpPr>
              <a:spLocks noChangeArrowheads="1"/>
            </p:cNvSpPr>
            <p:nvPr/>
          </p:nvSpPr>
          <p:spPr bwMode="auto">
            <a:xfrm>
              <a:off x="1104" y="1344"/>
              <a:ext cx="48" cy="19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89" name="Rectangle 123"/>
            <p:cNvSpPr>
              <a:spLocks noChangeArrowheads="1"/>
            </p:cNvSpPr>
            <p:nvPr/>
          </p:nvSpPr>
          <p:spPr bwMode="auto">
            <a:xfrm>
              <a:off x="1056" y="1392"/>
              <a:ext cx="48" cy="14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90" name="Rectangle 124"/>
            <p:cNvSpPr>
              <a:spLocks noChangeArrowheads="1"/>
            </p:cNvSpPr>
            <p:nvPr/>
          </p:nvSpPr>
          <p:spPr bwMode="auto">
            <a:xfrm>
              <a:off x="1008" y="1440"/>
              <a:ext cx="48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91" name="Rectangle 125"/>
            <p:cNvSpPr>
              <a:spLocks noChangeArrowheads="1"/>
            </p:cNvSpPr>
            <p:nvPr/>
          </p:nvSpPr>
          <p:spPr bwMode="auto">
            <a:xfrm>
              <a:off x="960" y="1440"/>
              <a:ext cx="48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92" name="Rectangle 126"/>
            <p:cNvSpPr>
              <a:spLocks noChangeArrowheads="1"/>
            </p:cNvSpPr>
            <p:nvPr/>
          </p:nvSpPr>
          <p:spPr bwMode="auto">
            <a:xfrm>
              <a:off x="912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93" name="Rectangle 127"/>
            <p:cNvSpPr>
              <a:spLocks noChangeArrowheads="1"/>
            </p:cNvSpPr>
            <p:nvPr/>
          </p:nvSpPr>
          <p:spPr bwMode="auto">
            <a:xfrm>
              <a:off x="864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94" name="Rectangle 128"/>
            <p:cNvSpPr>
              <a:spLocks noChangeArrowheads="1"/>
            </p:cNvSpPr>
            <p:nvPr/>
          </p:nvSpPr>
          <p:spPr bwMode="auto">
            <a:xfrm>
              <a:off x="816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95" name="Rectangle 129"/>
            <p:cNvSpPr>
              <a:spLocks noChangeArrowheads="1"/>
            </p:cNvSpPr>
            <p:nvPr/>
          </p:nvSpPr>
          <p:spPr bwMode="auto">
            <a:xfrm>
              <a:off x="768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96" name="Line 130"/>
            <p:cNvSpPr>
              <a:spLocks noChangeShapeType="1"/>
            </p:cNvSpPr>
            <p:nvPr/>
          </p:nvSpPr>
          <p:spPr bwMode="auto">
            <a:xfrm>
              <a:off x="960" y="1488"/>
              <a:ext cx="1728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7" name="Line 131"/>
            <p:cNvSpPr>
              <a:spLocks noChangeShapeType="1"/>
            </p:cNvSpPr>
            <p:nvPr/>
          </p:nvSpPr>
          <p:spPr bwMode="auto">
            <a:xfrm>
              <a:off x="1008" y="1440"/>
              <a:ext cx="163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8" name="Line 132"/>
            <p:cNvSpPr>
              <a:spLocks noChangeShapeType="1"/>
            </p:cNvSpPr>
            <p:nvPr/>
          </p:nvSpPr>
          <p:spPr bwMode="auto">
            <a:xfrm>
              <a:off x="1056" y="1392"/>
              <a:ext cx="1488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9" name="Line 133"/>
            <p:cNvSpPr>
              <a:spLocks noChangeShapeType="1"/>
            </p:cNvSpPr>
            <p:nvPr/>
          </p:nvSpPr>
          <p:spPr bwMode="auto">
            <a:xfrm>
              <a:off x="1104" y="1344"/>
              <a:ext cx="139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0" name="Line 134"/>
            <p:cNvSpPr>
              <a:spLocks noChangeShapeType="1"/>
            </p:cNvSpPr>
            <p:nvPr/>
          </p:nvSpPr>
          <p:spPr bwMode="auto">
            <a:xfrm>
              <a:off x="1152" y="1296"/>
              <a:ext cx="134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1" name="Line 135"/>
            <p:cNvSpPr>
              <a:spLocks noChangeShapeType="1"/>
            </p:cNvSpPr>
            <p:nvPr/>
          </p:nvSpPr>
          <p:spPr bwMode="auto">
            <a:xfrm>
              <a:off x="1200" y="1248"/>
              <a:ext cx="120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2" name="Line 136"/>
            <p:cNvSpPr>
              <a:spLocks noChangeShapeType="1"/>
            </p:cNvSpPr>
            <p:nvPr/>
          </p:nvSpPr>
          <p:spPr bwMode="auto">
            <a:xfrm>
              <a:off x="1248" y="1200"/>
              <a:ext cx="110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3" name="Line 137"/>
            <p:cNvSpPr>
              <a:spLocks noChangeShapeType="1"/>
            </p:cNvSpPr>
            <p:nvPr/>
          </p:nvSpPr>
          <p:spPr bwMode="auto">
            <a:xfrm>
              <a:off x="1296" y="1152"/>
              <a:ext cx="1056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4" name="Line 138"/>
            <p:cNvSpPr>
              <a:spLocks noChangeShapeType="1"/>
            </p:cNvSpPr>
            <p:nvPr/>
          </p:nvSpPr>
          <p:spPr bwMode="auto">
            <a:xfrm>
              <a:off x="1296" y="1104"/>
              <a:ext cx="1008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5" name="Line 139"/>
            <p:cNvSpPr>
              <a:spLocks noChangeShapeType="1"/>
            </p:cNvSpPr>
            <p:nvPr/>
          </p:nvSpPr>
          <p:spPr bwMode="auto">
            <a:xfrm>
              <a:off x="1344" y="1056"/>
              <a:ext cx="96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6" name="Line 140"/>
            <p:cNvSpPr>
              <a:spLocks noChangeShapeType="1"/>
            </p:cNvSpPr>
            <p:nvPr/>
          </p:nvSpPr>
          <p:spPr bwMode="auto">
            <a:xfrm flipH="1">
              <a:off x="1344" y="1008"/>
              <a:ext cx="91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7" name="Line 141"/>
            <p:cNvSpPr>
              <a:spLocks noChangeShapeType="1"/>
            </p:cNvSpPr>
            <p:nvPr/>
          </p:nvSpPr>
          <p:spPr bwMode="auto">
            <a:xfrm>
              <a:off x="1392" y="960"/>
              <a:ext cx="86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8" name="Line 142"/>
            <p:cNvSpPr>
              <a:spLocks noChangeShapeType="1"/>
            </p:cNvSpPr>
            <p:nvPr/>
          </p:nvSpPr>
          <p:spPr bwMode="auto">
            <a:xfrm flipH="1">
              <a:off x="1392" y="912"/>
              <a:ext cx="816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9" name="Line 143"/>
            <p:cNvSpPr>
              <a:spLocks noChangeShapeType="1"/>
            </p:cNvSpPr>
            <p:nvPr/>
          </p:nvSpPr>
          <p:spPr bwMode="auto">
            <a:xfrm>
              <a:off x="1440" y="864"/>
              <a:ext cx="768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0" name="Line 144"/>
            <p:cNvSpPr>
              <a:spLocks noChangeShapeType="1"/>
            </p:cNvSpPr>
            <p:nvPr/>
          </p:nvSpPr>
          <p:spPr bwMode="auto">
            <a:xfrm flipH="1">
              <a:off x="1440" y="816"/>
              <a:ext cx="72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1" name="Line 145"/>
            <p:cNvSpPr>
              <a:spLocks noChangeShapeType="1"/>
            </p:cNvSpPr>
            <p:nvPr/>
          </p:nvSpPr>
          <p:spPr bwMode="auto">
            <a:xfrm>
              <a:off x="1488" y="768"/>
              <a:ext cx="67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2" name="Line 146"/>
            <p:cNvSpPr>
              <a:spLocks noChangeShapeType="1"/>
            </p:cNvSpPr>
            <p:nvPr/>
          </p:nvSpPr>
          <p:spPr bwMode="auto">
            <a:xfrm flipH="1">
              <a:off x="1488" y="720"/>
              <a:ext cx="62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3" name="Line 147"/>
            <p:cNvSpPr>
              <a:spLocks noChangeShapeType="1"/>
            </p:cNvSpPr>
            <p:nvPr/>
          </p:nvSpPr>
          <p:spPr bwMode="auto">
            <a:xfrm>
              <a:off x="1536" y="672"/>
              <a:ext cx="576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4" name="Line 148"/>
            <p:cNvSpPr>
              <a:spLocks noChangeShapeType="1"/>
            </p:cNvSpPr>
            <p:nvPr/>
          </p:nvSpPr>
          <p:spPr bwMode="auto">
            <a:xfrm>
              <a:off x="1584" y="624"/>
              <a:ext cx="48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5" name="Line 149"/>
            <p:cNvSpPr>
              <a:spLocks noChangeShapeType="1"/>
            </p:cNvSpPr>
            <p:nvPr/>
          </p:nvSpPr>
          <p:spPr bwMode="auto">
            <a:xfrm>
              <a:off x="1584" y="576"/>
              <a:ext cx="48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6" name="Line 150"/>
            <p:cNvSpPr>
              <a:spLocks noChangeShapeType="1"/>
            </p:cNvSpPr>
            <p:nvPr/>
          </p:nvSpPr>
          <p:spPr bwMode="auto">
            <a:xfrm>
              <a:off x="1632" y="432"/>
              <a:ext cx="38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7" name="Line 151"/>
            <p:cNvSpPr>
              <a:spLocks noChangeShapeType="1"/>
            </p:cNvSpPr>
            <p:nvPr/>
          </p:nvSpPr>
          <p:spPr bwMode="auto">
            <a:xfrm>
              <a:off x="1632" y="528"/>
              <a:ext cx="38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8" name="Line 152"/>
            <p:cNvSpPr>
              <a:spLocks noChangeShapeType="1"/>
            </p:cNvSpPr>
            <p:nvPr/>
          </p:nvSpPr>
          <p:spPr bwMode="auto">
            <a:xfrm>
              <a:off x="1728" y="384"/>
              <a:ext cx="19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9" name="Line 153"/>
            <p:cNvSpPr>
              <a:spLocks noChangeShapeType="1"/>
            </p:cNvSpPr>
            <p:nvPr/>
          </p:nvSpPr>
          <p:spPr bwMode="auto">
            <a:xfrm flipH="1">
              <a:off x="1776" y="336"/>
              <a:ext cx="96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20" name="Line 154"/>
            <p:cNvSpPr>
              <a:spLocks noChangeShapeType="1"/>
            </p:cNvSpPr>
            <p:nvPr/>
          </p:nvSpPr>
          <p:spPr bwMode="auto">
            <a:xfrm>
              <a:off x="1824" y="288"/>
              <a:ext cx="0" cy="1248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21" name="Group 238"/>
          <p:cNvGrpSpPr>
            <a:grpSpLocks/>
          </p:cNvGrpSpPr>
          <p:nvPr/>
        </p:nvGrpSpPr>
        <p:grpSpPr bwMode="auto">
          <a:xfrm>
            <a:off x="179388" y="3249613"/>
            <a:ext cx="4267200" cy="2895600"/>
            <a:chOff x="2976" y="2400"/>
            <a:chExt cx="2688" cy="1824"/>
          </a:xfrm>
        </p:grpSpPr>
        <p:grpSp>
          <p:nvGrpSpPr>
            <p:cNvPr id="422" name="Group 239"/>
            <p:cNvGrpSpPr>
              <a:grpSpLocks/>
            </p:cNvGrpSpPr>
            <p:nvPr/>
          </p:nvGrpSpPr>
          <p:grpSpPr bwMode="auto">
            <a:xfrm>
              <a:off x="2976" y="2976"/>
              <a:ext cx="2688" cy="1248"/>
              <a:chOff x="480" y="2112"/>
              <a:chExt cx="2688" cy="1248"/>
            </a:xfrm>
          </p:grpSpPr>
          <p:sp>
            <p:nvSpPr>
              <p:cNvPr id="424" name="Freeform 240"/>
              <p:cNvSpPr>
                <a:spLocks/>
              </p:cNvSpPr>
              <p:nvPr/>
            </p:nvSpPr>
            <p:spPr bwMode="auto">
              <a:xfrm>
                <a:off x="624" y="2112"/>
                <a:ext cx="2400" cy="1248"/>
              </a:xfrm>
              <a:custGeom>
                <a:avLst/>
                <a:gdLst>
                  <a:gd name="T0" fmla="*/ 4 w 2934"/>
                  <a:gd name="T1" fmla="*/ 23 h 1662"/>
                  <a:gd name="T2" fmla="*/ 8 w 2934"/>
                  <a:gd name="T3" fmla="*/ 22 h 1662"/>
                  <a:gd name="T4" fmla="*/ 13 w 2934"/>
                  <a:gd name="T5" fmla="*/ 22 h 1662"/>
                  <a:gd name="T6" fmla="*/ 19 w 2934"/>
                  <a:gd name="T7" fmla="*/ 22 h 1662"/>
                  <a:gd name="T8" fmla="*/ 24 w 2934"/>
                  <a:gd name="T9" fmla="*/ 21 h 1662"/>
                  <a:gd name="T10" fmla="*/ 28 w 2934"/>
                  <a:gd name="T11" fmla="*/ 20 h 1662"/>
                  <a:gd name="T12" fmla="*/ 34 w 2934"/>
                  <a:gd name="T13" fmla="*/ 18 h 1662"/>
                  <a:gd name="T14" fmla="*/ 38 w 2934"/>
                  <a:gd name="T15" fmla="*/ 17 h 1662"/>
                  <a:gd name="T16" fmla="*/ 43 w 2934"/>
                  <a:gd name="T17" fmla="*/ 14 h 1662"/>
                  <a:gd name="T18" fmla="*/ 47 w 2934"/>
                  <a:gd name="T19" fmla="*/ 11 h 1662"/>
                  <a:gd name="T20" fmla="*/ 53 w 2934"/>
                  <a:gd name="T21" fmla="*/ 8 h 1662"/>
                  <a:gd name="T22" fmla="*/ 58 w 2934"/>
                  <a:gd name="T23" fmla="*/ 5 h 1662"/>
                  <a:gd name="T24" fmla="*/ 61 w 2934"/>
                  <a:gd name="T25" fmla="*/ 3 h 1662"/>
                  <a:gd name="T26" fmla="*/ 66 w 2934"/>
                  <a:gd name="T27" fmla="*/ 2 h 1662"/>
                  <a:gd name="T28" fmla="*/ 70 w 2934"/>
                  <a:gd name="T29" fmla="*/ 2 h 1662"/>
                  <a:gd name="T30" fmla="*/ 74 w 2934"/>
                  <a:gd name="T31" fmla="*/ 2 h 1662"/>
                  <a:gd name="T32" fmla="*/ 77 w 2934"/>
                  <a:gd name="T33" fmla="*/ 2 h 1662"/>
                  <a:gd name="T34" fmla="*/ 81 w 2934"/>
                  <a:gd name="T35" fmla="*/ 3 h 1662"/>
                  <a:gd name="T36" fmla="*/ 87 w 2934"/>
                  <a:gd name="T37" fmla="*/ 5 h 1662"/>
                  <a:gd name="T38" fmla="*/ 92 w 2934"/>
                  <a:gd name="T39" fmla="*/ 8 h 1662"/>
                  <a:gd name="T40" fmla="*/ 95 w 2934"/>
                  <a:gd name="T41" fmla="*/ 10 h 1662"/>
                  <a:gd name="T42" fmla="*/ 99 w 2934"/>
                  <a:gd name="T43" fmla="*/ 13 h 1662"/>
                  <a:gd name="T44" fmla="*/ 104 w 2934"/>
                  <a:gd name="T45" fmla="*/ 15 h 1662"/>
                  <a:gd name="T46" fmla="*/ 109 w 2934"/>
                  <a:gd name="T47" fmla="*/ 17 h 1662"/>
                  <a:gd name="T48" fmla="*/ 115 w 2934"/>
                  <a:gd name="T49" fmla="*/ 20 h 1662"/>
                  <a:gd name="T50" fmla="*/ 119 w 2934"/>
                  <a:gd name="T51" fmla="*/ 20 h 1662"/>
                  <a:gd name="T52" fmla="*/ 124 w 2934"/>
                  <a:gd name="T53" fmla="*/ 22 h 1662"/>
                  <a:gd name="T54" fmla="*/ 128 w 2934"/>
                  <a:gd name="T55" fmla="*/ 22 h 1662"/>
                  <a:gd name="T56" fmla="*/ 131 w 2934"/>
                  <a:gd name="T57" fmla="*/ 22 h 1662"/>
                  <a:gd name="T58" fmla="*/ 138 w 2934"/>
                  <a:gd name="T59" fmla="*/ 23 h 1662"/>
                  <a:gd name="T60" fmla="*/ 142 w 2934"/>
                  <a:gd name="T61" fmla="*/ 23 h 1662"/>
                  <a:gd name="T62" fmla="*/ 142 w 2934"/>
                  <a:gd name="T63" fmla="*/ 23 h 1662"/>
                  <a:gd name="T64" fmla="*/ 139 w 2934"/>
                  <a:gd name="T65" fmla="*/ 23 h 1662"/>
                  <a:gd name="T66" fmla="*/ 134 w 2934"/>
                  <a:gd name="T67" fmla="*/ 22 h 1662"/>
                  <a:gd name="T68" fmla="*/ 130 w 2934"/>
                  <a:gd name="T69" fmla="*/ 22 h 1662"/>
                  <a:gd name="T70" fmla="*/ 127 w 2934"/>
                  <a:gd name="T71" fmla="*/ 22 h 1662"/>
                  <a:gd name="T72" fmla="*/ 123 w 2934"/>
                  <a:gd name="T73" fmla="*/ 21 h 1662"/>
                  <a:gd name="T74" fmla="*/ 119 w 2934"/>
                  <a:gd name="T75" fmla="*/ 20 h 1662"/>
                  <a:gd name="T76" fmla="*/ 115 w 2934"/>
                  <a:gd name="T77" fmla="*/ 20 h 1662"/>
                  <a:gd name="T78" fmla="*/ 110 w 2934"/>
                  <a:gd name="T79" fmla="*/ 17 h 1662"/>
                  <a:gd name="T80" fmla="*/ 105 w 2934"/>
                  <a:gd name="T81" fmla="*/ 15 h 1662"/>
                  <a:gd name="T82" fmla="*/ 100 w 2934"/>
                  <a:gd name="T83" fmla="*/ 13 h 1662"/>
                  <a:gd name="T84" fmla="*/ 97 w 2934"/>
                  <a:gd name="T85" fmla="*/ 11 h 1662"/>
                  <a:gd name="T86" fmla="*/ 93 w 2934"/>
                  <a:gd name="T87" fmla="*/ 8 h 1662"/>
                  <a:gd name="T88" fmla="*/ 88 w 2934"/>
                  <a:gd name="T89" fmla="*/ 5 h 1662"/>
                  <a:gd name="T90" fmla="*/ 83 w 2934"/>
                  <a:gd name="T91" fmla="*/ 2 h 1662"/>
                  <a:gd name="T92" fmla="*/ 78 w 2934"/>
                  <a:gd name="T93" fmla="*/ 2 h 1662"/>
                  <a:gd name="T94" fmla="*/ 72 w 2934"/>
                  <a:gd name="T95" fmla="*/ 0 h 1662"/>
                  <a:gd name="T96" fmla="*/ 67 w 2934"/>
                  <a:gd name="T97" fmla="*/ 2 h 1662"/>
                  <a:gd name="T98" fmla="*/ 62 w 2934"/>
                  <a:gd name="T99" fmla="*/ 2 h 1662"/>
                  <a:gd name="T100" fmla="*/ 56 w 2934"/>
                  <a:gd name="T101" fmla="*/ 5 h 1662"/>
                  <a:gd name="T102" fmla="*/ 53 w 2934"/>
                  <a:gd name="T103" fmla="*/ 8 h 1662"/>
                  <a:gd name="T104" fmla="*/ 46 w 2934"/>
                  <a:gd name="T105" fmla="*/ 11 h 1662"/>
                  <a:gd name="T106" fmla="*/ 43 w 2934"/>
                  <a:gd name="T107" fmla="*/ 13 h 1662"/>
                  <a:gd name="T108" fmla="*/ 38 w 2934"/>
                  <a:gd name="T109" fmla="*/ 15 h 1662"/>
                  <a:gd name="T110" fmla="*/ 35 w 2934"/>
                  <a:gd name="T111" fmla="*/ 17 h 1662"/>
                  <a:gd name="T112" fmla="*/ 31 w 2934"/>
                  <a:gd name="T113" fmla="*/ 19 h 1662"/>
                  <a:gd name="T114" fmla="*/ 25 w 2934"/>
                  <a:gd name="T115" fmla="*/ 20 h 1662"/>
                  <a:gd name="T116" fmla="*/ 23 w 2934"/>
                  <a:gd name="T117" fmla="*/ 21 h 1662"/>
                  <a:gd name="T118" fmla="*/ 16 w 2934"/>
                  <a:gd name="T119" fmla="*/ 22 h 1662"/>
                  <a:gd name="T120" fmla="*/ 13 w 2934"/>
                  <a:gd name="T121" fmla="*/ 22 h 1662"/>
                  <a:gd name="T122" fmla="*/ 8 w 2934"/>
                  <a:gd name="T123" fmla="*/ 22 h 1662"/>
                  <a:gd name="T124" fmla="*/ 4 w 2934"/>
                  <a:gd name="T125" fmla="*/ 22 h 166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934"/>
                  <a:gd name="T190" fmla="*/ 0 h 1662"/>
                  <a:gd name="T191" fmla="*/ 2934 w 2934"/>
                  <a:gd name="T192" fmla="*/ 1662 h 166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934" h="1662">
                    <a:moveTo>
                      <a:pt x="0" y="1638"/>
                    </a:moveTo>
                    <a:lnTo>
                      <a:pt x="6" y="1662"/>
                    </a:lnTo>
                    <a:lnTo>
                      <a:pt x="21" y="1660"/>
                    </a:lnTo>
                    <a:lnTo>
                      <a:pt x="18" y="1646"/>
                    </a:lnTo>
                    <a:lnTo>
                      <a:pt x="18" y="1660"/>
                    </a:lnTo>
                    <a:lnTo>
                      <a:pt x="30" y="1660"/>
                    </a:lnTo>
                    <a:lnTo>
                      <a:pt x="45" y="1660"/>
                    </a:lnTo>
                    <a:lnTo>
                      <a:pt x="48" y="1660"/>
                    </a:lnTo>
                    <a:lnTo>
                      <a:pt x="63" y="1657"/>
                    </a:lnTo>
                    <a:lnTo>
                      <a:pt x="60" y="1643"/>
                    </a:lnTo>
                    <a:lnTo>
                      <a:pt x="60" y="1657"/>
                    </a:lnTo>
                    <a:lnTo>
                      <a:pt x="76" y="1657"/>
                    </a:lnTo>
                    <a:lnTo>
                      <a:pt x="82" y="1654"/>
                    </a:lnTo>
                    <a:lnTo>
                      <a:pt x="94" y="1649"/>
                    </a:lnTo>
                    <a:lnTo>
                      <a:pt x="88" y="1638"/>
                    </a:lnTo>
                    <a:lnTo>
                      <a:pt x="91" y="1651"/>
                    </a:lnTo>
                    <a:lnTo>
                      <a:pt x="109" y="1649"/>
                    </a:lnTo>
                    <a:lnTo>
                      <a:pt x="106" y="1635"/>
                    </a:lnTo>
                    <a:lnTo>
                      <a:pt x="106" y="1649"/>
                    </a:lnTo>
                    <a:lnTo>
                      <a:pt x="121" y="1649"/>
                    </a:lnTo>
                    <a:lnTo>
                      <a:pt x="124" y="1649"/>
                    </a:lnTo>
                    <a:lnTo>
                      <a:pt x="136" y="1646"/>
                    </a:lnTo>
                    <a:lnTo>
                      <a:pt x="151" y="1643"/>
                    </a:lnTo>
                    <a:lnTo>
                      <a:pt x="166" y="1640"/>
                    </a:lnTo>
                    <a:lnTo>
                      <a:pt x="163" y="1627"/>
                    </a:lnTo>
                    <a:lnTo>
                      <a:pt x="163" y="1640"/>
                    </a:lnTo>
                    <a:lnTo>
                      <a:pt x="178" y="1640"/>
                    </a:lnTo>
                    <a:lnTo>
                      <a:pt x="181" y="1640"/>
                    </a:lnTo>
                    <a:lnTo>
                      <a:pt x="193" y="1638"/>
                    </a:lnTo>
                    <a:lnTo>
                      <a:pt x="196" y="1638"/>
                    </a:lnTo>
                    <a:lnTo>
                      <a:pt x="214" y="1632"/>
                    </a:lnTo>
                    <a:lnTo>
                      <a:pt x="208" y="1619"/>
                    </a:lnTo>
                    <a:lnTo>
                      <a:pt x="211" y="1632"/>
                    </a:lnTo>
                    <a:lnTo>
                      <a:pt x="226" y="1630"/>
                    </a:lnTo>
                    <a:lnTo>
                      <a:pt x="238" y="1627"/>
                    </a:lnTo>
                    <a:lnTo>
                      <a:pt x="253" y="1624"/>
                    </a:lnTo>
                    <a:lnTo>
                      <a:pt x="256" y="1624"/>
                    </a:lnTo>
                    <a:lnTo>
                      <a:pt x="271" y="1619"/>
                    </a:lnTo>
                    <a:lnTo>
                      <a:pt x="265" y="1605"/>
                    </a:lnTo>
                    <a:lnTo>
                      <a:pt x="268" y="1619"/>
                    </a:lnTo>
                    <a:lnTo>
                      <a:pt x="283" y="1616"/>
                    </a:lnTo>
                    <a:lnTo>
                      <a:pt x="286" y="1616"/>
                    </a:lnTo>
                    <a:lnTo>
                      <a:pt x="301" y="1610"/>
                    </a:lnTo>
                    <a:lnTo>
                      <a:pt x="316" y="1605"/>
                    </a:lnTo>
                    <a:lnTo>
                      <a:pt x="332" y="1599"/>
                    </a:lnTo>
                    <a:lnTo>
                      <a:pt x="332" y="1597"/>
                    </a:lnTo>
                    <a:lnTo>
                      <a:pt x="344" y="1591"/>
                    </a:lnTo>
                    <a:lnTo>
                      <a:pt x="338" y="1580"/>
                    </a:lnTo>
                    <a:lnTo>
                      <a:pt x="344" y="1594"/>
                    </a:lnTo>
                    <a:lnTo>
                      <a:pt x="359" y="1588"/>
                    </a:lnTo>
                    <a:lnTo>
                      <a:pt x="374" y="1583"/>
                    </a:lnTo>
                    <a:lnTo>
                      <a:pt x="377" y="1580"/>
                    </a:lnTo>
                    <a:lnTo>
                      <a:pt x="392" y="1572"/>
                    </a:lnTo>
                    <a:lnTo>
                      <a:pt x="407" y="1564"/>
                    </a:lnTo>
                    <a:lnTo>
                      <a:pt x="422" y="1556"/>
                    </a:lnTo>
                    <a:lnTo>
                      <a:pt x="437" y="1547"/>
                    </a:lnTo>
                    <a:lnTo>
                      <a:pt x="449" y="1539"/>
                    </a:lnTo>
                    <a:lnTo>
                      <a:pt x="440" y="1528"/>
                    </a:lnTo>
                    <a:lnTo>
                      <a:pt x="449" y="1539"/>
                    </a:lnTo>
                    <a:lnTo>
                      <a:pt x="464" y="1531"/>
                    </a:lnTo>
                    <a:lnTo>
                      <a:pt x="467" y="1531"/>
                    </a:lnTo>
                    <a:lnTo>
                      <a:pt x="482" y="1517"/>
                    </a:lnTo>
                    <a:lnTo>
                      <a:pt x="470" y="1506"/>
                    </a:lnTo>
                    <a:lnTo>
                      <a:pt x="479" y="1517"/>
                    </a:lnTo>
                    <a:lnTo>
                      <a:pt x="497" y="1506"/>
                    </a:lnTo>
                    <a:lnTo>
                      <a:pt x="500" y="1506"/>
                    </a:lnTo>
                    <a:lnTo>
                      <a:pt x="512" y="1495"/>
                    </a:lnTo>
                    <a:lnTo>
                      <a:pt x="500" y="1484"/>
                    </a:lnTo>
                    <a:lnTo>
                      <a:pt x="509" y="1495"/>
                    </a:lnTo>
                    <a:lnTo>
                      <a:pt x="524" y="1484"/>
                    </a:lnTo>
                    <a:lnTo>
                      <a:pt x="527" y="1484"/>
                    </a:lnTo>
                    <a:lnTo>
                      <a:pt x="542" y="1471"/>
                    </a:lnTo>
                    <a:lnTo>
                      <a:pt x="542" y="1468"/>
                    </a:lnTo>
                    <a:lnTo>
                      <a:pt x="554" y="1454"/>
                    </a:lnTo>
                    <a:lnTo>
                      <a:pt x="542" y="1446"/>
                    </a:lnTo>
                    <a:lnTo>
                      <a:pt x="554" y="1457"/>
                    </a:lnTo>
                    <a:lnTo>
                      <a:pt x="570" y="1443"/>
                    </a:lnTo>
                    <a:lnTo>
                      <a:pt x="585" y="1430"/>
                    </a:lnTo>
                    <a:lnTo>
                      <a:pt x="600" y="1416"/>
                    </a:lnTo>
                    <a:lnTo>
                      <a:pt x="600" y="1413"/>
                    </a:lnTo>
                    <a:lnTo>
                      <a:pt x="615" y="1397"/>
                    </a:lnTo>
                    <a:lnTo>
                      <a:pt x="630" y="1378"/>
                    </a:lnTo>
                    <a:lnTo>
                      <a:pt x="645" y="1358"/>
                    </a:lnTo>
                    <a:lnTo>
                      <a:pt x="657" y="1342"/>
                    </a:lnTo>
                    <a:lnTo>
                      <a:pt x="645" y="1334"/>
                    </a:lnTo>
                    <a:lnTo>
                      <a:pt x="657" y="1342"/>
                    </a:lnTo>
                    <a:lnTo>
                      <a:pt x="672" y="1323"/>
                    </a:lnTo>
                    <a:lnTo>
                      <a:pt x="660" y="1315"/>
                    </a:lnTo>
                    <a:lnTo>
                      <a:pt x="672" y="1323"/>
                    </a:lnTo>
                    <a:lnTo>
                      <a:pt x="690" y="1304"/>
                    </a:lnTo>
                    <a:lnTo>
                      <a:pt x="690" y="1301"/>
                    </a:lnTo>
                    <a:lnTo>
                      <a:pt x="702" y="1279"/>
                    </a:lnTo>
                    <a:lnTo>
                      <a:pt x="690" y="1273"/>
                    </a:lnTo>
                    <a:lnTo>
                      <a:pt x="702" y="1282"/>
                    </a:lnTo>
                    <a:lnTo>
                      <a:pt x="717" y="1262"/>
                    </a:lnTo>
                    <a:lnTo>
                      <a:pt x="732" y="1238"/>
                    </a:lnTo>
                    <a:lnTo>
                      <a:pt x="747" y="1216"/>
                    </a:lnTo>
                    <a:lnTo>
                      <a:pt x="747" y="1213"/>
                    </a:lnTo>
                    <a:lnTo>
                      <a:pt x="759" y="1189"/>
                    </a:lnTo>
                    <a:lnTo>
                      <a:pt x="747" y="1183"/>
                    </a:lnTo>
                    <a:lnTo>
                      <a:pt x="759" y="1191"/>
                    </a:lnTo>
                    <a:lnTo>
                      <a:pt x="774" y="1167"/>
                    </a:lnTo>
                    <a:lnTo>
                      <a:pt x="792" y="1142"/>
                    </a:lnTo>
                    <a:lnTo>
                      <a:pt x="795" y="1139"/>
                    </a:lnTo>
                    <a:lnTo>
                      <a:pt x="807" y="1112"/>
                    </a:lnTo>
                    <a:lnTo>
                      <a:pt x="792" y="1106"/>
                    </a:lnTo>
                    <a:lnTo>
                      <a:pt x="804" y="1115"/>
                    </a:lnTo>
                    <a:lnTo>
                      <a:pt x="820" y="1090"/>
                    </a:lnTo>
                    <a:lnTo>
                      <a:pt x="820" y="1087"/>
                    </a:lnTo>
                    <a:lnTo>
                      <a:pt x="835" y="1060"/>
                    </a:lnTo>
                    <a:lnTo>
                      <a:pt x="850" y="1032"/>
                    </a:lnTo>
                    <a:lnTo>
                      <a:pt x="853" y="1032"/>
                    </a:lnTo>
                    <a:lnTo>
                      <a:pt x="865" y="1005"/>
                    </a:lnTo>
                    <a:lnTo>
                      <a:pt x="850" y="999"/>
                    </a:lnTo>
                    <a:lnTo>
                      <a:pt x="862" y="1005"/>
                    </a:lnTo>
                    <a:lnTo>
                      <a:pt x="880" y="972"/>
                    </a:lnTo>
                    <a:lnTo>
                      <a:pt x="895" y="945"/>
                    </a:lnTo>
                    <a:lnTo>
                      <a:pt x="898" y="945"/>
                    </a:lnTo>
                    <a:lnTo>
                      <a:pt x="910" y="915"/>
                    </a:lnTo>
                    <a:lnTo>
                      <a:pt x="895" y="909"/>
                    </a:lnTo>
                    <a:lnTo>
                      <a:pt x="907" y="915"/>
                    </a:lnTo>
                    <a:lnTo>
                      <a:pt x="922" y="884"/>
                    </a:lnTo>
                    <a:lnTo>
                      <a:pt x="937" y="852"/>
                    </a:lnTo>
                    <a:lnTo>
                      <a:pt x="952" y="821"/>
                    </a:lnTo>
                    <a:lnTo>
                      <a:pt x="955" y="821"/>
                    </a:lnTo>
                    <a:lnTo>
                      <a:pt x="967" y="791"/>
                    </a:lnTo>
                    <a:lnTo>
                      <a:pt x="952" y="786"/>
                    </a:lnTo>
                    <a:lnTo>
                      <a:pt x="964" y="791"/>
                    </a:lnTo>
                    <a:lnTo>
                      <a:pt x="982" y="758"/>
                    </a:lnTo>
                    <a:lnTo>
                      <a:pt x="997" y="726"/>
                    </a:lnTo>
                    <a:lnTo>
                      <a:pt x="1000" y="726"/>
                    </a:lnTo>
                    <a:lnTo>
                      <a:pt x="1012" y="693"/>
                    </a:lnTo>
                    <a:lnTo>
                      <a:pt x="997" y="687"/>
                    </a:lnTo>
                    <a:lnTo>
                      <a:pt x="1009" y="693"/>
                    </a:lnTo>
                    <a:lnTo>
                      <a:pt x="1024" y="663"/>
                    </a:lnTo>
                    <a:lnTo>
                      <a:pt x="1039" y="630"/>
                    </a:lnTo>
                    <a:lnTo>
                      <a:pt x="1054" y="597"/>
                    </a:lnTo>
                    <a:lnTo>
                      <a:pt x="1070" y="564"/>
                    </a:lnTo>
                    <a:lnTo>
                      <a:pt x="1085" y="534"/>
                    </a:lnTo>
                    <a:lnTo>
                      <a:pt x="1100" y="504"/>
                    </a:lnTo>
                    <a:lnTo>
                      <a:pt x="1103" y="504"/>
                    </a:lnTo>
                    <a:lnTo>
                      <a:pt x="1115" y="474"/>
                    </a:lnTo>
                    <a:lnTo>
                      <a:pt x="1100" y="468"/>
                    </a:lnTo>
                    <a:lnTo>
                      <a:pt x="1112" y="474"/>
                    </a:lnTo>
                    <a:lnTo>
                      <a:pt x="1127" y="441"/>
                    </a:lnTo>
                    <a:lnTo>
                      <a:pt x="1142" y="411"/>
                    </a:lnTo>
                    <a:lnTo>
                      <a:pt x="1130" y="405"/>
                    </a:lnTo>
                    <a:lnTo>
                      <a:pt x="1142" y="413"/>
                    </a:lnTo>
                    <a:lnTo>
                      <a:pt x="1160" y="383"/>
                    </a:lnTo>
                    <a:lnTo>
                      <a:pt x="1163" y="380"/>
                    </a:lnTo>
                    <a:lnTo>
                      <a:pt x="1175" y="353"/>
                    </a:lnTo>
                    <a:lnTo>
                      <a:pt x="1160" y="348"/>
                    </a:lnTo>
                    <a:lnTo>
                      <a:pt x="1172" y="353"/>
                    </a:lnTo>
                    <a:lnTo>
                      <a:pt x="1187" y="323"/>
                    </a:lnTo>
                    <a:lnTo>
                      <a:pt x="1202" y="295"/>
                    </a:lnTo>
                    <a:lnTo>
                      <a:pt x="1214" y="271"/>
                    </a:lnTo>
                    <a:lnTo>
                      <a:pt x="1202" y="265"/>
                    </a:lnTo>
                    <a:lnTo>
                      <a:pt x="1214" y="274"/>
                    </a:lnTo>
                    <a:lnTo>
                      <a:pt x="1229" y="249"/>
                    </a:lnTo>
                    <a:lnTo>
                      <a:pt x="1244" y="224"/>
                    </a:lnTo>
                    <a:lnTo>
                      <a:pt x="1262" y="200"/>
                    </a:lnTo>
                    <a:lnTo>
                      <a:pt x="1262" y="197"/>
                    </a:lnTo>
                    <a:lnTo>
                      <a:pt x="1274" y="175"/>
                    </a:lnTo>
                    <a:lnTo>
                      <a:pt x="1262" y="169"/>
                    </a:lnTo>
                    <a:lnTo>
                      <a:pt x="1274" y="178"/>
                    </a:lnTo>
                    <a:lnTo>
                      <a:pt x="1289" y="156"/>
                    </a:lnTo>
                    <a:lnTo>
                      <a:pt x="1277" y="148"/>
                    </a:lnTo>
                    <a:lnTo>
                      <a:pt x="1289" y="156"/>
                    </a:lnTo>
                    <a:lnTo>
                      <a:pt x="1305" y="137"/>
                    </a:lnTo>
                    <a:lnTo>
                      <a:pt x="1317" y="120"/>
                    </a:lnTo>
                    <a:lnTo>
                      <a:pt x="1305" y="112"/>
                    </a:lnTo>
                    <a:lnTo>
                      <a:pt x="1317" y="120"/>
                    </a:lnTo>
                    <a:lnTo>
                      <a:pt x="1332" y="104"/>
                    </a:lnTo>
                    <a:lnTo>
                      <a:pt x="1320" y="96"/>
                    </a:lnTo>
                    <a:lnTo>
                      <a:pt x="1329" y="106"/>
                    </a:lnTo>
                    <a:lnTo>
                      <a:pt x="1347" y="93"/>
                    </a:lnTo>
                    <a:lnTo>
                      <a:pt x="1350" y="90"/>
                    </a:lnTo>
                    <a:lnTo>
                      <a:pt x="1365" y="74"/>
                    </a:lnTo>
                    <a:lnTo>
                      <a:pt x="1377" y="60"/>
                    </a:lnTo>
                    <a:lnTo>
                      <a:pt x="1365" y="52"/>
                    </a:lnTo>
                    <a:lnTo>
                      <a:pt x="1374" y="63"/>
                    </a:lnTo>
                    <a:lnTo>
                      <a:pt x="1389" y="52"/>
                    </a:lnTo>
                    <a:lnTo>
                      <a:pt x="1380" y="41"/>
                    </a:lnTo>
                    <a:lnTo>
                      <a:pt x="1389" y="52"/>
                    </a:lnTo>
                    <a:lnTo>
                      <a:pt x="1404" y="43"/>
                    </a:lnTo>
                    <a:lnTo>
                      <a:pt x="1395" y="33"/>
                    </a:lnTo>
                    <a:lnTo>
                      <a:pt x="1401" y="43"/>
                    </a:lnTo>
                    <a:lnTo>
                      <a:pt x="1413" y="38"/>
                    </a:lnTo>
                    <a:lnTo>
                      <a:pt x="1407" y="27"/>
                    </a:lnTo>
                    <a:lnTo>
                      <a:pt x="1413" y="41"/>
                    </a:lnTo>
                    <a:lnTo>
                      <a:pt x="1428" y="35"/>
                    </a:lnTo>
                    <a:lnTo>
                      <a:pt x="1446" y="30"/>
                    </a:lnTo>
                    <a:lnTo>
                      <a:pt x="1440" y="16"/>
                    </a:lnTo>
                    <a:lnTo>
                      <a:pt x="1443" y="30"/>
                    </a:lnTo>
                    <a:lnTo>
                      <a:pt x="1458" y="27"/>
                    </a:lnTo>
                    <a:lnTo>
                      <a:pt x="1455" y="13"/>
                    </a:lnTo>
                    <a:lnTo>
                      <a:pt x="1455" y="27"/>
                    </a:lnTo>
                    <a:lnTo>
                      <a:pt x="1467" y="27"/>
                    </a:lnTo>
                    <a:lnTo>
                      <a:pt x="1467" y="13"/>
                    </a:lnTo>
                    <a:lnTo>
                      <a:pt x="1464" y="27"/>
                    </a:lnTo>
                    <a:lnTo>
                      <a:pt x="1479" y="30"/>
                    </a:lnTo>
                    <a:lnTo>
                      <a:pt x="1494" y="33"/>
                    </a:lnTo>
                    <a:lnTo>
                      <a:pt x="1506" y="35"/>
                    </a:lnTo>
                    <a:lnTo>
                      <a:pt x="1509" y="22"/>
                    </a:lnTo>
                    <a:lnTo>
                      <a:pt x="1503" y="33"/>
                    </a:lnTo>
                    <a:lnTo>
                      <a:pt x="1521" y="41"/>
                    </a:lnTo>
                    <a:lnTo>
                      <a:pt x="1524" y="43"/>
                    </a:lnTo>
                    <a:lnTo>
                      <a:pt x="1539" y="49"/>
                    </a:lnTo>
                    <a:lnTo>
                      <a:pt x="1542" y="35"/>
                    </a:lnTo>
                    <a:lnTo>
                      <a:pt x="1533" y="46"/>
                    </a:lnTo>
                    <a:lnTo>
                      <a:pt x="1549" y="57"/>
                    </a:lnTo>
                    <a:lnTo>
                      <a:pt x="1558" y="46"/>
                    </a:lnTo>
                    <a:lnTo>
                      <a:pt x="1549" y="57"/>
                    </a:lnTo>
                    <a:lnTo>
                      <a:pt x="1561" y="68"/>
                    </a:lnTo>
                    <a:lnTo>
                      <a:pt x="1576" y="79"/>
                    </a:lnTo>
                    <a:lnTo>
                      <a:pt x="1585" y="68"/>
                    </a:lnTo>
                    <a:lnTo>
                      <a:pt x="1576" y="76"/>
                    </a:lnTo>
                    <a:lnTo>
                      <a:pt x="1591" y="93"/>
                    </a:lnTo>
                    <a:lnTo>
                      <a:pt x="1600" y="85"/>
                    </a:lnTo>
                    <a:lnTo>
                      <a:pt x="1588" y="93"/>
                    </a:lnTo>
                    <a:lnTo>
                      <a:pt x="1600" y="109"/>
                    </a:lnTo>
                    <a:lnTo>
                      <a:pt x="1603" y="112"/>
                    </a:lnTo>
                    <a:lnTo>
                      <a:pt x="1621" y="128"/>
                    </a:lnTo>
                    <a:lnTo>
                      <a:pt x="1630" y="117"/>
                    </a:lnTo>
                    <a:lnTo>
                      <a:pt x="1618" y="126"/>
                    </a:lnTo>
                    <a:lnTo>
                      <a:pt x="1633" y="145"/>
                    </a:lnTo>
                    <a:lnTo>
                      <a:pt x="1648" y="164"/>
                    </a:lnTo>
                    <a:lnTo>
                      <a:pt x="1660" y="156"/>
                    </a:lnTo>
                    <a:lnTo>
                      <a:pt x="1648" y="161"/>
                    </a:lnTo>
                    <a:lnTo>
                      <a:pt x="1660" y="183"/>
                    </a:lnTo>
                    <a:lnTo>
                      <a:pt x="1660" y="186"/>
                    </a:lnTo>
                    <a:lnTo>
                      <a:pt x="1675" y="208"/>
                    </a:lnTo>
                    <a:lnTo>
                      <a:pt x="1690" y="232"/>
                    </a:lnTo>
                    <a:lnTo>
                      <a:pt x="1705" y="257"/>
                    </a:lnTo>
                    <a:lnTo>
                      <a:pt x="1720" y="282"/>
                    </a:lnTo>
                    <a:lnTo>
                      <a:pt x="1732" y="274"/>
                    </a:lnTo>
                    <a:lnTo>
                      <a:pt x="1720" y="279"/>
                    </a:lnTo>
                    <a:lnTo>
                      <a:pt x="1735" y="306"/>
                    </a:lnTo>
                    <a:lnTo>
                      <a:pt x="1750" y="334"/>
                    </a:lnTo>
                    <a:lnTo>
                      <a:pt x="1762" y="328"/>
                    </a:lnTo>
                    <a:lnTo>
                      <a:pt x="1750" y="334"/>
                    </a:lnTo>
                    <a:lnTo>
                      <a:pt x="1762" y="364"/>
                    </a:lnTo>
                    <a:lnTo>
                      <a:pt x="1777" y="391"/>
                    </a:lnTo>
                    <a:lnTo>
                      <a:pt x="1792" y="422"/>
                    </a:lnTo>
                    <a:lnTo>
                      <a:pt x="1808" y="452"/>
                    </a:lnTo>
                    <a:lnTo>
                      <a:pt x="1820" y="446"/>
                    </a:lnTo>
                    <a:lnTo>
                      <a:pt x="1808" y="452"/>
                    </a:lnTo>
                    <a:lnTo>
                      <a:pt x="1823" y="485"/>
                    </a:lnTo>
                    <a:lnTo>
                      <a:pt x="1838" y="515"/>
                    </a:lnTo>
                    <a:lnTo>
                      <a:pt x="1853" y="545"/>
                    </a:lnTo>
                    <a:lnTo>
                      <a:pt x="1865" y="539"/>
                    </a:lnTo>
                    <a:lnTo>
                      <a:pt x="1853" y="545"/>
                    </a:lnTo>
                    <a:lnTo>
                      <a:pt x="1865" y="578"/>
                    </a:lnTo>
                    <a:lnTo>
                      <a:pt x="1880" y="611"/>
                    </a:lnTo>
                    <a:lnTo>
                      <a:pt x="1880" y="613"/>
                    </a:lnTo>
                    <a:lnTo>
                      <a:pt x="1898" y="643"/>
                    </a:lnTo>
                    <a:lnTo>
                      <a:pt x="1910" y="635"/>
                    </a:lnTo>
                    <a:lnTo>
                      <a:pt x="1898" y="641"/>
                    </a:lnTo>
                    <a:lnTo>
                      <a:pt x="1910" y="674"/>
                    </a:lnTo>
                    <a:lnTo>
                      <a:pt x="1925" y="704"/>
                    </a:lnTo>
                    <a:lnTo>
                      <a:pt x="1937" y="698"/>
                    </a:lnTo>
                    <a:lnTo>
                      <a:pt x="1925" y="704"/>
                    </a:lnTo>
                    <a:lnTo>
                      <a:pt x="1940" y="739"/>
                    </a:lnTo>
                    <a:lnTo>
                      <a:pt x="1955" y="769"/>
                    </a:lnTo>
                    <a:lnTo>
                      <a:pt x="1967" y="764"/>
                    </a:lnTo>
                    <a:lnTo>
                      <a:pt x="1955" y="769"/>
                    </a:lnTo>
                    <a:lnTo>
                      <a:pt x="1967" y="802"/>
                    </a:lnTo>
                    <a:lnTo>
                      <a:pt x="1982" y="832"/>
                    </a:lnTo>
                    <a:lnTo>
                      <a:pt x="2000" y="865"/>
                    </a:lnTo>
                    <a:lnTo>
                      <a:pt x="2012" y="860"/>
                    </a:lnTo>
                    <a:lnTo>
                      <a:pt x="2000" y="865"/>
                    </a:lnTo>
                    <a:lnTo>
                      <a:pt x="2012" y="895"/>
                    </a:lnTo>
                    <a:lnTo>
                      <a:pt x="2027" y="926"/>
                    </a:lnTo>
                    <a:lnTo>
                      <a:pt x="2043" y="956"/>
                    </a:lnTo>
                    <a:lnTo>
                      <a:pt x="2058" y="983"/>
                    </a:lnTo>
                    <a:lnTo>
                      <a:pt x="2070" y="978"/>
                    </a:lnTo>
                    <a:lnTo>
                      <a:pt x="2058" y="983"/>
                    </a:lnTo>
                    <a:lnTo>
                      <a:pt x="2070" y="1013"/>
                    </a:lnTo>
                    <a:lnTo>
                      <a:pt x="2070" y="1016"/>
                    </a:lnTo>
                    <a:lnTo>
                      <a:pt x="2088" y="1046"/>
                    </a:lnTo>
                    <a:lnTo>
                      <a:pt x="2103" y="1071"/>
                    </a:lnTo>
                    <a:lnTo>
                      <a:pt x="2115" y="1063"/>
                    </a:lnTo>
                    <a:lnTo>
                      <a:pt x="2103" y="1068"/>
                    </a:lnTo>
                    <a:lnTo>
                      <a:pt x="2115" y="1095"/>
                    </a:lnTo>
                    <a:lnTo>
                      <a:pt x="2130" y="1126"/>
                    </a:lnTo>
                    <a:lnTo>
                      <a:pt x="2130" y="1128"/>
                    </a:lnTo>
                    <a:lnTo>
                      <a:pt x="2145" y="1153"/>
                    </a:lnTo>
                    <a:lnTo>
                      <a:pt x="2160" y="1178"/>
                    </a:lnTo>
                    <a:lnTo>
                      <a:pt x="2172" y="1169"/>
                    </a:lnTo>
                    <a:lnTo>
                      <a:pt x="2160" y="1175"/>
                    </a:lnTo>
                    <a:lnTo>
                      <a:pt x="2172" y="1197"/>
                    </a:lnTo>
                    <a:lnTo>
                      <a:pt x="2172" y="1199"/>
                    </a:lnTo>
                    <a:lnTo>
                      <a:pt x="2190" y="1224"/>
                    </a:lnTo>
                    <a:lnTo>
                      <a:pt x="2205" y="1246"/>
                    </a:lnTo>
                    <a:lnTo>
                      <a:pt x="2217" y="1238"/>
                    </a:lnTo>
                    <a:lnTo>
                      <a:pt x="2205" y="1243"/>
                    </a:lnTo>
                    <a:lnTo>
                      <a:pt x="2217" y="1268"/>
                    </a:lnTo>
                    <a:lnTo>
                      <a:pt x="2217" y="1271"/>
                    </a:lnTo>
                    <a:lnTo>
                      <a:pt x="2232" y="1290"/>
                    </a:lnTo>
                    <a:lnTo>
                      <a:pt x="2247" y="1309"/>
                    </a:lnTo>
                    <a:lnTo>
                      <a:pt x="2262" y="1328"/>
                    </a:lnTo>
                    <a:lnTo>
                      <a:pt x="2277" y="1347"/>
                    </a:lnTo>
                    <a:lnTo>
                      <a:pt x="2293" y="1367"/>
                    </a:lnTo>
                    <a:lnTo>
                      <a:pt x="2296" y="1367"/>
                    </a:lnTo>
                    <a:lnTo>
                      <a:pt x="2311" y="1383"/>
                    </a:lnTo>
                    <a:lnTo>
                      <a:pt x="2320" y="1375"/>
                    </a:lnTo>
                    <a:lnTo>
                      <a:pt x="2308" y="1383"/>
                    </a:lnTo>
                    <a:lnTo>
                      <a:pt x="2320" y="1402"/>
                    </a:lnTo>
                    <a:lnTo>
                      <a:pt x="2323" y="1402"/>
                    </a:lnTo>
                    <a:lnTo>
                      <a:pt x="2338" y="1419"/>
                    </a:lnTo>
                    <a:lnTo>
                      <a:pt x="2338" y="1421"/>
                    </a:lnTo>
                    <a:lnTo>
                      <a:pt x="2353" y="1435"/>
                    </a:lnTo>
                    <a:lnTo>
                      <a:pt x="2371" y="1449"/>
                    </a:lnTo>
                    <a:lnTo>
                      <a:pt x="2380" y="1438"/>
                    </a:lnTo>
                    <a:lnTo>
                      <a:pt x="2368" y="1446"/>
                    </a:lnTo>
                    <a:lnTo>
                      <a:pt x="2380" y="1460"/>
                    </a:lnTo>
                    <a:lnTo>
                      <a:pt x="2383" y="1462"/>
                    </a:lnTo>
                    <a:lnTo>
                      <a:pt x="2398" y="1476"/>
                    </a:lnTo>
                    <a:lnTo>
                      <a:pt x="2413" y="1487"/>
                    </a:lnTo>
                    <a:lnTo>
                      <a:pt x="2422" y="1476"/>
                    </a:lnTo>
                    <a:lnTo>
                      <a:pt x="2410" y="1484"/>
                    </a:lnTo>
                    <a:lnTo>
                      <a:pt x="2422" y="1498"/>
                    </a:lnTo>
                    <a:lnTo>
                      <a:pt x="2425" y="1501"/>
                    </a:lnTo>
                    <a:lnTo>
                      <a:pt x="2440" y="1512"/>
                    </a:lnTo>
                    <a:lnTo>
                      <a:pt x="2455" y="1523"/>
                    </a:lnTo>
                    <a:lnTo>
                      <a:pt x="2458" y="1523"/>
                    </a:lnTo>
                    <a:lnTo>
                      <a:pt x="2476" y="1534"/>
                    </a:lnTo>
                    <a:lnTo>
                      <a:pt x="2482" y="1523"/>
                    </a:lnTo>
                    <a:lnTo>
                      <a:pt x="2473" y="1534"/>
                    </a:lnTo>
                    <a:lnTo>
                      <a:pt x="2485" y="1542"/>
                    </a:lnTo>
                    <a:lnTo>
                      <a:pt x="2488" y="1542"/>
                    </a:lnTo>
                    <a:lnTo>
                      <a:pt x="2503" y="1550"/>
                    </a:lnTo>
                    <a:lnTo>
                      <a:pt x="2518" y="1558"/>
                    </a:lnTo>
                    <a:lnTo>
                      <a:pt x="2524" y="1547"/>
                    </a:lnTo>
                    <a:lnTo>
                      <a:pt x="2515" y="1558"/>
                    </a:lnTo>
                    <a:lnTo>
                      <a:pt x="2527" y="1567"/>
                    </a:lnTo>
                    <a:lnTo>
                      <a:pt x="2531" y="1567"/>
                    </a:lnTo>
                    <a:lnTo>
                      <a:pt x="2546" y="1575"/>
                    </a:lnTo>
                    <a:lnTo>
                      <a:pt x="2549" y="1577"/>
                    </a:lnTo>
                    <a:lnTo>
                      <a:pt x="2567" y="1583"/>
                    </a:lnTo>
                    <a:lnTo>
                      <a:pt x="2570" y="1569"/>
                    </a:lnTo>
                    <a:lnTo>
                      <a:pt x="2564" y="1580"/>
                    </a:lnTo>
                    <a:lnTo>
                      <a:pt x="2579" y="1588"/>
                    </a:lnTo>
                    <a:lnTo>
                      <a:pt x="2591" y="1594"/>
                    </a:lnTo>
                    <a:lnTo>
                      <a:pt x="2594" y="1597"/>
                    </a:lnTo>
                    <a:lnTo>
                      <a:pt x="2609" y="1602"/>
                    </a:lnTo>
                    <a:lnTo>
                      <a:pt x="2624" y="1608"/>
                    </a:lnTo>
                    <a:lnTo>
                      <a:pt x="2627" y="1594"/>
                    </a:lnTo>
                    <a:lnTo>
                      <a:pt x="2621" y="1605"/>
                    </a:lnTo>
                    <a:lnTo>
                      <a:pt x="2633" y="1610"/>
                    </a:lnTo>
                    <a:lnTo>
                      <a:pt x="2636" y="1613"/>
                    </a:lnTo>
                    <a:lnTo>
                      <a:pt x="2651" y="1616"/>
                    </a:lnTo>
                    <a:lnTo>
                      <a:pt x="2654" y="1602"/>
                    </a:lnTo>
                    <a:lnTo>
                      <a:pt x="2651" y="1616"/>
                    </a:lnTo>
                    <a:lnTo>
                      <a:pt x="2669" y="1621"/>
                    </a:lnTo>
                    <a:lnTo>
                      <a:pt x="2684" y="1624"/>
                    </a:lnTo>
                    <a:lnTo>
                      <a:pt x="2687" y="1610"/>
                    </a:lnTo>
                    <a:lnTo>
                      <a:pt x="2681" y="1621"/>
                    </a:lnTo>
                    <a:lnTo>
                      <a:pt x="2693" y="1627"/>
                    </a:lnTo>
                    <a:lnTo>
                      <a:pt x="2696" y="1630"/>
                    </a:lnTo>
                    <a:lnTo>
                      <a:pt x="2711" y="1632"/>
                    </a:lnTo>
                    <a:lnTo>
                      <a:pt x="2726" y="1635"/>
                    </a:lnTo>
                    <a:lnTo>
                      <a:pt x="2738" y="1638"/>
                    </a:lnTo>
                    <a:lnTo>
                      <a:pt x="2741" y="1638"/>
                    </a:lnTo>
                    <a:lnTo>
                      <a:pt x="2759" y="1640"/>
                    </a:lnTo>
                    <a:lnTo>
                      <a:pt x="2759" y="1627"/>
                    </a:lnTo>
                    <a:lnTo>
                      <a:pt x="2756" y="1640"/>
                    </a:lnTo>
                    <a:lnTo>
                      <a:pt x="2771" y="1643"/>
                    </a:lnTo>
                    <a:lnTo>
                      <a:pt x="2787" y="1646"/>
                    </a:lnTo>
                    <a:lnTo>
                      <a:pt x="2790" y="1646"/>
                    </a:lnTo>
                    <a:lnTo>
                      <a:pt x="2802" y="1646"/>
                    </a:lnTo>
                    <a:lnTo>
                      <a:pt x="2802" y="1632"/>
                    </a:lnTo>
                    <a:lnTo>
                      <a:pt x="2799" y="1646"/>
                    </a:lnTo>
                    <a:lnTo>
                      <a:pt x="2814" y="1649"/>
                    </a:lnTo>
                    <a:lnTo>
                      <a:pt x="2829" y="1651"/>
                    </a:lnTo>
                    <a:lnTo>
                      <a:pt x="2832" y="1651"/>
                    </a:lnTo>
                    <a:lnTo>
                      <a:pt x="2844" y="1651"/>
                    </a:lnTo>
                    <a:lnTo>
                      <a:pt x="2844" y="1638"/>
                    </a:lnTo>
                    <a:lnTo>
                      <a:pt x="2841" y="1651"/>
                    </a:lnTo>
                    <a:lnTo>
                      <a:pt x="2859" y="1657"/>
                    </a:lnTo>
                    <a:lnTo>
                      <a:pt x="2862" y="1657"/>
                    </a:lnTo>
                    <a:lnTo>
                      <a:pt x="2877" y="1657"/>
                    </a:lnTo>
                    <a:lnTo>
                      <a:pt x="2877" y="1643"/>
                    </a:lnTo>
                    <a:lnTo>
                      <a:pt x="2874" y="1657"/>
                    </a:lnTo>
                    <a:lnTo>
                      <a:pt x="2889" y="1660"/>
                    </a:lnTo>
                    <a:lnTo>
                      <a:pt x="2892" y="1660"/>
                    </a:lnTo>
                    <a:lnTo>
                      <a:pt x="2904" y="1660"/>
                    </a:lnTo>
                    <a:lnTo>
                      <a:pt x="2904" y="1646"/>
                    </a:lnTo>
                    <a:lnTo>
                      <a:pt x="2901" y="1660"/>
                    </a:lnTo>
                    <a:lnTo>
                      <a:pt x="2916" y="1662"/>
                    </a:lnTo>
                    <a:lnTo>
                      <a:pt x="2919" y="1662"/>
                    </a:lnTo>
                    <a:lnTo>
                      <a:pt x="2934" y="1662"/>
                    </a:lnTo>
                    <a:lnTo>
                      <a:pt x="2934" y="1635"/>
                    </a:lnTo>
                    <a:lnTo>
                      <a:pt x="2919" y="1635"/>
                    </a:lnTo>
                    <a:lnTo>
                      <a:pt x="2919" y="1649"/>
                    </a:lnTo>
                    <a:lnTo>
                      <a:pt x="2922" y="1638"/>
                    </a:lnTo>
                    <a:lnTo>
                      <a:pt x="2907" y="1635"/>
                    </a:lnTo>
                    <a:lnTo>
                      <a:pt x="2904" y="1632"/>
                    </a:lnTo>
                    <a:lnTo>
                      <a:pt x="2892" y="1632"/>
                    </a:lnTo>
                    <a:lnTo>
                      <a:pt x="2892" y="1646"/>
                    </a:lnTo>
                    <a:lnTo>
                      <a:pt x="2895" y="1635"/>
                    </a:lnTo>
                    <a:lnTo>
                      <a:pt x="2880" y="1632"/>
                    </a:lnTo>
                    <a:lnTo>
                      <a:pt x="2877" y="1630"/>
                    </a:lnTo>
                    <a:lnTo>
                      <a:pt x="2862" y="1630"/>
                    </a:lnTo>
                    <a:lnTo>
                      <a:pt x="2862" y="1643"/>
                    </a:lnTo>
                    <a:lnTo>
                      <a:pt x="2868" y="1632"/>
                    </a:lnTo>
                    <a:lnTo>
                      <a:pt x="2850" y="1627"/>
                    </a:lnTo>
                    <a:lnTo>
                      <a:pt x="2844" y="1624"/>
                    </a:lnTo>
                    <a:lnTo>
                      <a:pt x="2832" y="1624"/>
                    </a:lnTo>
                    <a:lnTo>
                      <a:pt x="2832" y="1638"/>
                    </a:lnTo>
                    <a:lnTo>
                      <a:pt x="2835" y="1627"/>
                    </a:lnTo>
                    <a:lnTo>
                      <a:pt x="2820" y="1624"/>
                    </a:lnTo>
                    <a:lnTo>
                      <a:pt x="2805" y="1621"/>
                    </a:lnTo>
                    <a:lnTo>
                      <a:pt x="2802" y="1619"/>
                    </a:lnTo>
                    <a:lnTo>
                      <a:pt x="2790" y="1619"/>
                    </a:lnTo>
                    <a:lnTo>
                      <a:pt x="2790" y="1632"/>
                    </a:lnTo>
                    <a:lnTo>
                      <a:pt x="2793" y="1621"/>
                    </a:lnTo>
                    <a:lnTo>
                      <a:pt x="2778" y="1619"/>
                    </a:lnTo>
                    <a:lnTo>
                      <a:pt x="2762" y="1616"/>
                    </a:lnTo>
                    <a:lnTo>
                      <a:pt x="2744" y="1613"/>
                    </a:lnTo>
                    <a:lnTo>
                      <a:pt x="2741" y="1624"/>
                    </a:lnTo>
                    <a:lnTo>
                      <a:pt x="2744" y="1613"/>
                    </a:lnTo>
                    <a:lnTo>
                      <a:pt x="2732" y="1610"/>
                    </a:lnTo>
                    <a:lnTo>
                      <a:pt x="2717" y="1608"/>
                    </a:lnTo>
                    <a:lnTo>
                      <a:pt x="2702" y="1605"/>
                    </a:lnTo>
                    <a:lnTo>
                      <a:pt x="2699" y="1616"/>
                    </a:lnTo>
                    <a:lnTo>
                      <a:pt x="2705" y="1605"/>
                    </a:lnTo>
                    <a:lnTo>
                      <a:pt x="2693" y="1599"/>
                    </a:lnTo>
                    <a:lnTo>
                      <a:pt x="2690" y="1599"/>
                    </a:lnTo>
                    <a:lnTo>
                      <a:pt x="2675" y="1597"/>
                    </a:lnTo>
                    <a:lnTo>
                      <a:pt x="2672" y="1608"/>
                    </a:lnTo>
                    <a:lnTo>
                      <a:pt x="2678" y="1597"/>
                    </a:lnTo>
                    <a:lnTo>
                      <a:pt x="2660" y="1591"/>
                    </a:lnTo>
                    <a:lnTo>
                      <a:pt x="2657" y="1591"/>
                    </a:lnTo>
                    <a:lnTo>
                      <a:pt x="2642" y="1588"/>
                    </a:lnTo>
                    <a:lnTo>
                      <a:pt x="2639" y="1599"/>
                    </a:lnTo>
                    <a:lnTo>
                      <a:pt x="2645" y="1588"/>
                    </a:lnTo>
                    <a:lnTo>
                      <a:pt x="2633" y="1583"/>
                    </a:lnTo>
                    <a:lnTo>
                      <a:pt x="2618" y="1577"/>
                    </a:lnTo>
                    <a:lnTo>
                      <a:pt x="2603" y="1572"/>
                    </a:lnTo>
                    <a:lnTo>
                      <a:pt x="2597" y="1583"/>
                    </a:lnTo>
                    <a:lnTo>
                      <a:pt x="2603" y="1572"/>
                    </a:lnTo>
                    <a:lnTo>
                      <a:pt x="2591" y="1567"/>
                    </a:lnTo>
                    <a:lnTo>
                      <a:pt x="2585" y="1577"/>
                    </a:lnTo>
                    <a:lnTo>
                      <a:pt x="2594" y="1567"/>
                    </a:lnTo>
                    <a:lnTo>
                      <a:pt x="2579" y="1558"/>
                    </a:lnTo>
                    <a:lnTo>
                      <a:pt x="2576" y="1558"/>
                    </a:lnTo>
                    <a:lnTo>
                      <a:pt x="2558" y="1553"/>
                    </a:lnTo>
                    <a:lnTo>
                      <a:pt x="2552" y="1564"/>
                    </a:lnTo>
                    <a:lnTo>
                      <a:pt x="2561" y="1553"/>
                    </a:lnTo>
                    <a:lnTo>
                      <a:pt x="2546" y="1545"/>
                    </a:lnTo>
                    <a:lnTo>
                      <a:pt x="2537" y="1556"/>
                    </a:lnTo>
                    <a:lnTo>
                      <a:pt x="2546" y="1545"/>
                    </a:lnTo>
                    <a:lnTo>
                      <a:pt x="2534" y="1536"/>
                    </a:lnTo>
                    <a:lnTo>
                      <a:pt x="2518" y="1528"/>
                    </a:lnTo>
                    <a:lnTo>
                      <a:pt x="2503" y="1520"/>
                    </a:lnTo>
                    <a:lnTo>
                      <a:pt x="2494" y="1531"/>
                    </a:lnTo>
                    <a:lnTo>
                      <a:pt x="2503" y="1520"/>
                    </a:lnTo>
                    <a:lnTo>
                      <a:pt x="2491" y="1512"/>
                    </a:lnTo>
                    <a:lnTo>
                      <a:pt x="2473" y="1501"/>
                    </a:lnTo>
                    <a:lnTo>
                      <a:pt x="2464" y="1512"/>
                    </a:lnTo>
                    <a:lnTo>
                      <a:pt x="2473" y="1504"/>
                    </a:lnTo>
                    <a:lnTo>
                      <a:pt x="2458" y="1493"/>
                    </a:lnTo>
                    <a:lnTo>
                      <a:pt x="2443" y="1482"/>
                    </a:lnTo>
                    <a:lnTo>
                      <a:pt x="2434" y="1490"/>
                    </a:lnTo>
                    <a:lnTo>
                      <a:pt x="2446" y="1482"/>
                    </a:lnTo>
                    <a:lnTo>
                      <a:pt x="2434" y="1468"/>
                    </a:lnTo>
                    <a:lnTo>
                      <a:pt x="2431" y="1468"/>
                    </a:lnTo>
                    <a:lnTo>
                      <a:pt x="2416" y="1457"/>
                    </a:lnTo>
                    <a:lnTo>
                      <a:pt x="2407" y="1465"/>
                    </a:lnTo>
                    <a:lnTo>
                      <a:pt x="2419" y="1457"/>
                    </a:lnTo>
                    <a:lnTo>
                      <a:pt x="2404" y="1443"/>
                    </a:lnTo>
                    <a:lnTo>
                      <a:pt x="2392" y="1451"/>
                    </a:lnTo>
                    <a:lnTo>
                      <a:pt x="2404" y="1443"/>
                    </a:lnTo>
                    <a:lnTo>
                      <a:pt x="2392" y="1430"/>
                    </a:lnTo>
                    <a:lnTo>
                      <a:pt x="2389" y="1430"/>
                    </a:lnTo>
                    <a:lnTo>
                      <a:pt x="2371" y="1416"/>
                    </a:lnTo>
                    <a:lnTo>
                      <a:pt x="2362" y="1424"/>
                    </a:lnTo>
                    <a:lnTo>
                      <a:pt x="2374" y="1416"/>
                    </a:lnTo>
                    <a:lnTo>
                      <a:pt x="2359" y="1402"/>
                    </a:lnTo>
                    <a:lnTo>
                      <a:pt x="2347" y="1410"/>
                    </a:lnTo>
                    <a:lnTo>
                      <a:pt x="2359" y="1402"/>
                    </a:lnTo>
                    <a:lnTo>
                      <a:pt x="2344" y="1386"/>
                    </a:lnTo>
                    <a:lnTo>
                      <a:pt x="2332" y="1394"/>
                    </a:lnTo>
                    <a:lnTo>
                      <a:pt x="2344" y="1388"/>
                    </a:lnTo>
                    <a:lnTo>
                      <a:pt x="2332" y="1369"/>
                    </a:lnTo>
                    <a:lnTo>
                      <a:pt x="2332" y="1367"/>
                    </a:lnTo>
                    <a:lnTo>
                      <a:pt x="2317" y="1350"/>
                    </a:lnTo>
                    <a:lnTo>
                      <a:pt x="2305" y="1358"/>
                    </a:lnTo>
                    <a:lnTo>
                      <a:pt x="2317" y="1350"/>
                    </a:lnTo>
                    <a:lnTo>
                      <a:pt x="2302" y="1331"/>
                    </a:lnTo>
                    <a:lnTo>
                      <a:pt x="2287" y="1312"/>
                    </a:lnTo>
                    <a:lnTo>
                      <a:pt x="2271" y="1293"/>
                    </a:lnTo>
                    <a:lnTo>
                      <a:pt x="2256" y="1273"/>
                    </a:lnTo>
                    <a:lnTo>
                      <a:pt x="2241" y="1254"/>
                    </a:lnTo>
                    <a:lnTo>
                      <a:pt x="2229" y="1262"/>
                    </a:lnTo>
                    <a:lnTo>
                      <a:pt x="2241" y="1257"/>
                    </a:lnTo>
                    <a:lnTo>
                      <a:pt x="2229" y="1232"/>
                    </a:lnTo>
                    <a:lnTo>
                      <a:pt x="2214" y="1210"/>
                    </a:lnTo>
                    <a:lnTo>
                      <a:pt x="2196" y="1186"/>
                    </a:lnTo>
                    <a:lnTo>
                      <a:pt x="2184" y="1191"/>
                    </a:lnTo>
                    <a:lnTo>
                      <a:pt x="2196" y="1186"/>
                    </a:lnTo>
                    <a:lnTo>
                      <a:pt x="2184" y="1164"/>
                    </a:lnTo>
                    <a:lnTo>
                      <a:pt x="2169" y="1139"/>
                    </a:lnTo>
                    <a:lnTo>
                      <a:pt x="2154" y="1115"/>
                    </a:lnTo>
                    <a:lnTo>
                      <a:pt x="2142" y="1120"/>
                    </a:lnTo>
                    <a:lnTo>
                      <a:pt x="2154" y="1115"/>
                    </a:lnTo>
                    <a:lnTo>
                      <a:pt x="2139" y="1084"/>
                    </a:lnTo>
                    <a:lnTo>
                      <a:pt x="2127" y="1090"/>
                    </a:lnTo>
                    <a:lnTo>
                      <a:pt x="2142" y="1087"/>
                    </a:lnTo>
                    <a:lnTo>
                      <a:pt x="2130" y="1060"/>
                    </a:lnTo>
                    <a:lnTo>
                      <a:pt x="2127" y="1057"/>
                    </a:lnTo>
                    <a:lnTo>
                      <a:pt x="2112" y="1032"/>
                    </a:lnTo>
                    <a:lnTo>
                      <a:pt x="2094" y="1002"/>
                    </a:lnTo>
                    <a:lnTo>
                      <a:pt x="2082" y="1008"/>
                    </a:lnTo>
                    <a:lnTo>
                      <a:pt x="2097" y="1005"/>
                    </a:lnTo>
                    <a:lnTo>
                      <a:pt x="2085" y="975"/>
                    </a:lnTo>
                    <a:lnTo>
                      <a:pt x="2082" y="972"/>
                    </a:lnTo>
                    <a:lnTo>
                      <a:pt x="2067" y="945"/>
                    </a:lnTo>
                    <a:lnTo>
                      <a:pt x="2052" y="915"/>
                    </a:lnTo>
                    <a:lnTo>
                      <a:pt x="2036" y="884"/>
                    </a:lnTo>
                    <a:lnTo>
                      <a:pt x="2024" y="890"/>
                    </a:lnTo>
                    <a:lnTo>
                      <a:pt x="2040" y="887"/>
                    </a:lnTo>
                    <a:lnTo>
                      <a:pt x="2027" y="857"/>
                    </a:lnTo>
                    <a:lnTo>
                      <a:pt x="2024" y="854"/>
                    </a:lnTo>
                    <a:lnTo>
                      <a:pt x="2006" y="821"/>
                    </a:lnTo>
                    <a:lnTo>
                      <a:pt x="1991" y="791"/>
                    </a:lnTo>
                    <a:lnTo>
                      <a:pt x="1979" y="797"/>
                    </a:lnTo>
                    <a:lnTo>
                      <a:pt x="1994" y="794"/>
                    </a:lnTo>
                    <a:lnTo>
                      <a:pt x="1982" y="761"/>
                    </a:lnTo>
                    <a:lnTo>
                      <a:pt x="1979" y="758"/>
                    </a:lnTo>
                    <a:lnTo>
                      <a:pt x="1964" y="728"/>
                    </a:lnTo>
                    <a:lnTo>
                      <a:pt x="1952" y="734"/>
                    </a:lnTo>
                    <a:lnTo>
                      <a:pt x="1967" y="731"/>
                    </a:lnTo>
                    <a:lnTo>
                      <a:pt x="1952" y="695"/>
                    </a:lnTo>
                    <a:lnTo>
                      <a:pt x="1949" y="693"/>
                    </a:lnTo>
                    <a:lnTo>
                      <a:pt x="1934" y="663"/>
                    </a:lnTo>
                    <a:lnTo>
                      <a:pt x="1922" y="668"/>
                    </a:lnTo>
                    <a:lnTo>
                      <a:pt x="1937" y="665"/>
                    </a:lnTo>
                    <a:lnTo>
                      <a:pt x="1925" y="632"/>
                    </a:lnTo>
                    <a:lnTo>
                      <a:pt x="1922" y="630"/>
                    </a:lnTo>
                    <a:lnTo>
                      <a:pt x="1904" y="600"/>
                    </a:lnTo>
                    <a:lnTo>
                      <a:pt x="1892" y="605"/>
                    </a:lnTo>
                    <a:lnTo>
                      <a:pt x="1907" y="600"/>
                    </a:lnTo>
                    <a:lnTo>
                      <a:pt x="1892" y="567"/>
                    </a:lnTo>
                    <a:lnTo>
                      <a:pt x="1877" y="572"/>
                    </a:lnTo>
                    <a:lnTo>
                      <a:pt x="1892" y="569"/>
                    </a:lnTo>
                    <a:lnTo>
                      <a:pt x="1880" y="537"/>
                    </a:lnTo>
                    <a:lnTo>
                      <a:pt x="1877" y="534"/>
                    </a:lnTo>
                    <a:lnTo>
                      <a:pt x="1862" y="504"/>
                    </a:lnTo>
                    <a:lnTo>
                      <a:pt x="1847" y="474"/>
                    </a:lnTo>
                    <a:lnTo>
                      <a:pt x="1835" y="479"/>
                    </a:lnTo>
                    <a:lnTo>
                      <a:pt x="1850" y="474"/>
                    </a:lnTo>
                    <a:lnTo>
                      <a:pt x="1835" y="441"/>
                    </a:lnTo>
                    <a:lnTo>
                      <a:pt x="1832" y="441"/>
                    </a:lnTo>
                    <a:lnTo>
                      <a:pt x="1817" y="411"/>
                    </a:lnTo>
                    <a:lnTo>
                      <a:pt x="1802" y="380"/>
                    </a:lnTo>
                    <a:lnTo>
                      <a:pt x="1786" y="353"/>
                    </a:lnTo>
                    <a:lnTo>
                      <a:pt x="1774" y="359"/>
                    </a:lnTo>
                    <a:lnTo>
                      <a:pt x="1789" y="356"/>
                    </a:lnTo>
                    <a:lnTo>
                      <a:pt x="1777" y="326"/>
                    </a:lnTo>
                    <a:lnTo>
                      <a:pt x="1774" y="323"/>
                    </a:lnTo>
                    <a:lnTo>
                      <a:pt x="1759" y="295"/>
                    </a:lnTo>
                    <a:lnTo>
                      <a:pt x="1744" y="268"/>
                    </a:lnTo>
                    <a:lnTo>
                      <a:pt x="1729" y="243"/>
                    </a:lnTo>
                    <a:lnTo>
                      <a:pt x="1714" y="219"/>
                    </a:lnTo>
                    <a:lnTo>
                      <a:pt x="1699" y="194"/>
                    </a:lnTo>
                    <a:lnTo>
                      <a:pt x="1684" y="172"/>
                    </a:lnTo>
                    <a:lnTo>
                      <a:pt x="1672" y="178"/>
                    </a:lnTo>
                    <a:lnTo>
                      <a:pt x="1684" y="172"/>
                    </a:lnTo>
                    <a:lnTo>
                      <a:pt x="1672" y="150"/>
                    </a:lnTo>
                    <a:lnTo>
                      <a:pt x="1672" y="148"/>
                    </a:lnTo>
                    <a:lnTo>
                      <a:pt x="1657" y="128"/>
                    </a:lnTo>
                    <a:lnTo>
                      <a:pt x="1642" y="109"/>
                    </a:lnTo>
                    <a:lnTo>
                      <a:pt x="1624" y="93"/>
                    </a:lnTo>
                    <a:lnTo>
                      <a:pt x="1612" y="101"/>
                    </a:lnTo>
                    <a:lnTo>
                      <a:pt x="1624" y="96"/>
                    </a:lnTo>
                    <a:lnTo>
                      <a:pt x="1612" y="79"/>
                    </a:lnTo>
                    <a:lnTo>
                      <a:pt x="1612" y="76"/>
                    </a:lnTo>
                    <a:lnTo>
                      <a:pt x="1597" y="60"/>
                    </a:lnTo>
                    <a:lnTo>
                      <a:pt x="1594" y="60"/>
                    </a:lnTo>
                    <a:lnTo>
                      <a:pt x="1579" y="49"/>
                    </a:lnTo>
                    <a:lnTo>
                      <a:pt x="1570" y="57"/>
                    </a:lnTo>
                    <a:lnTo>
                      <a:pt x="1582" y="49"/>
                    </a:lnTo>
                    <a:lnTo>
                      <a:pt x="1570" y="38"/>
                    </a:lnTo>
                    <a:lnTo>
                      <a:pt x="1567" y="38"/>
                    </a:lnTo>
                    <a:lnTo>
                      <a:pt x="1552" y="27"/>
                    </a:lnTo>
                    <a:lnTo>
                      <a:pt x="1549" y="24"/>
                    </a:lnTo>
                    <a:lnTo>
                      <a:pt x="1533" y="19"/>
                    </a:lnTo>
                    <a:lnTo>
                      <a:pt x="1527" y="30"/>
                    </a:lnTo>
                    <a:lnTo>
                      <a:pt x="1533" y="19"/>
                    </a:lnTo>
                    <a:lnTo>
                      <a:pt x="1515" y="11"/>
                    </a:lnTo>
                    <a:lnTo>
                      <a:pt x="1512" y="11"/>
                    </a:lnTo>
                    <a:lnTo>
                      <a:pt x="1500" y="8"/>
                    </a:lnTo>
                    <a:lnTo>
                      <a:pt x="1485" y="5"/>
                    </a:lnTo>
                    <a:lnTo>
                      <a:pt x="1470" y="2"/>
                    </a:lnTo>
                    <a:lnTo>
                      <a:pt x="1467" y="0"/>
                    </a:lnTo>
                    <a:lnTo>
                      <a:pt x="1455" y="0"/>
                    </a:lnTo>
                    <a:lnTo>
                      <a:pt x="1452" y="2"/>
                    </a:lnTo>
                    <a:lnTo>
                      <a:pt x="1437" y="5"/>
                    </a:lnTo>
                    <a:lnTo>
                      <a:pt x="1419" y="11"/>
                    </a:lnTo>
                    <a:lnTo>
                      <a:pt x="1404" y="16"/>
                    </a:lnTo>
                    <a:lnTo>
                      <a:pt x="1401" y="16"/>
                    </a:lnTo>
                    <a:lnTo>
                      <a:pt x="1389" y="22"/>
                    </a:lnTo>
                    <a:lnTo>
                      <a:pt x="1374" y="30"/>
                    </a:lnTo>
                    <a:lnTo>
                      <a:pt x="1371" y="33"/>
                    </a:lnTo>
                    <a:lnTo>
                      <a:pt x="1356" y="43"/>
                    </a:lnTo>
                    <a:lnTo>
                      <a:pt x="1344" y="57"/>
                    </a:lnTo>
                    <a:lnTo>
                      <a:pt x="1329" y="74"/>
                    </a:lnTo>
                    <a:lnTo>
                      <a:pt x="1338" y="82"/>
                    </a:lnTo>
                    <a:lnTo>
                      <a:pt x="1329" y="74"/>
                    </a:lnTo>
                    <a:lnTo>
                      <a:pt x="1311" y="87"/>
                    </a:lnTo>
                    <a:lnTo>
                      <a:pt x="1295" y="104"/>
                    </a:lnTo>
                    <a:lnTo>
                      <a:pt x="1292" y="106"/>
                    </a:lnTo>
                    <a:lnTo>
                      <a:pt x="1280" y="123"/>
                    </a:lnTo>
                    <a:lnTo>
                      <a:pt x="1292" y="128"/>
                    </a:lnTo>
                    <a:lnTo>
                      <a:pt x="1280" y="120"/>
                    </a:lnTo>
                    <a:lnTo>
                      <a:pt x="1265" y="139"/>
                    </a:lnTo>
                    <a:lnTo>
                      <a:pt x="1265" y="142"/>
                    </a:lnTo>
                    <a:lnTo>
                      <a:pt x="1250" y="164"/>
                    </a:lnTo>
                    <a:lnTo>
                      <a:pt x="1238" y="186"/>
                    </a:lnTo>
                    <a:lnTo>
                      <a:pt x="1250" y="191"/>
                    </a:lnTo>
                    <a:lnTo>
                      <a:pt x="1238" y="186"/>
                    </a:lnTo>
                    <a:lnTo>
                      <a:pt x="1220" y="211"/>
                    </a:lnTo>
                    <a:lnTo>
                      <a:pt x="1205" y="235"/>
                    </a:lnTo>
                    <a:lnTo>
                      <a:pt x="1190" y="260"/>
                    </a:lnTo>
                    <a:lnTo>
                      <a:pt x="1178" y="285"/>
                    </a:lnTo>
                    <a:lnTo>
                      <a:pt x="1163" y="312"/>
                    </a:lnTo>
                    <a:lnTo>
                      <a:pt x="1148" y="342"/>
                    </a:lnTo>
                    <a:lnTo>
                      <a:pt x="1145" y="348"/>
                    </a:lnTo>
                    <a:lnTo>
                      <a:pt x="1148" y="345"/>
                    </a:lnTo>
                    <a:lnTo>
                      <a:pt x="1136" y="372"/>
                    </a:lnTo>
                    <a:lnTo>
                      <a:pt x="1148" y="375"/>
                    </a:lnTo>
                    <a:lnTo>
                      <a:pt x="1136" y="369"/>
                    </a:lnTo>
                    <a:lnTo>
                      <a:pt x="1118" y="400"/>
                    </a:lnTo>
                    <a:lnTo>
                      <a:pt x="1103" y="430"/>
                    </a:lnTo>
                    <a:lnTo>
                      <a:pt x="1088" y="463"/>
                    </a:lnTo>
                    <a:lnTo>
                      <a:pt x="1085" y="468"/>
                    </a:lnTo>
                    <a:lnTo>
                      <a:pt x="1088" y="465"/>
                    </a:lnTo>
                    <a:lnTo>
                      <a:pt x="1076" y="495"/>
                    </a:lnTo>
                    <a:lnTo>
                      <a:pt x="1088" y="498"/>
                    </a:lnTo>
                    <a:lnTo>
                      <a:pt x="1076" y="493"/>
                    </a:lnTo>
                    <a:lnTo>
                      <a:pt x="1061" y="523"/>
                    </a:lnTo>
                    <a:lnTo>
                      <a:pt x="1045" y="553"/>
                    </a:lnTo>
                    <a:lnTo>
                      <a:pt x="1030" y="586"/>
                    </a:lnTo>
                    <a:lnTo>
                      <a:pt x="1015" y="619"/>
                    </a:lnTo>
                    <a:lnTo>
                      <a:pt x="1000" y="652"/>
                    </a:lnTo>
                    <a:lnTo>
                      <a:pt x="985" y="682"/>
                    </a:lnTo>
                    <a:lnTo>
                      <a:pt x="982" y="687"/>
                    </a:lnTo>
                    <a:lnTo>
                      <a:pt x="985" y="684"/>
                    </a:lnTo>
                    <a:lnTo>
                      <a:pt x="973" y="717"/>
                    </a:lnTo>
                    <a:lnTo>
                      <a:pt x="985" y="720"/>
                    </a:lnTo>
                    <a:lnTo>
                      <a:pt x="973" y="715"/>
                    </a:lnTo>
                    <a:lnTo>
                      <a:pt x="958" y="747"/>
                    </a:lnTo>
                    <a:lnTo>
                      <a:pt x="940" y="780"/>
                    </a:lnTo>
                    <a:lnTo>
                      <a:pt x="937" y="786"/>
                    </a:lnTo>
                    <a:lnTo>
                      <a:pt x="940" y="783"/>
                    </a:lnTo>
                    <a:lnTo>
                      <a:pt x="928" y="813"/>
                    </a:lnTo>
                    <a:lnTo>
                      <a:pt x="940" y="816"/>
                    </a:lnTo>
                    <a:lnTo>
                      <a:pt x="928" y="810"/>
                    </a:lnTo>
                    <a:lnTo>
                      <a:pt x="913" y="841"/>
                    </a:lnTo>
                    <a:lnTo>
                      <a:pt x="898" y="873"/>
                    </a:lnTo>
                    <a:lnTo>
                      <a:pt x="883" y="904"/>
                    </a:lnTo>
                    <a:lnTo>
                      <a:pt x="880" y="909"/>
                    </a:lnTo>
                    <a:lnTo>
                      <a:pt x="883" y="906"/>
                    </a:lnTo>
                    <a:lnTo>
                      <a:pt x="871" y="936"/>
                    </a:lnTo>
                    <a:lnTo>
                      <a:pt x="883" y="939"/>
                    </a:lnTo>
                    <a:lnTo>
                      <a:pt x="871" y="934"/>
                    </a:lnTo>
                    <a:lnTo>
                      <a:pt x="856" y="961"/>
                    </a:lnTo>
                    <a:lnTo>
                      <a:pt x="838" y="994"/>
                    </a:lnTo>
                    <a:lnTo>
                      <a:pt x="835" y="999"/>
                    </a:lnTo>
                    <a:lnTo>
                      <a:pt x="838" y="997"/>
                    </a:lnTo>
                    <a:lnTo>
                      <a:pt x="826" y="1024"/>
                    </a:lnTo>
                    <a:lnTo>
                      <a:pt x="838" y="1027"/>
                    </a:lnTo>
                    <a:lnTo>
                      <a:pt x="826" y="1021"/>
                    </a:lnTo>
                    <a:lnTo>
                      <a:pt x="811" y="1049"/>
                    </a:lnTo>
                    <a:lnTo>
                      <a:pt x="795" y="1076"/>
                    </a:lnTo>
                    <a:lnTo>
                      <a:pt x="807" y="1082"/>
                    </a:lnTo>
                    <a:lnTo>
                      <a:pt x="795" y="1076"/>
                    </a:lnTo>
                    <a:lnTo>
                      <a:pt x="780" y="1101"/>
                    </a:lnTo>
                    <a:lnTo>
                      <a:pt x="777" y="1106"/>
                    </a:lnTo>
                    <a:lnTo>
                      <a:pt x="780" y="1104"/>
                    </a:lnTo>
                    <a:lnTo>
                      <a:pt x="768" y="1131"/>
                    </a:lnTo>
                    <a:lnTo>
                      <a:pt x="780" y="1134"/>
                    </a:lnTo>
                    <a:lnTo>
                      <a:pt x="768" y="1128"/>
                    </a:lnTo>
                    <a:lnTo>
                      <a:pt x="750" y="1153"/>
                    </a:lnTo>
                    <a:lnTo>
                      <a:pt x="735" y="1178"/>
                    </a:lnTo>
                    <a:lnTo>
                      <a:pt x="723" y="1202"/>
                    </a:lnTo>
                    <a:lnTo>
                      <a:pt x="735" y="1208"/>
                    </a:lnTo>
                    <a:lnTo>
                      <a:pt x="723" y="1202"/>
                    </a:lnTo>
                    <a:lnTo>
                      <a:pt x="708" y="1224"/>
                    </a:lnTo>
                    <a:lnTo>
                      <a:pt x="693" y="1249"/>
                    </a:lnTo>
                    <a:lnTo>
                      <a:pt x="705" y="1254"/>
                    </a:lnTo>
                    <a:lnTo>
                      <a:pt x="693" y="1246"/>
                    </a:lnTo>
                    <a:lnTo>
                      <a:pt x="678" y="1265"/>
                    </a:lnTo>
                    <a:lnTo>
                      <a:pt x="678" y="1268"/>
                    </a:lnTo>
                    <a:lnTo>
                      <a:pt x="666" y="1290"/>
                    </a:lnTo>
                    <a:lnTo>
                      <a:pt x="678" y="1295"/>
                    </a:lnTo>
                    <a:lnTo>
                      <a:pt x="669" y="1287"/>
                    </a:lnTo>
                    <a:lnTo>
                      <a:pt x="651" y="1306"/>
                    </a:lnTo>
                    <a:lnTo>
                      <a:pt x="648" y="1306"/>
                    </a:lnTo>
                    <a:lnTo>
                      <a:pt x="633" y="1325"/>
                    </a:lnTo>
                    <a:lnTo>
                      <a:pt x="633" y="1328"/>
                    </a:lnTo>
                    <a:lnTo>
                      <a:pt x="621" y="1345"/>
                    </a:lnTo>
                    <a:lnTo>
                      <a:pt x="633" y="1350"/>
                    </a:lnTo>
                    <a:lnTo>
                      <a:pt x="621" y="1342"/>
                    </a:lnTo>
                    <a:lnTo>
                      <a:pt x="606" y="1361"/>
                    </a:lnTo>
                    <a:lnTo>
                      <a:pt x="591" y="1380"/>
                    </a:lnTo>
                    <a:lnTo>
                      <a:pt x="603" y="1388"/>
                    </a:lnTo>
                    <a:lnTo>
                      <a:pt x="594" y="1380"/>
                    </a:lnTo>
                    <a:lnTo>
                      <a:pt x="579" y="1397"/>
                    </a:lnTo>
                    <a:lnTo>
                      <a:pt x="588" y="1405"/>
                    </a:lnTo>
                    <a:lnTo>
                      <a:pt x="579" y="1397"/>
                    </a:lnTo>
                    <a:lnTo>
                      <a:pt x="563" y="1410"/>
                    </a:lnTo>
                    <a:lnTo>
                      <a:pt x="548" y="1424"/>
                    </a:lnTo>
                    <a:lnTo>
                      <a:pt x="533" y="1438"/>
                    </a:lnTo>
                    <a:lnTo>
                      <a:pt x="521" y="1451"/>
                    </a:lnTo>
                    <a:lnTo>
                      <a:pt x="530" y="1460"/>
                    </a:lnTo>
                    <a:lnTo>
                      <a:pt x="521" y="1451"/>
                    </a:lnTo>
                    <a:lnTo>
                      <a:pt x="506" y="1465"/>
                    </a:lnTo>
                    <a:lnTo>
                      <a:pt x="515" y="1473"/>
                    </a:lnTo>
                    <a:lnTo>
                      <a:pt x="506" y="1465"/>
                    </a:lnTo>
                    <a:lnTo>
                      <a:pt x="491" y="1476"/>
                    </a:lnTo>
                    <a:lnTo>
                      <a:pt x="479" y="1487"/>
                    </a:lnTo>
                    <a:lnTo>
                      <a:pt x="488" y="1495"/>
                    </a:lnTo>
                    <a:lnTo>
                      <a:pt x="482" y="1484"/>
                    </a:lnTo>
                    <a:lnTo>
                      <a:pt x="464" y="1495"/>
                    </a:lnTo>
                    <a:lnTo>
                      <a:pt x="461" y="1498"/>
                    </a:lnTo>
                    <a:lnTo>
                      <a:pt x="446" y="1512"/>
                    </a:lnTo>
                    <a:lnTo>
                      <a:pt x="455" y="1520"/>
                    </a:lnTo>
                    <a:lnTo>
                      <a:pt x="449" y="1509"/>
                    </a:lnTo>
                    <a:lnTo>
                      <a:pt x="434" y="1517"/>
                    </a:lnTo>
                    <a:lnTo>
                      <a:pt x="431" y="1517"/>
                    </a:lnTo>
                    <a:lnTo>
                      <a:pt x="419" y="1525"/>
                    </a:lnTo>
                    <a:lnTo>
                      <a:pt x="428" y="1536"/>
                    </a:lnTo>
                    <a:lnTo>
                      <a:pt x="422" y="1525"/>
                    </a:lnTo>
                    <a:lnTo>
                      <a:pt x="407" y="1534"/>
                    </a:lnTo>
                    <a:lnTo>
                      <a:pt x="392" y="1542"/>
                    </a:lnTo>
                    <a:lnTo>
                      <a:pt x="377" y="1550"/>
                    </a:lnTo>
                    <a:lnTo>
                      <a:pt x="362" y="1558"/>
                    </a:lnTo>
                    <a:lnTo>
                      <a:pt x="368" y="1569"/>
                    </a:lnTo>
                    <a:lnTo>
                      <a:pt x="365" y="1558"/>
                    </a:lnTo>
                    <a:lnTo>
                      <a:pt x="350" y="1564"/>
                    </a:lnTo>
                    <a:lnTo>
                      <a:pt x="335" y="1569"/>
                    </a:lnTo>
                    <a:lnTo>
                      <a:pt x="332" y="1569"/>
                    </a:lnTo>
                    <a:lnTo>
                      <a:pt x="320" y="1575"/>
                    </a:lnTo>
                    <a:lnTo>
                      <a:pt x="326" y="1586"/>
                    </a:lnTo>
                    <a:lnTo>
                      <a:pt x="323" y="1575"/>
                    </a:lnTo>
                    <a:lnTo>
                      <a:pt x="307" y="1580"/>
                    </a:lnTo>
                    <a:lnTo>
                      <a:pt x="292" y="1586"/>
                    </a:lnTo>
                    <a:lnTo>
                      <a:pt x="277" y="1591"/>
                    </a:lnTo>
                    <a:lnTo>
                      <a:pt x="280" y="1602"/>
                    </a:lnTo>
                    <a:lnTo>
                      <a:pt x="277" y="1591"/>
                    </a:lnTo>
                    <a:lnTo>
                      <a:pt x="262" y="1594"/>
                    </a:lnTo>
                    <a:lnTo>
                      <a:pt x="247" y="1599"/>
                    </a:lnTo>
                    <a:lnTo>
                      <a:pt x="250" y="1610"/>
                    </a:lnTo>
                    <a:lnTo>
                      <a:pt x="247" y="1599"/>
                    </a:lnTo>
                    <a:lnTo>
                      <a:pt x="232" y="1602"/>
                    </a:lnTo>
                    <a:lnTo>
                      <a:pt x="220" y="1605"/>
                    </a:lnTo>
                    <a:lnTo>
                      <a:pt x="205" y="1608"/>
                    </a:lnTo>
                    <a:lnTo>
                      <a:pt x="187" y="1613"/>
                    </a:lnTo>
                    <a:lnTo>
                      <a:pt x="190" y="1624"/>
                    </a:lnTo>
                    <a:lnTo>
                      <a:pt x="187" y="1613"/>
                    </a:lnTo>
                    <a:lnTo>
                      <a:pt x="175" y="1616"/>
                    </a:lnTo>
                    <a:lnTo>
                      <a:pt x="178" y="1627"/>
                    </a:lnTo>
                    <a:lnTo>
                      <a:pt x="178" y="1613"/>
                    </a:lnTo>
                    <a:lnTo>
                      <a:pt x="163" y="1613"/>
                    </a:lnTo>
                    <a:lnTo>
                      <a:pt x="160" y="1616"/>
                    </a:lnTo>
                    <a:lnTo>
                      <a:pt x="145" y="1619"/>
                    </a:lnTo>
                    <a:lnTo>
                      <a:pt x="130" y="1621"/>
                    </a:lnTo>
                    <a:lnTo>
                      <a:pt x="118" y="1624"/>
                    </a:lnTo>
                    <a:lnTo>
                      <a:pt x="121" y="1635"/>
                    </a:lnTo>
                    <a:lnTo>
                      <a:pt x="121" y="1621"/>
                    </a:lnTo>
                    <a:lnTo>
                      <a:pt x="106" y="1621"/>
                    </a:lnTo>
                    <a:lnTo>
                      <a:pt x="106" y="1624"/>
                    </a:lnTo>
                    <a:lnTo>
                      <a:pt x="88" y="1627"/>
                    </a:lnTo>
                    <a:lnTo>
                      <a:pt x="82" y="1627"/>
                    </a:lnTo>
                    <a:lnTo>
                      <a:pt x="69" y="1632"/>
                    </a:lnTo>
                    <a:lnTo>
                      <a:pt x="76" y="1643"/>
                    </a:lnTo>
                    <a:lnTo>
                      <a:pt x="76" y="1630"/>
                    </a:lnTo>
                    <a:lnTo>
                      <a:pt x="60" y="1630"/>
                    </a:lnTo>
                    <a:lnTo>
                      <a:pt x="57" y="1632"/>
                    </a:lnTo>
                    <a:lnTo>
                      <a:pt x="42" y="1635"/>
                    </a:lnTo>
                    <a:lnTo>
                      <a:pt x="45" y="1646"/>
                    </a:lnTo>
                    <a:lnTo>
                      <a:pt x="45" y="1632"/>
                    </a:lnTo>
                    <a:lnTo>
                      <a:pt x="30" y="1632"/>
                    </a:lnTo>
                    <a:lnTo>
                      <a:pt x="18" y="1632"/>
                    </a:lnTo>
                    <a:lnTo>
                      <a:pt x="15" y="1635"/>
                    </a:lnTo>
                    <a:lnTo>
                      <a:pt x="0" y="1638"/>
                    </a:lnTo>
                    <a:close/>
                  </a:path>
                </a:pathLst>
              </a:custGeom>
              <a:solidFill>
                <a:srgbClr val="990000"/>
              </a:solidFill>
              <a:ln w="9525" cmpd="sng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5" name="Line 241"/>
              <p:cNvSpPr>
                <a:spLocks noChangeShapeType="1"/>
              </p:cNvSpPr>
              <p:nvPr/>
            </p:nvSpPr>
            <p:spPr bwMode="auto">
              <a:xfrm>
                <a:off x="480" y="3360"/>
                <a:ext cx="2688" cy="0"/>
              </a:xfrm>
              <a:prstGeom prst="line">
                <a:avLst/>
              </a:pr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6" name="Line 242"/>
              <p:cNvSpPr>
                <a:spLocks noChangeShapeType="1"/>
              </p:cNvSpPr>
              <p:nvPr/>
            </p:nvSpPr>
            <p:spPr bwMode="auto">
              <a:xfrm>
                <a:off x="1824" y="2112"/>
                <a:ext cx="0" cy="1248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7" name="Rectangle 243"/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48" cy="12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28" name="Rectangle 244"/>
              <p:cNvSpPr>
                <a:spLocks noChangeArrowheads="1"/>
              </p:cNvSpPr>
              <p:nvPr/>
            </p:nvSpPr>
            <p:spPr bwMode="auto">
              <a:xfrm>
                <a:off x="1728" y="2160"/>
                <a:ext cx="48" cy="12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29" name="Rectangle 245"/>
              <p:cNvSpPr>
                <a:spLocks noChangeArrowheads="1"/>
              </p:cNvSpPr>
              <p:nvPr/>
            </p:nvSpPr>
            <p:spPr bwMode="auto">
              <a:xfrm>
                <a:off x="1776" y="2112"/>
                <a:ext cx="48" cy="12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30" name="Rectangle 246"/>
              <p:cNvSpPr>
                <a:spLocks noChangeArrowheads="1"/>
              </p:cNvSpPr>
              <p:nvPr/>
            </p:nvSpPr>
            <p:spPr bwMode="auto">
              <a:xfrm>
                <a:off x="1824" y="2112"/>
                <a:ext cx="48" cy="12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31" name="Rectangle 247"/>
              <p:cNvSpPr>
                <a:spLocks noChangeArrowheads="1"/>
              </p:cNvSpPr>
              <p:nvPr/>
            </p:nvSpPr>
            <p:spPr bwMode="auto">
              <a:xfrm>
                <a:off x="1920" y="2208"/>
                <a:ext cx="48" cy="115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32" name="Rectangle 248"/>
              <p:cNvSpPr>
                <a:spLocks noChangeArrowheads="1"/>
              </p:cNvSpPr>
              <p:nvPr/>
            </p:nvSpPr>
            <p:spPr bwMode="auto">
              <a:xfrm>
                <a:off x="1680" y="2208"/>
                <a:ext cx="48" cy="115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33" name="Rectangle 249"/>
              <p:cNvSpPr>
                <a:spLocks noChangeArrowheads="1"/>
              </p:cNvSpPr>
              <p:nvPr/>
            </p:nvSpPr>
            <p:spPr bwMode="auto">
              <a:xfrm>
                <a:off x="1968" y="2256"/>
                <a:ext cx="48" cy="110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34" name="Rectangle 250"/>
              <p:cNvSpPr>
                <a:spLocks noChangeArrowheads="1"/>
              </p:cNvSpPr>
              <p:nvPr/>
            </p:nvSpPr>
            <p:spPr bwMode="auto">
              <a:xfrm>
                <a:off x="1632" y="2256"/>
                <a:ext cx="48" cy="110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35" name="Line 251"/>
              <p:cNvSpPr>
                <a:spLocks noChangeShapeType="1"/>
              </p:cNvSpPr>
              <p:nvPr/>
            </p:nvSpPr>
            <p:spPr bwMode="auto">
              <a:xfrm>
                <a:off x="1632" y="2304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6" name="Rectangle 252"/>
              <p:cNvSpPr>
                <a:spLocks noChangeArrowheads="1"/>
              </p:cNvSpPr>
              <p:nvPr/>
            </p:nvSpPr>
            <p:spPr bwMode="auto">
              <a:xfrm>
                <a:off x="2016" y="2352"/>
                <a:ext cx="48" cy="100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37" name="Rectangle 253"/>
              <p:cNvSpPr>
                <a:spLocks noChangeArrowheads="1"/>
              </p:cNvSpPr>
              <p:nvPr/>
            </p:nvSpPr>
            <p:spPr bwMode="auto">
              <a:xfrm>
                <a:off x="1584" y="2352"/>
                <a:ext cx="48" cy="100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38" name="Rectangle 254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48" cy="9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39" name="Rectangle 255"/>
              <p:cNvSpPr>
                <a:spLocks noChangeArrowheads="1"/>
              </p:cNvSpPr>
              <p:nvPr/>
            </p:nvSpPr>
            <p:spPr bwMode="auto">
              <a:xfrm>
                <a:off x="1536" y="2448"/>
                <a:ext cx="48" cy="9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40" name="Rectangle 256"/>
              <p:cNvSpPr>
                <a:spLocks noChangeArrowheads="1"/>
              </p:cNvSpPr>
              <p:nvPr/>
            </p:nvSpPr>
            <p:spPr bwMode="auto">
              <a:xfrm>
                <a:off x="1488" y="2496"/>
                <a:ext cx="48" cy="86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41" name="Rectangle 257"/>
              <p:cNvSpPr>
                <a:spLocks noChangeArrowheads="1"/>
              </p:cNvSpPr>
              <p:nvPr/>
            </p:nvSpPr>
            <p:spPr bwMode="auto">
              <a:xfrm>
                <a:off x="2112" y="2544"/>
                <a:ext cx="48" cy="81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42" name="Rectangle 258"/>
              <p:cNvSpPr>
                <a:spLocks noChangeArrowheads="1"/>
              </p:cNvSpPr>
              <p:nvPr/>
            </p:nvSpPr>
            <p:spPr bwMode="auto">
              <a:xfrm>
                <a:off x="2160" y="2640"/>
                <a:ext cx="48" cy="7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43" name="Rectangle 259"/>
              <p:cNvSpPr>
                <a:spLocks noChangeArrowheads="1"/>
              </p:cNvSpPr>
              <p:nvPr/>
            </p:nvSpPr>
            <p:spPr bwMode="auto">
              <a:xfrm>
                <a:off x="2208" y="2736"/>
                <a:ext cx="48" cy="62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44" name="Rectangle 260"/>
              <p:cNvSpPr>
                <a:spLocks noChangeArrowheads="1"/>
              </p:cNvSpPr>
              <p:nvPr/>
            </p:nvSpPr>
            <p:spPr bwMode="auto">
              <a:xfrm>
                <a:off x="2256" y="28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45" name="Rectangle 261"/>
              <p:cNvSpPr>
                <a:spLocks noChangeArrowheads="1"/>
              </p:cNvSpPr>
              <p:nvPr/>
            </p:nvSpPr>
            <p:spPr bwMode="auto">
              <a:xfrm>
                <a:off x="2304" y="2928"/>
                <a:ext cx="48" cy="43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46" name="Rectangle 262"/>
              <p:cNvSpPr>
                <a:spLocks noChangeArrowheads="1"/>
              </p:cNvSpPr>
              <p:nvPr/>
            </p:nvSpPr>
            <p:spPr bwMode="auto">
              <a:xfrm>
                <a:off x="2352" y="3024"/>
                <a:ext cx="48" cy="3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47" name="Rectangle 263"/>
              <p:cNvSpPr>
                <a:spLocks noChangeArrowheads="1"/>
              </p:cNvSpPr>
              <p:nvPr/>
            </p:nvSpPr>
            <p:spPr bwMode="auto">
              <a:xfrm>
                <a:off x="2400" y="3072"/>
                <a:ext cx="48" cy="28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48" name="Rectangle 264"/>
              <p:cNvSpPr>
                <a:spLocks noChangeArrowheads="1"/>
              </p:cNvSpPr>
              <p:nvPr/>
            </p:nvSpPr>
            <p:spPr bwMode="auto">
              <a:xfrm>
                <a:off x="2448" y="3120"/>
                <a:ext cx="48" cy="24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49" name="Rectangle 265"/>
              <p:cNvSpPr>
                <a:spLocks noChangeArrowheads="1"/>
              </p:cNvSpPr>
              <p:nvPr/>
            </p:nvSpPr>
            <p:spPr bwMode="auto">
              <a:xfrm>
                <a:off x="2496" y="3168"/>
                <a:ext cx="48" cy="19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50" name="Rectangle 266"/>
              <p:cNvSpPr>
                <a:spLocks noChangeArrowheads="1"/>
              </p:cNvSpPr>
              <p:nvPr/>
            </p:nvSpPr>
            <p:spPr bwMode="auto">
              <a:xfrm>
                <a:off x="2544" y="3216"/>
                <a:ext cx="48" cy="14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51" name="Rectangle 267"/>
              <p:cNvSpPr>
                <a:spLocks noChangeArrowheads="1"/>
              </p:cNvSpPr>
              <p:nvPr/>
            </p:nvSpPr>
            <p:spPr bwMode="auto">
              <a:xfrm>
                <a:off x="2592" y="3264"/>
                <a:ext cx="48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52" name="Rectangle 268"/>
              <p:cNvSpPr>
                <a:spLocks noChangeArrowheads="1"/>
              </p:cNvSpPr>
              <p:nvPr/>
            </p:nvSpPr>
            <p:spPr bwMode="auto">
              <a:xfrm>
                <a:off x="2640" y="3264"/>
                <a:ext cx="48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53" name="Rectangle 269"/>
              <p:cNvSpPr>
                <a:spLocks noChangeArrowheads="1"/>
              </p:cNvSpPr>
              <p:nvPr/>
            </p:nvSpPr>
            <p:spPr bwMode="auto">
              <a:xfrm>
                <a:off x="2688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54" name="Rectangle 270"/>
              <p:cNvSpPr>
                <a:spLocks noChangeArrowheads="1"/>
              </p:cNvSpPr>
              <p:nvPr/>
            </p:nvSpPr>
            <p:spPr bwMode="auto">
              <a:xfrm>
                <a:off x="2736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55" name="Rectangle 271"/>
              <p:cNvSpPr>
                <a:spLocks noChangeArrowheads="1"/>
              </p:cNvSpPr>
              <p:nvPr/>
            </p:nvSpPr>
            <p:spPr bwMode="auto">
              <a:xfrm>
                <a:off x="2784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56" name="Rectangle 272"/>
              <p:cNvSpPr>
                <a:spLocks noChangeArrowheads="1"/>
              </p:cNvSpPr>
              <p:nvPr/>
            </p:nvSpPr>
            <p:spPr bwMode="auto">
              <a:xfrm>
                <a:off x="1440" y="2592"/>
                <a:ext cx="48" cy="76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57" name="Rectangle 273"/>
              <p:cNvSpPr>
                <a:spLocks noChangeArrowheads="1"/>
              </p:cNvSpPr>
              <p:nvPr/>
            </p:nvSpPr>
            <p:spPr bwMode="auto">
              <a:xfrm>
                <a:off x="1392" y="2688"/>
                <a:ext cx="48" cy="67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58" name="Rectangle 274"/>
              <p:cNvSpPr>
                <a:spLocks noChangeArrowheads="1"/>
              </p:cNvSpPr>
              <p:nvPr/>
            </p:nvSpPr>
            <p:spPr bwMode="auto">
              <a:xfrm>
                <a:off x="1344" y="2784"/>
                <a:ext cx="48" cy="57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59" name="Rectangle 275"/>
              <p:cNvSpPr>
                <a:spLocks noChangeArrowheads="1"/>
              </p:cNvSpPr>
              <p:nvPr/>
            </p:nvSpPr>
            <p:spPr bwMode="auto">
              <a:xfrm>
                <a:off x="1296" y="2880"/>
                <a:ext cx="48" cy="48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60" name="Rectangle 276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48" cy="38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61" name="Rectangle 277"/>
              <p:cNvSpPr>
                <a:spLocks noChangeArrowheads="1"/>
              </p:cNvSpPr>
              <p:nvPr/>
            </p:nvSpPr>
            <p:spPr bwMode="auto">
              <a:xfrm>
                <a:off x="1200" y="3024"/>
                <a:ext cx="48" cy="3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62" name="Rectangle 278"/>
              <p:cNvSpPr>
                <a:spLocks noChangeArrowheads="1"/>
              </p:cNvSpPr>
              <p:nvPr/>
            </p:nvSpPr>
            <p:spPr bwMode="auto">
              <a:xfrm>
                <a:off x="1152" y="3072"/>
                <a:ext cx="48" cy="28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63" name="Rectangle 279"/>
              <p:cNvSpPr>
                <a:spLocks noChangeArrowheads="1"/>
              </p:cNvSpPr>
              <p:nvPr/>
            </p:nvSpPr>
            <p:spPr bwMode="auto">
              <a:xfrm>
                <a:off x="1104" y="3168"/>
                <a:ext cx="48" cy="19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64" name="Rectangle 280"/>
              <p:cNvSpPr>
                <a:spLocks noChangeArrowheads="1"/>
              </p:cNvSpPr>
              <p:nvPr/>
            </p:nvSpPr>
            <p:spPr bwMode="auto">
              <a:xfrm>
                <a:off x="1056" y="3216"/>
                <a:ext cx="48" cy="14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65" name="Rectangle 281"/>
              <p:cNvSpPr>
                <a:spLocks noChangeArrowheads="1"/>
              </p:cNvSpPr>
              <p:nvPr/>
            </p:nvSpPr>
            <p:spPr bwMode="auto">
              <a:xfrm>
                <a:off x="1008" y="3264"/>
                <a:ext cx="48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66" name="Rectangle 282"/>
              <p:cNvSpPr>
                <a:spLocks noChangeArrowheads="1"/>
              </p:cNvSpPr>
              <p:nvPr/>
            </p:nvSpPr>
            <p:spPr bwMode="auto">
              <a:xfrm>
                <a:off x="960" y="3264"/>
                <a:ext cx="48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67" name="Rectangle 283"/>
              <p:cNvSpPr>
                <a:spLocks noChangeArrowheads="1"/>
              </p:cNvSpPr>
              <p:nvPr/>
            </p:nvSpPr>
            <p:spPr bwMode="auto">
              <a:xfrm>
                <a:off x="912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68" name="Rectangle 284"/>
              <p:cNvSpPr>
                <a:spLocks noChangeArrowheads="1"/>
              </p:cNvSpPr>
              <p:nvPr/>
            </p:nvSpPr>
            <p:spPr bwMode="auto">
              <a:xfrm>
                <a:off x="864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69" name="Rectangle 285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70" name="Rectangle 286"/>
              <p:cNvSpPr>
                <a:spLocks noChangeArrowheads="1"/>
              </p:cNvSpPr>
              <p:nvPr/>
            </p:nvSpPr>
            <p:spPr bwMode="auto">
              <a:xfrm>
                <a:off x="768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71" name="Line 287"/>
              <p:cNvSpPr>
                <a:spLocks noChangeShapeType="1"/>
              </p:cNvSpPr>
              <p:nvPr/>
            </p:nvSpPr>
            <p:spPr bwMode="auto">
              <a:xfrm>
                <a:off x="960" y="3312"/>
                <a:ext cx="1728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2" name="Line 288"/>
              <p:cNvSpPr>
                <a:spLocks noChangeShapeType="1"/>
              </p:cNvSpPr>
              <p:nvPr/>
            </p:nvSpPr>
            <p:spPr bwMode="auto">
              <a:xfrm>
                <a:off x="1008" y="3264"/>
                <a:ext cx="163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3" name="Line 289"/>
              <p:cNvSpPr>
                <a:spLocks noChangeShapeType="1"/>
              </p:cNvSpPr>
              <p:nvPr/>
            </p:nvSpPr>
            <p:spPr bwMode="auto">
              <a:xfrm>
                <a:off x="1056" y="3216"/>
                <a:ext cx="1488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4" name="Line 290"/>
              <p:cNvSpPr>
                <a:spLocks noChangeShapeType="1"/>
              </p:cNvSpPr>
              <p:nvPr/>
            </p:nvSpPr>
            <p:spPr bwMode="auto">
              <a:xfrm>
                <a:off x="1104" y="3168"/>
                <a:ext cx="139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5" name="Line 291"/>
              <p:cNvSpPr>
                <a:spLocks noChangeShapeType="1"/>
              </p:cNvSpPr>
              <p:nvPr/>
            </p:nvSpPr>
            <p:spPr bwMode="auto">
              <a:xfrm>
                <a:off x="1152" y="3120"/>
                <a:ext cx="134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6" name="Line 292"/>
              <p:cNvSpPr>
                <a:spLocks noChangeShapeType="1"/>
              </p:cNvSpPr>
              <p:nvPr/>
            </p:nvSpPr>
            <p:spPr bwMode="auto">
              <a:xfrm>
                <a:off x="1200" y="3072"/>
                <a:ext cx="120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7" name="Line 293"/>
              <p:cNvSpPr>
                <a:spLocks noChangeShapeType="1"/>
              </p:cNvSpPr>
              <p:nvPr/>
            </p:nvSpPr>
            <p:spPr bwMode="auto">
              <a:xfrm>
                <a:off x="1248" y="3024"/>
                <a:ext cx="110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8" name="Line 294"/>
              <p:cNvSpPr>
                <a:spLocks noChangeShapeType="1"/>
              </p:cNvSpPr>
              <p:nvPr/>
            </p:nvSpPr>
            <p:spPr bwMode="auto">
              <a:xfrm>
                <a:off x="1296" y="2976"/>
                <a:ext cx="1056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9" name="Line 295"/>
              <p:cNvSpPr>
                <a:spLocks noChangeShapeType="1"/>
              </p:cNvSpPr>
              <p:nvPr/>
            </p:nvSpPr>
            <p:spPr bwMode="auto">
              <a:xfrm>
                <a:off x="1296" y="2928"/>
                <a:ext cx="1008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0" name="Line 296"/>
              <p:cNvSpPr>
                <a:spLocks noChangeShapeType="1"/>
              </p:cNvSpPr>
              <p:nvPr/>
            </p:nvSpPr>
            <p:spPr bwMode="auto">
              <a:xfrm>
                <a:off x="1344" y="2880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1" name="Line 297"/>
              <p:cNvSpPr>
                <a:spLocks noChangeShapeType="1"/>
              </p:cNvSpPr>
              <p:nvPr/>
            </p:nvSpPr>
            <p:spPr bwMode="auto">
              <a:xfrm flipH="1">
                <a:off x="1344" y="2832"/>
                <a:ext cx="91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2" name="Line 298"/>
              <p:cNvSpPr>
                <a:spLocks noChangeShapeType="1"/>
              </p:cNvSpPr>
              <p:nvPr/>
            </p:nvSpPr>
            <p:spPr bwMode="auto">
              <a:xfrm>
                <a:off x="1392" y="2784"/>
                <a:ext cx="86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3" name="Line 299"/>
              <p:cNvSpPr>
                <a:spLocks noChangeShapeType="1"/>
              </p:cNvSpPr>
              <p:nvPr/>
            </p:nvSpPr>
            <p:spPr bwMode="auto">
              <a:xfrm flipH="1">
                <a:off x="1392" y="2736"/>
                <a:ext cx="816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4" name="Line 300"/>
              <p:cNvSpPr>
                <a:spLocks noChangeShapeType="1"/>
              </p:cNvSpPr>
              <p:nvPr/>
            </p:nvSpPr>
            <p:spPr bwMode="auto">
              <a:xfrm>
                <a:off x="1440" y="2688"/>
                <a:ext cx="768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5" name="Line 301"/>
              <p:cNvSpPr>
                <a:spLocks noChangeShapeType="1"/>
              </p:cNvSpPr>
              <p:nvPr/>
            </p:nvSpPr>
            <p:spPr bwMode="auto">
              <a:xfrm flipH="1">
                <a:off x="1440" y="2640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6" name="Line 302"/>
              <p:cNvSpPr>
                <a:spLocks noChangeShapeType="1"/>
              </p:cNvSpPr>
              <p:nvPr/>
            </p:nvSpPr>
            <p:spPr bwMode="auto">
              <a:xfrm>
                <a:off x="1488" y="2592"/>
                <a:ext cx="67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7" name="Line 303"/>
              <p:cNvSpPr>
                <a:spLocks noChangeShapeType="1"/>
              </p:cNvSpPr>
              <p:nvPr/>
            </p:nvSpPr>
            <p:spPr bwMode="auto">
              <a:xfrm flipH="1">
                <a:off x="1488" y="2544"/>
                <a:ext cx="62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8" name="Line 304"/>
              <p:cNvSpPr>
                <a:spLocks noChangeShapeType="1"/>
              </p:cNvSpPr>
              <p:nvPr/>
            </p:nvSpPr>
            <p:spPr bwMode="auto">
              <a:xfrm>
                <a:off x="1536" y="2496"/>
                <a:ext cx="576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9" name="Line 305"/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90" name="Line 306"/>
              <p:cNvSpPr>
                <a:spLocks noChangeShapeType="1"/>
              </p:cNvSpPr>
              <p:nvPr/>
            </p:nvSpPr>
            <p:spPr bwMode="auto">
              <a:xfrm>
                <a:off x="1584" y="2400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91" name="Line 307"/>
              <p:cNvSpPr>
                <a:spLocks noChangeShapeType="1"/>
              </p:cNvSpPr>
              <p:nvPr/>
            </p:nvSpPr>
            <p:spPr bwMode="auto">
              <a:xfrm>
                <a:off x="1632" y="2256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92" name="Line 308"/>
              <p:cNvSpPr>
                <a:spLocks noChangeShapeType="1"/>
              </p:cNvSpPr>
              <p:nvPr/>
            </p:nvSpPr>
            <p:spPr bwMode="auto">
              <a:xfrm>
                <a:off x="1632" y="2352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93" name="Line 309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94" name="Line 310"/>
              <p:cNvSpPr>
                <a:spLocks noChangeShapeType="1"/>
              </p:cNvSpPr>
              <p:nvPr/>
            </p:nvSpPr>
            <p:spPr bwMode="auto">
              <a:xfrm flipH="1">
                <a:off x="1776" y="2160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95" name="Line 311"/>
              <p:cNvSpPr>
                <a:spLocks noChangeShapeType="1"/>
              </p:cNvSpPr>
              <p:nvPr/>
            </p:nvSpPr>
            <p:spPr bwMode="auto">
              <a:xfrm>
                <a:off x="1824" y="2112"/>
                <a:ext cx="0" cy="1248"/>
              </a:xfrm>
              <a:prstGeom prst="line">
                <a:avLst/>
              </a:pr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23" name="Line 312"/>
            <p:cNvSpPr>
              <a:spLocks noChangeShapeType="1"/>
            </p:cNvSpPr>
            <p:nvPr/>
          </p:nvSpPr>
          <p:spPr bwMode="auto">
            <a:xfrm>
              <a:off x="4320" y="2400"/>
              <a:ext cx="0" cy="576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96" name="Group 322"/>
          <p:cNvGrpSpPr>
            <a:grpSpLocks/>
          </p:cNvGrpSpPr>
          <p:nvPr/>
        </p:nvGrpSpPr>
        <p:grpSpPr bwMode="auto">
          <a:xfrm>
            <a:off x="1820863" y="3249613"/>
            <a:ext cx="2103437" cy="2895600"/>
            <a:chOff x="4010" y="2256"/>
            <a:chExt cx="1325" cy="1824"/>
          </a:xfrm>
        </p:grpSpPr>
        <p:sp>
          <p:nvSpPr>
            <p:cNvPr id="497" name="Freeform 323"/>
            <p:cNvSpPr>
              <a:spLocks/>
            </p:cNvSpPr>
            <p:nvPr/>
          </p:nvSpPr>
          <p:spPr bwMode="auto">
            <a:xfrm>
              <a:off x="4010" y="2460"/>
              <a:ext cx="1325" cy="1596"/>
            </a:xfrm>
            <a:custGeom>
              <a:avLst/>
              <a:gdLst>
                <a:gd name="T0" fmla="*/ 0 w 2934"/>
                <a:gd name="T1" fmla="*/ 1 h 1662"/>
                <a:gd name="T2" fmla="*/ 0 w 2934"/>
                <a:gd name="T3" fmla="*/ 1 h 1662"/>
                <a:gd name="T4" fmla="*/ 0 w 2934"/>
                <a:gd name="T5" fmla="*/ 1 h 1662"/>
                <a:gd name="T6" fmla="*/ 0 w 2934"/>
                <a:gd name="T7" fmla="*/ 1 h 1662"/>
                <a:gd name="T8" fmla="*/ 0 w 2934"/>
                <a:gd name="T9" fmla="*/ 0 h 1662"/>
                <a:gd name="T10" fmla="*/ 0 w 2934"/>
                <a:gd name="T11" fmla="*/ 0 h 1662"/>
                <a:gd name="T12" fmla="*/ 0 w 2934"/>
                <a:gd name="T13" fmla="*/ 0 h 1662"/>
                <a:gd name="T14" fmla="*/ 0 w 2934"/>
                <a:gd name="T15" fmla="*/ 0 h 1662"/>
                <a:gd name="T16" fmla="*/ 0 w 2934"/>
                <a:gd name="T17" fmla="*/ 0 h 1662"/>
                <a:gd name="T18" fmla="*/ 0 w 2934"/>
                <a:gd name="T19" fmla="*/ 0 h 1662"/>
                <a:gd name="T20" fmla="*/ 0 w 2934"/>
                <a:gd name="T21" fmla="*/ 0 h 1662"/>
                <a:gd name="T22" fmla="*/ 0 w 2934"/>
                <a:gd name="T23" fmla="*/ 0 h 1662"/>
                <a:gd name="T24" fmla="*/ 0 w 2934"/>
                <a:gd name="T25" fmla="*/ 0 h 1662"/>
                <a:gd name="T26" fmla="*/ 0 w 2934"/>
                <a:gd name="T27" fmla="*/ 0 h 1662"/>
                <a:gd name="T28" fmla="*/ 0 w 2934"/>
                <a:gd name="T29" fmla="*/ 0 h 1662"/>
                <a:gd name="T30" fmla="*/ 0 w 2934"/>
                <a:gd name="T31" fmla="*/ 0 h 1662"/>
                <a:gd name="T32" fmla="*/ 0 w 2934"/>
                <a:gd name="T33" fmla="*/ 0 h 1662"/>
                <a:gd name="T34" fmla="*/ 0 w 2934"/>
                <a:gd name="T35" fmla="*/ 0 h 1662"/>
                <a:gd name="T36" fmla="*/ 0 w 2934"/>
                <a:gd name="T37" fmla="*/ 0 h 1662"/>
                <a:gd name="T38" fmla="*/ 0 w 2934"/>
                <a:gd name="T39" fmla="*/ 0 h 1662"/>
                <a:gd name="T40" fmla="*/ 0 w 2934"/>
                <a:gd name="T41" fmla="*/ 0 h 1662"/>
                <a:gd name="T42" fmla="*/ 0 w 2934"/>
                <a:gd name="T43" fmla="*/ 0 h 1662"/>
                <a:gd name="T44" fmla="*/ 0 w 2934"/>
                <a:gd name="T45" fmla="*/ 0 h 1662"/>
                <a:gd name="T46" fmla="*/ 0 w 2934"/>
                <a:gd name="T47" fmla="*/ 0 h 1662"/>
                <a:gd name="T48" fmla="*/ 0 w 2934"/>
                <a:gd name="T49" fmla="*/ 0 h 1662"/>
                <a:gd name="T50" fmla="*/ 0 w 2934"/>
                <a:gd name="T51" fmla="*/ 0 h 1662"/>
                <a:gd name="T52" fmla="*/ 0 w 2934"/>
                <a:gd name="T53" fmla="*/ 1 h 1662"/>
                <a:gd name="T54" fmla="*/ 0 w 2934"/>
                <a:gd name="T55" fmla="*/ 1 h 1662"/>
                <a:gd name="T56" fmla="*/ 0 w 2934"/>
                <a:gd name="T57" fmla="*/ 1 h 1662"/>
                <a:gd name="T58" fmla="*/ 0 w 2934"/>
                <a:gd name="T59" fmla="*/ 1 h 1662"/>
                <a:gd name="T60" fmla="*/ 0 w 2934"/>
                <a:gd name="T61" fmla="*/ 1 h 1662"/>
                <a:gd name="T62" fmla="*/ 0 w 2934"/>
                <a:gd name="T63" fmla="*/ 1 h 1662"/>
                <a:gd name="T64" fmla="*/ 0 w 2934"/>
                <a:gd name="T65" fmla="*/ 1 h 1662"/>
                <a:gd name="T66" fmla="*/ 0 w 2934"/>
                <a:gd name="T67" fmla="*/ 1 h 1662"/>
                <a:gd name="T68" fmla="*/ 0 w 2934"/>
                <a:gd name="T69" fmla="*/ 1 h 1662"/>
                <a:gd name="T70" fmla="*/ 0 w 2934"/>
                <a:gd name="T71" fmla="*/ 1 h 1662"/>
                <a:gd name="T72" fmla="*/ 0 w 2934"/>
                <a:gd name="T73" fmla="*/ 1 h 1662"/>
                <a:gd name="T74" fmla="*/ 0 w 2934"/>
                <a:gd name="T75" fmla="*/ 0 h 1662"/>
                <a:gd name="T76" fmla="*/ 0 w 2934"/>
                <a:gd name="T77" fmla="*/ 0 h 1662"/>
                <a:gd name="T78" fmla="*/ 0 w 2934"/>
                <a:gd name="T79" fmla="*/ 0 h 1662"/>
                <a:gd name="T80" fmla="*/ 0 w 2934"/>
                <a:gd name="T81" fmla="*/ 0 h 1662"/>
                <a:gd name="T82" fmla="*/ 0 w 2934"/>
                <a:gd name="T83" fmla="*/ 0 h 1662"/>
                <a:gd name="T84" fmla="*/ 0 w 2934"/>
                <a:gd name="T85" fmla="*/ 0 h 1662"/>
                <a:gd name="T86" fmla="*/ 0 w 2934"/>
                <a:gd name="T87" fmla="*/ 0 h 1662"/>
                <a:gd name="T88" fmla="*/ 0 w 2934"/>
                <a:gd name="T89" fmla="*/ 0 h 1662"/>
                <a:gd name="T90" fmla="*/ 0 w 2934"/>
                <a:gd name="T91" fmla="*/ 0 h 1662"/>
                <a:gd name="T92" fmla="*/ 0 w 2934"/>
                <a:gd name="T93" fmla="*/ 0 h 1662"/>
                <a:gd name="T94" fmla="*/ 0 w 2934"/>
                <a:gd name="T95" fmla="*/ 0 h 1662"/>
                <a:gd name="T96" fmla="*/ 0 w 2934"/>
                <a:gd name="T97" fmla="*/ 0 h 1662"/>
                <a:gd name="T98" fmla="*/ 0 w 2934"/>
                <a:gd name="T99" fmla="*/ 0 h 1662"/>
                <a:gd name="T100" fmla="*/ 0 w 2934"/>
                <a:gd name="T101" fmla="*/ 0 h 1662"/>
                <a:gd name="T102" fmla="*/ 0 w 2934"/>
                <a:gd name="T103" fmla="*/ 0 h 1662"/>
                <a:gd name="T104" fmla="*/ 0 w 2934"/>
                <a:gd name="T105" fmla="*/ 0 h 1662"/>
                <a:gd name="T106" fmla="*/ 0 w 2934"/>
                <a:gd name="T107" fmla="*/ 0 h 1662"/>
                <a:gd name="T108" fmla="*/ 0 w 2934"/>
                <a:gd name="T109" fmla="*/ 0 h 1662"/>
                <a:gd name="T110" fmla="*/ 0 w 2934"/>
                <a:gd name="T111" fmla="*/ 0 h 1662"/>
                <a:gd name="T112" fmla="*/ 0 w 2934"/>
                <a:gd name="T113" fmla="*/ 0 h 1662"/>
                <a:gd name="T114" fmla="*/ 0 w 2934"/>
                <a:gd name="T115" fmla="*/ 0 h 1662"/>
                <a:gd name="T116" fmla="*/ 0 w 2934"/>
                <a:gd name="T117" fmla="*/ 1 h 1662"/>
                <a:gd name="T118" fmla="*/ 0 w 2934"/>
                <a:gd name="T119" fmla="*/ 1 h 1662"/>
                <a:gd name="T120" fmla="*/ 0 w 2934"/>
                <a:gd name="T121" fmla="*/ 1 h 1662"/>
                <a:gd name="T122" fmla="*/ 0 w 2934"/>
                <a:gd name="T123" fmla="*/ 1 h 1662"/>
                <a:gd name="T124" fmla="*/ 0 w 2934"/>
                <a:gd name="T125" fmla="*/ 1 h 16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934"/>
                <a:gd name="T190" fmla="*/ 0 h 1662"/>
                <a:gd name="T191" fmla="*/ 2934 w 2934"/>
                <a:gd name="T192" fmla="*/ 1662 h 16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934" h="1662">
                  <a:moveTo>
                    <a:pt x="0" y="1638"/>
                  </a:moveTo>
                  <a:lnTo>
                    <a:pt x="6" y="1662"/>
                  </a:lnTo>
                  <a:lnTo>
                    <a:pt x="21" y="1660"/>
                  </a:lnTo>
                  <a:lnTo>
                    <a:pt x="18" y="1646"/>
                  </a:lnTo>
                  <a:lnTo>
                    <a:pt x="18" y="1660"/>
                  </a:lnTo>
                  <a:lnTo>
                    <a:pt x="30" y="1660"/>
                  </a:lnTo>
                  <a:lnTo>
                    <a:pt x="45" y="1660"/>
                  </a:lnTo>
                  <a:lnTo>
                    <a:pt x="48" y="1660"/>
                  </a:lnTo>
                  <a:lnTo>
                    <a:pt x="63" y="1657"/>
                  </a:lnTo>
                  <a:lnTo>
                    <a:pt x="60" y="1643"/>
                  </a:lnTo>
                  <a:lnTo>
                    <a:pt x="60" y="1657"/>
                  </a:lnTo>
                  <a:lnTo>
                    <a:pt x="76" y="1657"/>
                  </a:lnTo>
                  <a:lnTo>
                    <a:pt x="82" y="1654"/>
                  </a:lnTo>
                  <a:lnTo>
                    <a:pt x="94" y="1649"/>
                  </a:lnTo>
                  <a:lnTo>
                    <a:pt x="88" y="1638"/>
                  </a:lnTo>
                  <a:lnTo>
                    <a:pt x="91" y="1651"/>
                  </a:lnTo>
                  <a:lnTo>
                    <a:pt x="109" y="1649"/>
                  </a:lnTo>
                  <a:lnTo>
                    <a:pt x="106" y="1635"/>
                  </a:lnTo>
                  <a:lnTo>
                    <a:pt x="106" y="1649"/>
                  </a:lnTo>
                  <a:lnTo>
                    <a:pt x="121" y="1649"/>
                  </a:lnTo>
                  <a:lnTo>
                    <a:pt x="124" y="1649"/>
                  </a:lnTo>
                  <a:lnTo>
                    <a:pt x="136" y="1646"/>
                  </a:lnTo>
                  <a:lnTo>
                    <a:pt x="151" y="1643"/>
                  </a:lnTo>
                  <a:lnTo>
                    <a:pt x="166" y="1640"/>
                  </a:lnTo>
                  <a:lnTo>
                    <a:pt x="163" y="1627"/>
                  </a:lnTo>
                  <a:lnTo>
                    <a:pt x="163" y="1640"/>
                  </a:lnTo>
                  <a:lnTo>
                    <a:pt x="178" y="1640"/>
                  </a:lnTo>
                  <a:lnTo>
                    <a:pt x="181" y="1640"/>
                  </a:lnTo>
                  <a:lnTo>
                    <a:pt x="193" y="1638"/>
                  </a:lnTo>
                  <a:lnTo>
                    <a:pt x="196" y="1638"/>
                  </a:lnTo>
                  <a:lnTo>
                    <a:pt x="214" y="1632"/>
                  </a:lnTo>
                  <a:lnTo>
                    <a:pt x="208" y="1619"/>
                  </a:lnTo>
                  <a:lnTo>
                    <a:pt x="211" y="1632"/>
                  </a:lnTo>
                  <a:lnTo>
                    <a:pt x="226" y="1630"/>
                  </a:lnTo>
                  <a:lnTo>
                    <a:pt x="238" y="1627"/>
                  </a:lnTo>
                  <a:lnTo>
                    <a:pt x="253" y="1624"/>
                  </a:lnTo>
                  <a:lnTo>
                    <a:pt x="256" y="1624"/>
                  </a:lnTo>
                  <a:lnTo>
                    <a:pt x="271" y="1619"/>
                  </a:lnTo>
                  <a:lnTo>
                    <a:pt x="265" y="1605"/>
                  </a:lnTo>
                  <a:lnTo>
                    <a:pt x="268" y="1619"/>
                  </a:lnTo>
                  <a:lnTo>
                    <a:pt x="283" y="1616"/>
                  </a:lnTo>
                  <a:lnTo>
                    <a:pt x="286" y="1616"/>
                  </a:lnTo>
                  <a:lnTo>
                    <a:pt x="301" y="1610"/>
                  </a:lnTo>
                  <a:lnTo>
                    <a:pt x="316" y="1605"/>
                  </a:lnTo>
                  <a:lnTo>
                    <a:pt x="332" y="1599"/>
                  </a:lnTo>
                  <a:lnTo>
                    <a:pt x="332" y="1597"/>
                  </a:lnTo>
                  <a:lnTo>
                    <a:pt x="344" y="1591"/>
                  </a:lnTo>
                  <a:lnTo>
                    <a:pt x="338" y="1580"/>
                  </a:lnTo>
                  <a:lnTo>
                    <a:pt x="344" y="1594"/>
                  </a:lnTo>
                  <a:lnTo>
                    <a:pt x="359" y="1588"/>
                  </a:lnTo>
                  <a:lnTo>
                    <a:pt x="374" y="1583"/>
                  </a:lnTo>
                  <a:lnTo>
                    <a:pt x="377" y="1580"/>
                  </a:lnTo>
                  <a:lnTo>
                    <a:pt x="392" y="1572"/>
                  </a:lnTo>
                  <a:lnTo>
                    <a:pt x="407" y="1564"/>
                  </a:lnTo>
                  <a:lnTo>
                    <a:pt x="422" y="1556"/>
                  </a:lnTo>
                  <a:lnTo>
                    <a:pt x="437" y="1547"/>
                  </a:lnTo>
                  <a:lnTo>
                    <a:pt x="449" y="1539"/>
                  </a:lnTo>
                  <a:lnTo>
                    <a:pt x="440" y="1528"/>
                  </a:lnTo>
                  <a:lnTo>
                    <a:pt x="449" y="1539"/>
                  </a:lnTo>
                  <a:lnTo>
                    <a:pt x="464" y="1531"/>
                  </a:lnTo>
                  <a:lnTo>
                    <a:pt x="467" y="1531"/>
                  </a:lnTo>
                  <a:lnTo>
                    <a:pt x="482" y="1517"/>
                  </a:lnTo>
                  <a:lnTo>
                    <a:pt x="470" y="1506"/>
                  </a:lnTo>
                  <a:lnTo>
                    <a:pt x="479" y="1517"/>
                  </a:lnTo>
                  <a:lnTo>
                    <a:pt x="497" y="1506"/>
                  </a:lnTo>
                  <a:lnTo>
                    <a:pt x="500" y="1506"/>
                  </a:lnTo>
                  <a:lnTo>
                    <a:pt x="512" y="1495"/>
                  </a:lnTo>
                  <a:lnTo>
                    <a:pt x="500" y="1484"/>
                  </a:lnTo>
                  <a:lnTo>
                    <a:pt x="509" y="1495"/>
                  </a:lnTo>
                  <a:lnTo>
                    <a:pt x="524" y="1484"/>
                  </a:lnTo>
                  <a:lnTo>
                    <a:pt x="527" y="1484"/>
                  </a:lnTo>
                  <a:lnTo>
                    <a:pt x="542" y="1471"/>
                  </a:lnTo>
                  <a:lnTo>
                    <a:pt x="542" y="1468"/>
                  </a:lnTo>
                  <a:lnTo>
                    <a:pt x="554" y="1454"/>
                  </a:lnTo>
                  <a:lnTo>
                    <a:pt x="542" y="1446"/>
                  </a:lnTo>
                  <a:lnTo>
                    <a:pt x="554" y="1457"/>
                  </a:lnTo>
                  <a:lnTo>
                    <a:pt x="570" y="1443"/>
                  </a:lnTo>
                  <a:lnTo>
                    <a:pt x="585" y="1430"/>
                  </a:lnTo>
                  <a:lnTo>
                    <a:pt x="600" y="1416"/>
                  </a:lnTo>
                  <a:lnTo>
                    <a:pt x="600" y="1413"/>
                  </a:lnTo>
                  <a:lnTo>
                    <a:pt x="615" y="1397"/>
                  </a:lnTo>
                  <a:lnTo>
                    <a:pt x="630" y="1378"/>
                  </a:lnTo>
                  <a:lnTo>
                    <a:pt x="645" y="1358"/>
                  </a:lnTo>
                  <a:lnTo>
                    <a:pt x="657" y="1342"/>
                  </a:lnTo>
                  <a:lnTo>
                    <a:pt x="645" y="1334"/>
                  </a:lnTo>
                  <a:lnTo>
                    <a:pt x="657" y="1342"/>
                  </a:lnTo>
                  <a:lnTo>
                    <a:pt x="672" y="1323"/>
                  </a:lnTo>
                  <a:lnTo>
                    <a:pt x="660" y="1315"/>
                  </a:lnTo>
                  <a:lnTo>
                    <a:pt x="672" y="1323"/>
                  </a:lnTo>
                  <a:lnTo>
                    <a:pt x="690" y="1304"/>
                  </a:lnTo>
                  <a:lnTo>
                    <a:pt x="690" y="1301"/>
                  </a:lnTo>
                  <a:lnTo>
                    <a:pt x="702" y="1279"/>
                  </a:lnTo>
                  <a:lnTo>
                    <a:pt x="690" y="1273"/>
                  </a:lnTo>
                  <a:lnTo>
                    <a:pt x="702" y="1282"/>
                  </a:lnTo>
                  <a:lnTo>
                    <a:pt x="717" y="1262"/>
                  </a:lnTo>
                  <a:lnTo>
                    <a:pt x="732" y="1238"/>
                  </a:lnTo>
                  <a:lnTo>
                    <a:pt x="747" y="1216"/>
                  </a:lnTo>
                  <a:lnTo>
                    <a:pt x="747" y="1213"/>
                  </a:lnTo>
                  <a:lnTo>
                    <a:pt x="759" y="1189"/>
                  </a:lnTo>
                  <a:lnTo>
                    <a:pt x="747" y="1183"/>
                  </a:lnTo>
                  <a:lnTo>
                    <a:pt x="759" y="1191"/>
                  </a:lnTo>
                  <a:lnTo>
                    <a:pt x="774" y="1167"/>
                  </a:lnTo>
                  <a:lnTo>
                    <a:pt x="792" y="1142"/>
                  </a:lnTo>
                  <a:lnTo>
                    <a:pt x="795" y="1139"/>
                  </a:lnTo>
                  <a:lnTo>
                    <a:pt x="807" y="1112"/>
                  </a:lnTo>
                  <a:lnTo>
                    <a:pt x="792" y="1106"/>
                  </a:lnTo>
                  <a:lnTo>
                    <a:pt x="804" y="1115"/>
                  </a:lnTo>
                  <a:lnTo>
                    <a:pt x="820" y="1090"/>
                  </a:lnTo>
                  <a:lnTo>
                    <a:pt x="820" y="1087"/>
                  </a:lnTo>
                  <a:lnTo>
                    <a:pt x="835" y="1060"/>
                  </a:lnTo>
                  <a:lnTo>
                    <a:pt x="850" y="1032"/>
                  </a:lnTo>
                  <a:lnTo>
                    <a:pt x="853" y="1032"/>
                  </a:lnTo>
                  <a:lnTo>
                    <a:pt x="865" y="1005"/>
                  </a:lnTo>
                  <a:lnTo>
                    <a:pt x="850" y="999"/>
                  </a:lnTo>
                  <a:lnTo>
                    <a:pt x="862" y="1005"/>
                  </a:lnTo>
                  <a:lnTo>
                    <a:pt x="880" y="972"/>
                  </a:lnTo>
                  <a:lnTo>
                    <a:pt x="895" y="945"/>
                  </a:lnTo>
                  <a:lnTo>
                    <a:pt x="898" y="945"/>
                  </a:lnTo>
                  <a:lnTo>
                    <a:pt x="910" y="915"/>
                  </a:lnTo>
                  <a:lnTo>
                    <a:pt x="895" y="909"/>
                  </a:lnTo>
                  <a:lnTo>
                    <a:pt x="907" y="915"/>
                  </a:lnTo>
                  <a:lnTo>
                    <a:pt x="922" y="884"/>
                  </a:lnTo>
                  <a:lnTo>
                    <a:pt x="937" y="852"/>
                  </a:lnTo>
                  <a:lnTo>
                    <a:pt x="952" y="821"/>
                  </a:lnTo>
                  <a:lnTo>
                    <a:pt x="955" y="821"/>
                  </a:lnTo>
                  <a:lnTo>
                    <a:pt x="967" y="791"/>
                  </a:lnTo>
                  <a:lnTo>
                    <a:pt x="952" y="786"/>
                  </a:lnTo>
                  <a:lnTo>
                    <a:pt x="964" y="791"/>
                  </a:lnTo>
                  <a:lnTo>
                    <a:pt x="982" y="758"/>
                  </a:lnTo>
                  <a:lnTo>
                    <a:pt x="997" y="726"/>
                  </a:lnTo>
                  <a:lnTo>
                    <a:pt x="1000" y="726"/>
                  </a:lnTo>
                  <a:lnTo>
                    <a:pt x="1012" y="693"/>
                  </a:lnTo>
                  <a:lnTo>
                    <a:pt x="997" y="687"/>
                  </a:lnTo>
                  <a:lnTo>
                    <a:pt x="1009" y="693"/>
                  </a:lnTo>
                  <a:lnTo>
                    <a:pt x="1024" y="663"/>
                  </a:lnTo>
                  <a:lnTo>
                    <a:pt x="1039" y="630"/>
                  </a:lnTo>
                  <a:lnTo>
                    <a:pt x="1054" y="597"/>
                  </a:lnTo>
                  <a:lnTo>
                    <a:pt x="1070" y="564"/>
                  </a:lnTo>
                  <a:lnTo>
                    <a:pt x="1085" y="534"/>
                  </a:lnTo>
                  <a:lnTo>
                    <a:pt x="1100" y="504"/>
                  </a:lnTo>
                  <a:lnTo>
                    <a:pt x="1103" y="504"/>
                  </a:lnTo>
                  <a:lnTo>
                    <a:pt x="1115" y="474"/>
                  </a:lnTo>
                  <a:lnTo>
                    <a:pt x="1100" y="468"/>
                  </a:lnTo>
                  <a:lnTo>
                    <a:pt x="1112" y="474"/>
                  </a:lnTo>
                  <a:lnTo>
                    <a:pt x="1127" y="441"/>
                  </a:lnTo>
                  <a:lnTo>
                    <a:pt x="1142" y="411"/>
                  </a:lnTo>
                  <a:lnTo>
                    <a:pt x="1130" y="405"/>
                  </a:lnTo>
                  <a:lnTo>
                    <a:pt x="1142" y="413"/>
                  </a:lnTo>
                  <a:lnTo>
                    <a:pt x="1160" y="383"/>
                  </a:lnTo>
                  <a:lnTo>
                    <a:pt x="1163" y="380"/>
                  </a:lnTo>
                  <a:lnTo>
                    <a:pt x="1175" y="353"/>
                  </a:lnTo>
                  <a:lnTo>
                    <a:pt x="1160" y="348"/>
                  </a:lnTo>
                  <a:lnTo>
                    <a:pt x="1172" y="353"/>
                  </a:lnTo>
                  <a:lnTo>
                    <a:pt x="1187" y="323"/>
                  </a:lnTo>
                  <a:lnTo>
                    <a:pt x="1202" y="295"/>
                  </a:lnTo>
                  <a:lnTo>
                    <a:pt x="1214" y="271"/>
                  </a:lnTo>
                  <a:lnTo>
                    <a:pt x="1202" y="265"/>
                  </a:lnTo>
                  <a:lnTo>
                    <a:pt x="1214" y="274"/>
                  </a:lnTo>
                  <a:lnTo>
                    <a:pt x="1229" y="249"/>
                  </a:lnTo>
                  <a:lnTo>
                    <a:pt x="1244" y="224"/>
                  </a:lnTo>
                  <a:lnTo>
                    <a:pt x="1262" y="200"/>
                  </a:lnTo>
                  <a:lnTo>
                    <a:pt x="1262" y="197"/>
                  </a:lnTo>
                  <a:lnTo>
                    <a:pt x="1274" y="175"/>
                  </a:lnTo>
                  <a:lnTo>
                    <a:pt x="1262" y="169"/>
                  </a:lnTo>
                  <a:lnTo>
                    <a:pt x="1274" y="178"/>
                  </a:lnTo>
                  <a:lnTo>
                    <a:pt x="1289" y="156"/>
                  </a:lnTo>
                  <a:lnTo>
                    <a:pt x="1277" y="148"/>
                  </a:lnTo>
                  <a:lnTo>
                    <a:pt x="1289" y="156"/>
                  </a:lnTo>
                  <a:lnTo>
                    <a:pt x="1305" y="137"/>
                  </a:lnTo>
                  <a:lnTo>
                    <a:pt x="1317" y="120"/>
                  </a:lnTo>
                  <a:lnTo>
                    <a:pt x="1305" y="112"/>
                  </a:lnTo>
                  <a:lnTo>
                    <a:pt x="1317" y="120"/>
                  </a:lnTo>
                  <a:lnTo>
                    <a:pt x="1332" y="104"/>
                  </a:lnTo>
                  <a:lnTo>
                    <a:pt x="1320" y="96"/>
                  </a:lnTo>
                  <a:lnTo>
                    <a:pt x="1329" y="106"/>
                  </a:lnTo>
                  <a:lnTo>
                    <a:pt x="1347" y="93"/>
                  </a:lnTo>
                  <a:lnTo>
                    <a:pt x="1350" y="90"/>
                  </a:lnTo>
                  <a:lnTo>
                    <a:pt x="1365" y="74"/>
                  </a:lnTo>
                  <a:lnTo>
                    <a:pt x="1377" y="60"/>
                  </a:lnTo>
                  <a:lnTo>
                    <a:pt x="1365" y="52"/>
                  </a:lnTo>
                  <a:lnTo>
                    <a:pt x="1374" y="63"/>
                  </a:lnTo>
                  <a:lnTo>
                    <a:pt x="1389" y="52"/>
                  </a:lnTo>
                  <a:lnTo>
                    <a:pt x="1380" y="41"/>
                  </a:lnTo>
                  <a:lnTo>
                    <a:pt x="1389" y="52"/>
                  </a:lnTo>
                  <a:lnTo>
                    <a:pt x="1404" y="43"/>
                  </a:lnTo>
                  <a:lnTo>
                    <a:pt x="1395" y="33"/>
                  </a:lnTo>
                  <a:lnTo>
                    <a:pt x="1401" y="43"/>
                  </a:lnTo>
                  <a:lnTo>
                    <a:pt x="1413" y="38"/>
                  </a:lnTo>
                  <a:lnTo>
                    <a:pt x="1407" y="27"/>
                  </a:lnTo>
                  <a:lnTo>
                    <a:pt x="1413" y="41"/>
                  </a:lnTo>
                  <a:lnTo>
                    <a:pt x="1428" y="35"/>
                  </a:lnTo>
                  <a:lnTo>
                    <a:pt x="1446" y="30"/>
                  </a:lnTo>
                  <a:lnTo>
                    <a:pt x="1440" y="16"/>
                  </a:lnTo>
                  <a:lnTo>
                    <a:pt x="1443" y="30"/>
                  </a:lnTo>
                  <a:lnTo>
                    <a:pt x="1458" y="27"/>
                  </a:lnTo>
                  <a:lnTo>
                    <a:pt x="1455" y="13"/>
                  </a:lnTo>
                  <a:lnTo>
                    <a:pt x="1455" y="27"/>
                  </a:lnTo>
                  <a:lnTo>
                    <a:pt x="1467" y="27"/>
                  </a:lnTo>
                  <a:lnTo>
                    <a:pt x="1467" y="13"/>
                  </a:lnTo>
                  <a:lnTo>
                    <a:pt x="1464" y="27"/>
                  </a:lnTo>
                  <a:lnTo>
                    <a:pt x="1479" y="30"/>
                  </a:lnTo>
                  <a:lnTo>
                    <a:pt x="1494" y="33"/>
                  </a:lnTo>
                  <a:lnTo>
                    <a:pt x="1506" y="35"/>
                  </a:lnTo>
                  <a:lnTo>
                    <a:pt x="1509" y="22"/>
                  </a:lnTo>
                  <a:lnTo>
                    <a:pt x="1503" y="33"/>
                  </a:lnTo>
                  <a:lnTo>
                    <a:pt x="1521" y="41"/>
                  </a:lnTo>
                  <a:lnTo>
                    <a:pt x="1524" y="43"/>
                  </a:lnTo>
                  <a:lnTo>
                    <a:pt x="1539" y="49"/>
                  </a:lnTo>
                  <a:lnTo>
                    <a:pt x="1542" y="35"/>
                  </a:lnTo>
                  <a:lnTo>
                    <a:pt x="1533" y="46"/>
                  </a:lnTo>
                  <a:lnTo>
                    <a:pt x="1549" y="57"/>
                  </a:lnTo>
                  <a:lnTo>
                    <a:pt x="1558" y="46"/>
                  </a:lnTo>
                  <a:lnTo>
                    <a:pt x="1549" y="57"/>
                  </a:lnTo>
                  <a:lnTo>
                    <a:pt x="1561" y="68"/>
                  </a:lnTo>
                  <a:lnTo>
                    <a:pt x="1576" y="79"/>
                  </a:lnTo>
                  <a:lnTo>
                    <a:pt x="1585" y="68"/>
                  </a:lnTo>
                  <a:lnTo>
                    <a:pt x="1576" y="76"/>
                  </a:lnTo>
                  <a:lnTo>
                    <a:pt x="1591" y="93"/>
                  </a:lnTo>
                  <a:lnTo>
                    <a:pt x="1600" y="85"/>
                  </a:lnTo>
                  <a:lnTo>
                    <a:pt x="1588" y="93"/>
                  </a:lnTo>
                  <a:lnTo>
                    <a:pt x="1600" y="109"/>
                  </a:lnTo>
                  <a:lnTo>
                    <a:pt x="1603" y="112"/>
                  </a:lnTo>
                  <a:lnTo>
                    <a:pt x="1621" y="128"/>
                  </a:lnTo>
                  <a:lnTo>
                    <a:pt x="1630" y="117"/>
                  </a:lnTo>
                  <a:lnTo>
                    <a:pt x="1618" y="126"/>
                  </a:lnTo>
                  <a:lnTo>
                    <a:pt x="1633" y="145"/>
                  </a:lnTo>
                  <a:lnTo>
                    <a:pt x="1648" y="164"/>
                  </a:lnTo>
                  <a:lnTo>
                    <a:pt x="1660" y="156"/>
                  </a:lnTo>
                  <a:lnTo>
                    <a:pt x="1648" y="161"/>
                  </a:lnTo>
                  <a:lnTo>
                    <a:pt x="1660" y="183"/>
                  </a:lnTo>
                  <a:lnTo>
                    <a:pt x="1660" y="186"/>
                  </a:lnTo>
                  <a:lnTo>
                    <a:pt x="1675" y="208"/>
                  </a:lnTo>
                  <a:lnTo>
                    <a:pt x="1690" y="232"/>
                  </a:lnTo>
                  <a:lnTo>
                    <a:pt x="1705" y="257"/>
                  </a:lnTo>
                  <a:lnTo>
                    <a:pt x="1720" y="282"/>
                  </a:lnTo>
                  <a:lnTo>
                    <a:pt x="1732" y="274"/>
                  </a:lnTo>
                  <a:lnTo>
                    <a:pt x="1720" y="279"/>
                  </a:lnTo>
                  <a:lnTo>
                    <a:pt x="1735" y="306"/>
                  </a:lnTo>
                  <a:lnTo>
                    <a:pt x="1750" y="334"/>
                  </a:lnTo>
                  <a:lnTo>
                    <a:pt x="1762" y="328"/>
                  </a:lnTo>
                  <a:lnTo>
                    <a:pt x="1750" y="334"/>
                  </a:lnTo>
                  <a:lnTo>
                    <a:pt x="1762" y="364"/>
                  </a:lnTo>
                  <a:lnTo>
                    <a:pt x="1777" y="391"/>
                  </a:lnTo>
                  <a:lnTo>
                    <a:pt x="1792" y="422"/>
                  </a:lnTo>
                  <a:lnTo>
                    <a:pt x="1808" y="452"/>
                  </a:lnTo>
                  <a:lnTo>
                    <a:pt x="1820" y="446"/>
                  </a:lnTo>
                  <a:lnTo>
                    <a:pt x="1808" y="452"/>
                  </a:lnTo>
                  <a:lnTo>
                    <a:pt x="1823" y="485"/>
                  </a:lnTo>
                  <a:lnTo>
                    <a:pt x="1838" y="515"/>
                  </a:lnTo>
                  <a:lnTo>
                    <a:pt x="1853" y="545"/>
                  </a:lnTo>
                  <a:lnTo>
                    <a:pt x="1865" y="539"/>
                  </a:lnTo>
                  <a:lnTo>
                    <a:pt x="1853" y="545"/>
                  </a:lnTo>
                  <a:lnTo>
                    <a:pt x="1865" y="578"/>
                  </a:lnTo>
                  <a:lnTo>
                    <a:pt x="1880" y="611"/>
                  </a:lnTo>
                  <a:lnTo>
                    <a:pt x="1880" y="613"/>
                  </a:lnTo>
                  <a:lnTo>
                    <a:pt x="1898" y="643"/>
                  </a:lnTo>
                  <a:lnTo>
                    <a:pt x="1910" y="635"/>
                  </a:lnTo>
                  <a:lnTo>
                    <a:pt x="1898" y="641"/>
                  </a:lnTo>
                  <a:lnTo>
                    <a:pt x="1910" y="674"/>
                  </a:lnTo>
                  <a:lnTo>
                    <a:pt x="1925" y="704"/>
                  </a:lnTo>
                  <a:lnTo>
                    <a:pt x="1937" y="698"/>
                  </a:lnTo>
                  <a:lnTo>
                    <a:pt x="1925" y="704"/>
                  </a:lnTo>
                  <a:lnTo>
                    <a:pt x="1940" y="739"/>
                  </a:lnTo>
                  <a:lnTo>
                    <a:pt x="1955" y="769"/>
                  </a:lnTo>
                  <a:lnTo>
                    <a:pt x="1967" y="764"/>
                  </a:lnTo>
                  <a:lnTo>
                    <a:pt x="1955" y="769"/>
                  </a:lnTo>
                  <a:lnTo>
                    <a:pt x="1967" y="802"/>
                  </a:lnTo>
                  <a:lnTo>
                    <a:pt x="1982" y="832"/>
                  </a:lnTo>
                  <a:lnTo>
                    <a:pt x="2000" y="865"/>
                  </a:lnTo>
                  <a:lnTo>
                    <a:pt x="2012" y="860"/>
                  </a:lnTo>
                  <a:lnTo>
                    <a:pt x="2000" y="865"/>
                  </a:lnTo>
                  <a:lnTo>
                    <a:pt x="2012" y="895"/>
                  </a:lnTo>
                  <a:lnTo>
                    <a:pt x="2027" y="926"/>
                  </a:lnTo>
                  <a:lnTo>
                    <a:pt x="2043" y="956"/>
                  </a:lnTo>
                  <a:lnTo>
                    <a:pt x="2058" y="983"/>
                  </a:lnTo>
                  <a:lnTo>
                    <a:pt x="2070" y="978"/>
                  </a:lnTo>
                  <a:lnTo>
                    <a:pt x="2058" y="983"/>
                  </a:lnTo>
                  <a:lnTo>
                    <a:pt x="2070" y="1013"/>
                  </a:lnTo>
                  <a:lnTo>
                    <a:pt x="2070" y="1016"/>
                  </a:lnTo>
                  <a:lnTo>
                    <a:pt x="2088" y="1046"/>
                  </a:lnTo>
                  <a:lnTo>
                    <a:pt x="2103" y="1071"/>
                  </a:lnTo>
                  <a:lnTo>
                    <a:pt x="2115" y="1063"/>
                  </a:lnTo>
                  <a:lnTo>
                    <a:pt x="2103" y="1068"/>
                  </a:lnTo>
                  <a:lnTo>
                    <a:pt x="2115" y="1095"/>
                  </a:lnTo>
                  <a:lnTo>
                    <a:pt x="2130" y="1126"/>
                  </a:lnTo>
                  <a:lnTo>
                    <a:pt x="2130" y="1128"/>
                  </a:lnTo>
                  <a:lnTo>
                    <a:pt x="2145" y="1153"/>
                  </a:lnTo>
                  <a:lnTo>
                    <a:pt x="2160" y="1178"/>
                  </a:lnTo>
                  <a:lnTo>
                    <a:pt x="2172" y="1169"/>
                  </a:lnTo>
                  <a:lnTo>
                    <a:pt x="2160" y="1175"/>
                  </a:lnTo>
                  <a:lnTo>
                    <a:pt x="2172" y="1197"/>
                  </a:lnTo>
                  <a:lnTo>
                    <a:pt x="2172" y="1199"/>
                  </a:lnTo>
                  <a:lnTo>
                    <a:pt x="2190" y="1224"/>
                  </a:lnTo>
                  <a:lnTo>
                    <a:pt x="2205" y="1246"/>
                  </a:lnTo>
                  <a:lnTo>
                    <a:pt x="2217" y="1238"/>
                  </a:lnTo>
                  <a:lnTo>
                    <a:pt x="2205" y="1243"/>
                  </a:lnTo>
                  <a:lnTo>
                    <a:pt x="2217" y="1268"/>
                  </a:lnTo>
                  <a:lnTo>
                    <a:pt x="2217" y="1271"/>
                  </a:lnTo>
                  <a:lnTo>
                    <a:pt x="2232" y="1290"/>
                  </a:lnTo>
                  <a:lnTo>
                    <a:pt x="2247" y="1309"/>
                  </a:lnTo>
                  <a:lnTo>
                    <a:pt x="2262" y="1328"/>
                  </a:lnTo>
                  <a:lnTo>
                    <a:pt x="2277" y="1347"/>
                  </a:lnTo>
                  <a:lnTo>
                    <a:pt x="2293" y="1367"/>
                  </a:lnTo>
                  <a:lnTo>
                    <a:pt x="2296" y="1367"/>
                  </a:lnTo>
                  <a:lnTo>
                    <a:pt x="2311" y="1383"/>
                  </a:lnTo>
                  <a:lnTo>
                    <a:pt x="2320" y="1375"/>
                  </a:lnTo>
                  <a:lnTo>
                    <a:pt x="2308" y="1383"/>
                  </a:lnTo>
                  <a:lnTo>
                    <a:pt x="2320" y="1402"/>
                  </a:lnTo>
                  <a:lnTo>
                    <a:pt x="2323" y="1402"/>
                  </a:lnTo>
                  <a:lnTo>
                    <a:pt x="2338" y="1419"/>
                  </a:lnTo>
                  <a:lnTo>
                    <a:pt x="2338" y="1421"/>
                  </a:lnTo>
                  <a:lnTo>
                    <a:pt x="2353" y="1435"/>
                  </a:lnTo>
                  <a:lnTo>
                    <a:pt x="2371" y="1449"/>
                  </a:lnTo>
                  <a:lnTo>
                    <a:pt x="2380" y="1438"/>
                  </a:lnTo>
                  <a:lnTo>
                    <a:pt x="2368" y="1446"/>
                  </a:lnTo>
                  <a:lnTo>
                    <a:pt x="2380" y="1460"/>
                  </a:lnTo>
                  <a:lnTo>
                    <a:pt x="2383" y="1462"/>
                  </a:lnTo>
                  <a:lnTo>
                    <a:pt x="2398" y="1476"/>
                  </a:lnTo>
                  <a:lnTo>
                    <a:pt x="2413" y="1487"/>
                  </a:lnTo>
                  <a:lnTo>
                    <a:pt x="2422" y="1476"/>
                  </a:lnTo>
                  <a:lnTo>
                    <a:pt x="2410" y="1484"/>
                  </a:lnTo>
                  <a:lnTo>
                    <a:pt x="2422" y="1498"/>
                  </a:lnTo>
                  <a:lnTo>
                    <a:pt x="2425" y="1501"/>
                  </a:lnTo>
                  <a:lnTo>
                    <a:pt x="2440" y="1512"/>
                  </a:lnTo>
                  <a:lnTo>
                    <a:pt x="2455" y="1523"/>
                  </a:lnTo>
                  <a:lnTo>
                    <a:pt x="2458" y="1523"/>
                  </a:lnTo>
                  <a:lnTo>
                    <a:pt x="2476" y="1534"/>
                  </a:lnTo>
                  <a:lnTo>
                    <a:pt x="2482" y="1523"/>
                  </a:lnTo>
                  <a:lnTo>
                    <a:pt x="2473" y="1534"/>
                  </a:lnTo>
                  <a:lnTo>
                    <a:pt x="2485" y="1542"/>
                  </a:lnTo>
                  <a:lnTo>
                    <a:pt x="2488" y="1542"/>
                  </a:lnTo>
                  <a:lnTo>
                    <a:pt x="2503" y="1550"/>
                  </a:lnTo>
                  <a:lnTo>
                    <a:pt x="2518" y="1558"/>
                  </a:lnTo>
                  <a:lnTo>
                    <a:pt x="2524" y="1547"/>
                  </a:lnTo>
                  <a:lnTo>
                    <a:pt x="2515" y="1558"/>
                  </a:lnTo>
                  <a:lnTo>
                    <a:pt x="2527" y="1567"/>
                  </a:lnTo>
                  <a:lnTo>
                    <a:pt x="2531" y="1567"/>
                  </a:lnTo>
                  <a:lnTo>
                    <a:pt x="2546" y="1575"/>
                  </a:lnTo>
                  <a:lnTo>
                    <a:pt x="2549" y="1577"/>
                  </a:lnTo>
                  <a:lnTo>
                    <a:pt x="2567" y="1583"/>
                  </a:lnTo>
                  <a:lnTo>
                    <a:pt x="2570" y="1569"/>
                  </a:lnTo>
                  <a:lnTo>
                    <a:pt x="2564" y="1580"/>
                  </a:lnTo>
                  <a:lnTo>
                    <a:pt x="2579" y="1588"/>
                  </a:lnTo>
                  <a:lnTo>
                    <a:pt x="2591" y="1594"/>
                  </a:lnTo>
                  <a:lnTo>
                    <a:pt x="2594" y="1597"/>
                  </a:lnTo>
                  <a:lnTo>
                    <a:pt x="2609" y="1602"/>
                  </a:lnTo>
                  <a:lnTo>
                    <a:pt x="2624" y="1608"/>
                  </a:lnTo>
                  <a:lnTo>
                    <a:pt x="2627" y="1594"/>
                  </a:lnTo>
                  <a:lnTo>
                    <a:pt x="2621" y="1605"/>
                  </a:lnTo>
                  <a:lnTo>
                    <a:pt x="2633" y="1610"/>
                  </a:lnTo>
                  <a:lnTo>
                    <a:pt x="2636" y="1613"/>
                  </a:lnTo>
                  <a:lnTo>
                    <a:pt x="2651" y="1616"/>
                  </a:lnTo>
                  <a:lnTo>
                    <a:pt x="2654" y="1602"/>
                  </a:lnTo>
                  <a:lnTo>
                    <a:pt x="2651" y="1616"/>
                  </a:lnTo>
                  <a:lnTo>
                    <a:pt x="2669" y="1621"/>
                  </a:lnTo>
                  <a:lnTo>
                    <a:pt x="2684" y="1624"/>
                  </a:lnTo>
                  <a:lnTo>
                    <a:pt x="2687" y="1610"/>
                  </a:lnTo>
                  <a:lnTo>
                    <a:pt x="2681" y="1621"/>
                  </a:lnTo>
                  <a:lnTo>
                    <a:pt x="2693" y="1627"/>
                  </a:lnTo>
                  <a:lnTo>
                    <a:pt x="2696" y="1630"/>
                  </a:lnTo>
                  <a:lnTo>
                    <a:pt x="2711" y="1632"/>
                  </a:lnTo>
                  <a:lnTo>
                    <a:pt x="2726" y="1635"/>
                  </a:lnTo>
                  <a:lnTo>
                    <a:pt x="2738" y="1638"/>
                  </a:lnTo>
                  <a:lnTo>
                    <a:pt x="2741" y="1638"/>
                  </a:lnTo>
                  <a:lnTo>
                    <a:pt x="2759" y="1640"/>
                  </a:lnTo>
                  <a:lnTo>
                    <a:pt x="2759" y="1627"/>
                  </a:lnTo>
                  <a:lnTo>
                    <a:pt x="2756" y="1640"/>
                  </a:lnTo>
                  <a:lnTo>
                    <a:pt x="2771" y="1643"/>
                  </a:lnTo>
                  <a:lnTo>
                    <a:pt x="2787" y="1646"/>
                  </a:lnTo>
                  <a:lnTo>
                    <a:pt x="2790" y="1646"/>
                  </a:lnTo>
                  <a:lnTo>
                    <a:pt x="2802" y="1646"/>
                  </a:lnTo>
                  <a:lnTo>
                    <a:pt x="2802" y="1632"/>
                  </a:lnTo>
                  <a:lnTo>
                    <a:pt x="2799" y="1646"/>
                  </a:lnTo>
                  <a:lnTo>
                    <a:pt x="2814" y="1649"/>
                  </a:lnTo>
                  <a:lnTo>
                    <a:pt x="2829" y="1651"/>
                  </a:lnTo>
                  <a:lnTo>
                    <a:pt x="2832" y="1651"/>
                  </a:lnTo>
                  <a:lnTo>
                    <a:pt x="2844" y="1651"/>
                  </a:lnTo>
                  <a:lnTo>
                    <a:pt x="2844" y="1638"/>
                  </a:lnTo>
                  <a:lnTo>
                    <a:pt x="2841" y="1651"/>
                  </a:lnTo>
                  <a:lnTo>
                    <a:pt x="2859" y="1657"/>
                  </a:lnTo>
                  <a:lnTo>
                    <a:pt x="2862" y="1657"/>
                  </a:lnTo>
                  <a:lnTo>
                    <a:pt x="2877" y="1657"/>
                  </a:lnTo>
                  <a:lnTo>
                    <a:pt x="2877" y="1643"/>
                  </a:lnTo>
                  <a:lnTo>
                    <a:pt x="2874" y="1657"/>
                  </a:lnTo>
                  <a:lnTo>
                    <a:pt x="2889" y="1660"/>
                  </a:lnTo>
                  <a:lnTo>
                    <a:pt x="2892" y="1660"/>
                  </a:lnTo>
                  <a:lnTo>
                    <a:pt x="2904" y="1660"/>
                  </a:lnTo>
                  <a:lnTo>
                    <a:pt x="2904" y="1646"/>
                  </a:lnTo>
                  <a:lnTo>
                    <a:pt x="2901" y="1660"/>
                  </a:lnTo>
                  <a:lnTo>
                    <a:pt x="2916" y="1662"/>
                  </a:lnTo>
                  <a:lnTo>
                    <a:pt x="2919" y="1662"/>
                  </a:lnTo>
                  <a:lnTo>
                    <a:pt x="2934" y="1662"/>
                  </a:lnTo>
                  <a:lnTo>
                    <a:pt x="2934" y="1635"/>
                  </a:lnTo>
                  <a:lnTo>
                    <a:pt x="2919" y="1635"/>
                  </a:lnTo>
                  <a:lnTo>
                    <a:pt x="2919" y="1649"/>
                  </a:lnTo>
                  <a:lnTo>
                    <a:pt x="2922" y="1638"/>
                  </a:lnTo>
                  <a:lnTo>
                    <a:pt x="2907" y="1635"/>
                  </a:lnTo>
                  <a:lnTo>
                    <a:pt x="2904" y="1632"/>
                  </a:lnTo>
                  <a:lnTo>
                    <a:pt x="2892" y="1632"/>
                  </a:lnTo>
                  <a:lnTo>
                    <a:pt x="2892" y="1646"/>
                  </a:lnTo>
                  <a:lnTo>
                    <a:pt x="2895" y="1635"/>
                  </a:lnTo>
                  <a:lnTo>
                    <a:pt x="2880" y="1632"/>
                  </a:lnTo>
                  <a:lnTo>
                    <a:pt x="2877" y="1630"/>
                  </a:lnTo>
                  <a:lnTo>
                    <a:pt x="2862" y="1630"/>
                  </a:lnTo>
                  <a:lnTo>
                    <a:pt x="2862" y="1643"/>
                  </a:lnTo>
                  <a:lnTo>
                    <a:pt x="2868" y="1632"/>
                  </a:lnTo>
                  <a:lnTo>
                    <a:pt x="2850" y="1627"/>
                  </a:lnTo>
                  <a:lnTo>
                    <a:pt x="2844" y="1624"/>
                  </a:lnTo>
                  <a:lnTo>
                    <a:pt x="2832" y="1624"/>
                  </a:lnTo>
                  <a:lnTo>
                    <a:pt x="2832" y="1638"/>
                  </a:lnTo>
                  <a:lnTo>
                    <a:pt x="2835" y="1627"/>
                  </a:lnTo>
                  <a:lnTo>
                    <a:pt x="2820" y="1624"/>
                  </a:lnTo>
                  <a:lnTo>
                    <a:pt x="2805" y="1621"/>
                  </a:lnTo>
                  <a:lnTo>
                    <a:pt x="2802" y="1619"/>
                  </a:lnTo>
                  <a:lnTo>
                    <a:pt x="2790" y="1619"/>
                  </a:lnTo>
                  <a:lnTo>
                    <a:pt x="2790" y="1632"/>
                  </a:lnTo>
                  <a:lnTo>
                    <a:pt x="2793" y="1621"/>
                  </a:lnTo>
                  <a:lnTo>
                    <a:pt x="2778" y="1619"/>
                  </a:lnTo>
                  <a:lnTo>
                    <a:pt x="2762" y="1616"/>
                  </a:lnTo>
                  <a:lnTo>
                    <a:pt x="2744" y="1613"/>
                  </a:lnTo>
                  <a:lnTo>
                    <a:pt x="2741" y="1624"/>
                  </a:lnTo>
                  <a:lnTo>
                    <a:pt x="2744" y="1613"/>
                  </a:lnTo>
                  <a:lnTo>
                    <a:pt x="2732" y="1610"/>
                  </a:lnTo>
                  <a:lnTo>
                    <a:pt x="2717" y="1608"/>
                  </a:lnTo>
                  <a:lnTo>
                    <a:pt x="2702" y="1605"/>
                  </a:lnTo>
                  <a:lnTo>
                    <a:pt x="2699" y="1616"/>
                  </a:lnTo>
                  <a:lnTo>
                    <a:pt x="2705" y="1605"/>
                  </a:lnTo>
                  <a:lnTo>
                    <a:pt x="2693" y="1599"/>
                  </a:lnTo>
                  <a:lnTo>
                    <a:pt x="2690" y="1599"/>
                  </a:lnTo>
                  <a:lnTo>
                    <a:pt x="2675" y="1597"/>
                  </a:lnTo>
                  <a:lnTo>
                    <a:pt x="2672" y="1608"/>
                  </a:lnTo>
                  <a:lnTo>
                    <a:pt x="2678" y="1597"/>
                  </a:lnTo>
                  <a:lnTo>
                    <a:pt x="2660" y="1591"/>
                  </a:lnTo>
                  <a:lnTo>
                    <a:pt x="2657" y="1591"/>
                  </a:lnTo>
                  <a:lnTo>
                    <a:pt x="2642" y="1588"/>
                  </a:lnTo>
                  <a:lnTo>
                    <a:pt x="2639" y="1599"/>
                  </a:lnTo>
                  <a:lnTo>
                    <a:pt x="2645" y="1588"/>
                  </a:lnTo>
                  <a:lnTo>
                    <a:pt x="2633" y="1583"/>
                  </a:lnTo>
                  <a:lnTo>
                    <a:pt x="2618" y="1577"/>
                  </a:lnTo>
                  <a:lnTo>
                    <a:pt x="2603" y="1572"/>
                  </a:lnTo>
                  <a:lnTo>
                    <a:pt x="2597" y="1583"/>
                  </a:lnTo>
                  <a:lnTo>
                    <a:pt x="2603" y="1572"/>
                  </a:lnTo>
                  <a:lnTo>
                    <a:pt x="2591" y="1567"/>
                  </a:lnTo>
                  <a:lnTo>
                    <a:pt x="2585" y="1577"/>
                  </a:lnTo>
                  <a:lnTo>
                    <a:pt x="2594" y="1567"/>
                  </a:lnTo>
                  <a:lnTo>
                    <a:pt x="2579" y="1558"/>
                  </a:lnTo>
                  <a:lnTo>
                    <a:pt x="2576" y="1558"/>
                  </a:lnTo>
                  <a:lnTo>
                    <a:pt x="2558" y="1553"/>
                  </a:lnTo>
                  <a:lnTo>
                    <a:pt x="2552" y="1564"/>
                  </a:lnTo>
                  <a:lnTo>
                    <a:pt x="2561" y="1553"/>
                  </a:lnTo>
                  <a:lnTo>
                    <a:pt x="2546" y="1545"/>
                  </a:lnTo>
                  <a:lnTo>
                    <a:pt x="2537" y="1556"/>
                  </a:lnTo>
                  <a:lnTo>
                    <a:pt x="2546" y="1545"/>
                  </a:lnTo>
                  <a:lnTo>
                    <a:pt x="2534" y="1536"/>
                  </a:lnTo>
                  <a:lnTo>
                    <a:pt x="2518" y="1528"/>
                  </a:lnTo>
                  <a:lnTo>
                    <a:pt x="2503" y="1520"/>
                  </a:lnTo>
                  <a:lnTo>
                    <a:pt x="2494" y="1531"/>
                  </a:lnTo>
                  <a:lnTo>
                    <a:pt x="2503" y="1520"/>
                  </a:lnTo>
                  <a:lnTo>
                    <a:pt x="2491" y="1512"/>
                  </a:lnTo>
                  <a:lnTo>
                    <a:pt x="2473" y="1501"/>
                  </a:lnTo>
                  <a:lnTo>
                    <a:pt x="2464" y="1512"/>
                  </a:lnTo>
                  <a:lnTo>
                    <a:pt x="2473" y="1504"/>
                  </a:lnTo>
                  <a:lnTo>
                    <a:pt x="2458" y="1493"/>
                  </a:lnTo>
                  <a:lnTo>
                    <a:pt x="2443" y="1482"/>
                  </a:lnTo>
                  <a:lnTo>
                    <a:pt x="2434" y="1490"/>
                  </a:lnTo>
                  <a:lnTo>
                    <a:pt x="2446" y="1482"/>
                  </a:lnTo>
                  <a:lnTo>
                    <a:pt x="2434" y="1468"/>
                  </a:lnTo>
                  <a:lnTo>
                    <a:pt x="2431" y="1468"/>
                  </a:lnTo>
                  <a:lnTo>
                    <a:pt x="2416" y="1457"/>
                  </a:lnTo>
                  <a:lnTo>
                    <a:pt x="2407" y="1465"/>
                  </a:lnTo>
                  <a:lnTo>
                    <a:pt x="2419" y="1457"/>
                  </a:lnTo>
                  <a:lnTo>
                    <a:pt x="2404" y="1443"/>
                  </a:lnTo>
                  <a:lnTo>
                    <a:pt x="2392" y="1451"/>
                  </a:lnTo>
                  <a:lnTo>
                    <a:pt x="2404" y="1443"/>
                  </a:lnTo>
                  <a:lnTo>
                    <a:pt x="2392" y="1430"/>
                  </a:lnTo>
                  <a:lnTo>
                    <a:pt x="2389" y="1430"/>
                  </a:lnTo>
                  <a:lnTo>
                    <a:pt x="2371" y="1416"/>
                  </a:lnTo>
                  <a:lnTo>
                    <a:pt x="2362" y="1424"/>
                  </a:lnTo>
                  <a:lnTo>
                    <a:pt x="2374" y="1416"/>
                  </a:lnTo>
                  <a:lnTo>
                    <a:pt x="2359" y="1402"/>
                  </a:lnTo>
                  <a:lnTo>
                    <a:pt x="2347" y="1410"/>
                  </a:lnTo>
                  <a:lnTo>
                    <a:pt x="2359" y="1402"/>
                  </a:lnTo>
                  <a:lnTo>
                    <a:pt x="2344" y="1386"/>
                  </a:lnTo>
                  <a:lnTo>
                    <a:pt x="2332" y="1394"/>
                  </a:lnTo>
                  <a:lnTo>
                    <a:pt x="2344" y="1388"/>
                  </a:lnTo>
                  <a:lnTo>
                    <a:pt x="2332" y="1369"/>
                  </a:lnTo>
                  <a:lnTo>
                    <a:pt x="2332" y="1367"/>
                  </a:lnTo>
                  <a:lnTo>
                    <a:pt x="2317" y="1350"/>
                  </a:lnTo>
                  <a:lnTo>
                    <a:pt x="2305" y="1358"/>
                  </a:lnTo>
                  <a:lnTo>
                    <a:pt x="2317" y="1350"/>
                  </a:lnTo>
                  <a:lnTo>
                    <a:pt x="2302" y="1331"/>
                  </a:lnTo>
                  <a:lnTo>
                    <a:pt x="2287" y="1312"/>
                  </a:lnTo>
                  <a:lnTo>
                    <a:pt x="2271" y="1293"/>
                  </a:lnTo>
                  <a:lnTo>
                    <a:pt x="2256" y="1273"/>
                  </a:lnTo>
                  <a:lnTo>
                    <a:pt x="2241" y="1254"/>
                  </a:lnTo>
                  <a:lnTo>
                    <a:pt x="2229" y="1262"/>
                  </a:lnTo>
                  <a:lnTo>
                    <a:pt x="2241" y="1257"/>
                  </a:lnTo>
                  <a:lnTo>
                    <a:pt x="2229" y="1232"/>
                  </a:lnTo>
                  <a:lnTo>
                    <a:pt x="2214" y="1210"/>
                  </a:lnTo>
                  <a:lnTo>
                    <a:pt x="2196" y="1186"/>
                  </a:lnTo>
                  <a:lnTo>
                    <a:pt x="2184" y="1191"/>
                  </a:lnTo>
                  <a:lnTo>
                    <a:pt x="2196" y="1186"/>
                  </a:lnTo>
                  <a:lnTo>
                    <a:pt x="2184" y="1164"/>
                  </a:lnTo>
                  <a:lnTo>
                    <a:pt x="2169" y="1139"/>
                  </a:lnTo>
                  <a:lnTo>
                    <a:pt x="2154" y="1115"/>
                  </a:lnTo>
                  <a:lnTo>
                    <a:pt x="2142" y="1120"/>
                  </a:lnTo>
                  <a:lnTo>
                    <a:pt x="2154" y="1115"/>
                  </a:lnTo>
                  <a:lnTo>
                    <a:pt x="2139" y="1084"/>
                  </a:lnTo>
                  <a:lnTo>
                    <a:pt x="2127" y="1090"/>
                  </a:lnTo>
                  <a:lnTo>
                    <a:pt x="2142" y="1087"/>
                  </a:lnTo>
                  <a:lnTo>
                    <a:pt x="2130" y="1060"/>
                  </a:lnTo>
                  <a:lnTo>
                    <a:pt x="2127" y="1057"/>
                  </a:lnTo>
                  <a:lnTo>
                    <a:pt x="2112" y="1032"/>
                  </a:lnTo>
                  <a:lnTo>
                    <a:pt x="2094" y="1002"/>
                  </a:lnTo>
                  <a:lnTo>
                    <a:pt x="2082" y="1008"/>
                  </a:lnTo>
                  <a:lnTo>
                    <a:pt x="2097" y="1005"/>
                  </a:lnTo>
                  <a:lnTo>
                    <a:pt x="2085" y="975"/>
                  </a:lnTo>
                  <a:lnTo>
                    <a:pt x="2082" y="972"/>
                  </a:lnTo>
                  <a:lnTo>
                    <a:pt x="2067" y="945"/>
                  </a:lnTo>
                  <a:lnTo>
                    <a:pt x="2052" y="915"/>
                  </a:lnTo>
                  <a:lnTo>
                    <a:pt x="2036" y="884"/>
                  </a:lnTo>
                  <a:lnTo>
                    <a:pt x="2024" y="890"/>
                  </a:lnTo>
                  <a:lnTo>
                    <a:pt x="2040" y="887"/>
                  </a:lnTo>
                  <a:lnTo>
                    <a:pt x="2027" y="857"/>
                  </a:lnTo>
                  <a:lnTo>
                    <a:pt x="2024" y="854"/>
                  </a:lnTo>
                  <a:lnTo>
                    <a:pt x="2006" y="821"/>
                  </a:lnTo>
                  <a:lnTo>
                    <a:pt x="1991" y="791"/>
                  </a:lnTo>
                  <a:lnTo>
                    <a:pt x="1979" y="797"/>
                  </a:lnTo>
                  <a:lnTo>
                    <a:pt x="1994" y="794"/>
                  </a:lnTo>
                  <a:lnTo>
                    <a:pt x="1982" y="761"/>
                  </a:lnTo>
                  <a:lnTo>
                    <a:pt x="1979" y="758"/>
                  </a:lnTo>
                  <a:lnTo>
                    <a:pt x="1964" y="728"/>
                  </a:lnTo>
                  <a:lnTo>
                    <a:pt x="1952" y="734"/>
                  </a:lnTo>
                  <a:lnTo>
                    <a:pt x="1967" y="731"/>
                  </a:lnTo>
                  <a:lnTo>
                    <a:pt x="1952" y="695"/>
                  </a:lnTo>
                  <a:lnTo>
                    <a:pt x="1949" y="693"/>
                  </a:lnTo>
                  <a:lnTo>
                    <a:pt x="1934" y="663"/>
                  </a:lnTo>
                  <a:lnTo>
                    <a:pt x="1922" y="668"/>
                  </a:lnTo>
                  <a:lnTo>
                    <a:pt x="1937" y="665"/>
                  </a:lnTo>
                  <a:lnTo>
                    <a:pt x="1925" y="632"/>
                  </a:lnTo>
                  <a:lnTo>
                    <a:pt x="1922" y="630"/>
                  </a:lnTo>
                  <a:lnTo>
                    <a:pt x="1904" y="600"/>
                  </a:lnTo>
                  <a:lnTo>
                    <a:pt x="1892" y="605"/>
                  </a:lnTo>
                  <a:lnTo>
                    <a:pt x="1907" y="600"/>
                  </a:lnTo>
                  <a:lnTo>
                    <a:pt x="1892" y="567"/>
                  </a:lnTo>
                  <a:lnTo>
                    <a:pt x="1877" y="572"/>
                  </a:lnTo>
                  <a:lnTo>
                    <a:pt x="1892" y="569"/>
                  </a:lnTo>
                  <a:lnTo>
                    <a:pt x="1880" y="537"/>
                  </a:lnTo>
                  <a:lnTo>
                    <a:pt x="1877" y="534"/>
                  </a:lnTo>
                  <a:lnTo>
                    <a:pt x="1862" y="504"/>
                  </a:lnTo>
                  <a:lnTo>
                    <a:pt x="1847" y="474"/>
                  </a:lnTo>
                  <a:lnTo>
                    <a:pt x="1835" y="479"/>
                  </a:lnTo>
                  <a:lnTo>
                    <a:pt x="1850" y="474"/>
                  </a:lnTo>
                  <a:lnTo>
                    <a:pt x="1835" y="441"/>
                  </a:lnTo>
                  <a:lnTo>
                    <a:pt x="1832" y="441"/>
                  </a:lnTo>
                  <a:lnTo>
                    <a:pt x="1817" y="411"/>
                  </a:lnTo>
                  <a:lnTo>
                    <a:pt x="1802" y="380"/>
                  </a:lnTo>
                  <a:lnTo>
                    <a:pt x="1786" y="353"/>
                  </a:lnTo>
                  <a:lnTo>
                    <a:pt x="1774" y="359"/>
                  </a:lnTo>
                  <a:lnTo>
                    <a:pt x="1789" y="356"/>
                  </a:lnTo>
                  <a:lnTo>
                    <a:pt x="1777" y="326"/>
                  </a:lnTo>
                  <a:lnTo>
                    <a:pt x="1774" y="323"/>
                  </a:lnTo>
                  <a:lnTo>
                    <a:pt x="1759" y="295"/>
                  </a:lnTo>
                  <a:lnTo>
                    <a:pt x="1744" y="268"/>
                  </a:lnTo>
                  <a:lnTo>
                    <a:pt x="1729" y="243"/>
                  </a:lnTo>
                  <a:lnTo>
                    <a:pt x="1714" y="219"/>
                  </a:lnTo>
                  <a:lnTo>
                    <a:pt x="1699" y="194"/>
                  </a:lnTo>
                  <a:lnTo>
                    <a:pt x="1684" y="172"/>
                  </a:lnTo>
                  <a:lnTo>
                    <a:pt x="1672" y="178"/>
                  </a:lnTo>
                  <a:lnTo>
                    <a:pt x="1684" y="172"/>
                  </a:lnTo>
                  <a:lnTo>
                    <a:pt x="1672" y="150"/>
                  </a:lnTo>
                  <a:lnTo>
                    <a:pt x="1672" y="148"/>
                  </a:lnTo>
                  <a:lnTo>
                    <a:pt x="1657" y="128"/>
                  </a:lnTo>
                  <a:lnTo>
                    <a:pt x="1642" y="109"/>
                  </a:lnTo>
                  <a:lnTo>
                    <a:pt x="1624" y="93"/>
                  </a:lnTo>
                  <a:lnTo>
                    <a:pt x="1612" y="101"/>
                  </a:lnTo>
                  <a:lnTo>
                    <a:pt x="1624" y="96"/>
                  </a:lnTo>
                  <a:lnTo>
                    <a:pt x="1612" y="79"/>
                  </a:lnTo>
                  <a:lnTo>
                    <a:pt x="1612" y="76"/>
                  </a:lnTo>
                  <a:lnTo>
                    <a:pt x="1597" y="60"/>
                  </a:lnTo>
                  <a:lnTo>
                    <a:pt x="1594" y="60"/>
                  </a:lnTo>
                  <a:lnTo>
                    <a:pt x="1579" y="49"/>
                  </a:lnTo>
                  <a:lnTo>
                    <a:pt x="1570" y="57"/>
                  </a:lnTo>
                  <a:lnTo>
                    <a:pt x="1582" y="49"/>
                  </a:lnTo>
                  <a:lnTo>
                    <a:pt x="1570" y="38"/>
                  </a:lnTo>
                  <a:lnTo>
                    <a:pt x="1567" y="38"/>
                  </a:lnTo>
                  <a:lnTo>
                    <a:pt x="1552" y="27"/>
                  </a:lnTo>
                  <a:lnTo>
                    <a:pt x="1549" y="24"/>
                  </a:lnTo>
                  <a:lnTo>
                    <a:pt x="1533" y="19"/>
                  </a:lnTo>
                  <a:lnTo>
                    <a:pt x="1527" y="30"/>
                  </a:lnTo>
                  <a:lnTo>
                    <a:pt x="1533" y="19"/>
                  </a:lnTo>
                  <a:lnTo>
                    <a:pt x="1515" y="11"/>
                  </a:lnTo>
                  <a:lnTo>
                    <a:pt x="1512" y="11"/>
                  </a:lnTo>
                  <a:lnTo>
                    <a:pt x="1500" y="8"/>
                  </a:lnTo>
                  <a:lnTo>
                    <a:pt x="1485" y="5"/>
                  </a:lnTo>
                  <a:lnTo>
                    <a:pt x="1470" y="2"/>
                  </a:lnTo>
                  <a:lnTo>
                    <a:pt x="1467" y="0"/>
                  </a:lnTo>
                  <a:lnTo>
                    <a:pt x="1455" y="0"/>
                  </a:lnTo>
                  <a:lnTo>
                    <a:pt x="1452" y="2"/>
                  </a:lnTo>
                  <a:lnTo>
                    <a:pt x="1437" y="5"/>
                  </a:lnTo>
                  <a:lnTo>
                    <a:pt x="1419" y="11"/>
                  </a:lnTo>
                  <a:lnTo>
                    <a:pt x="1404" y="16"/>
                  </a:lnTo>
                  <a:lnTo>
                    <a:pt x="1401" y="16"/>
                  </a:lnTo>
                  <a:lnTo>
                    <a:pt x="1389" y="22"/>
                  </a:lnTo>
                  <a:lnTo>
                    <a:pt x="1374" y="30"/>
                  </a:lnTo>
                  <a:lnTo>
                    <a:pt x="1371" y="33"/>
                  </a:lnTo>
                  <a:lnTo>
                    <a:pt x="1356" y="43"/>
                  </a:lnTo>
                  <a:lnTo>
                    <a:pt x="1344" y="57"/>
                  </a:lnTo>
                  <a:lnTo>
                    <a:pt x="1329" y="74"/>
                  </a:lnTo>
                  <a:lnTo>
                    <a:pt x="1338" y="82"/>
                  </a:lnTo>
                  <a:lnTo>
                    <a:pt x="1329" y="74"/>
                  </a:lnTo>
                  <a:lnTo>
                    <a:pt x="1311" y="87"/>
                  </a:lnTo>
                  <a:lnTo>
                    <a:pt x="1295" y="104"/>
                  </a:lnTo>
                  <a:lnTo>
                    <a:pt x="1292" y="106"/>
                  </a:lnTo>
                  <a:lnTo>
                    <a:pt x="1280" y="123"/>
                  </a:lnTo>
                  <a:lnTo>
                    <a:pt x="1292" y="128"/>
                  </a:lnTo>
                  <a:lnTo>
                    <a:pt x="1280" y="120"/>
                  </a:lnTo>
                  <a:lnTo>
                    <a:pt x="1265" y="139"/>
                  </a:lnTo>
                  <a:lnTo>
                    <a:pt x="1265" y="142"/>
                  </a:lnTo>
                  <a:lnTo>
                    <a:pt x="1250" y="164"/>
                  </a:lnTo>
                  <a:lnTo>
                    <a:pt x="1238" y="186"/>
                  </a:lnTo>
                  <a:lnTo>
                    <a:pt x="1250" y="191"/>
                  </a:lnTo>
                  <a:lnTo>
                    <a:pt x="1238" y="186"/>
                  </a:lnTo>
                  <a:lnTo>
                    <a:pt x="1220" y="211"/>
                  </a:lnTo>
                  <a:lnTo>
                    <a:pt x="1205" y="235"/>
                  </a:lnTo>
                  <a:lnTo>
                    <a:pt x="1190" y="260"/>
                  </a:lnTo>
                  <a:lnTo>
                    <a:pt x="1178" y="285"/>
                  </a:lnTo>
                  <a:lnTo>
                    <a:pt x="1163" y="312"/>
                  </a:lnTo>
                  <a:lnTo>
                    <a:pt x="1148" y="342"/>
                  </a:lnTo>
                  <a:lnTo>
                    <a:pt x="1145" y="348"/>
                  </a:lnTo>
                  <a:lnTo>
                    <a:pt x="1148" y="345"/>
                  </a:lnTo>
                  <a:lnTo>
                    <a:pt x="1136" y="372"/>
                  </a:lnTo>
                  <a:lnTo>
                    <a:pt x="1148" y="375"/>
                  </a:lnTo>
                  <a:lnTo>
                    <a:pt x="1136" y="369"/>
                  </a:lnTo>
                  <a:lnTo>
                    <a:pt x="1118" y="400"/>
                  </a:lnTo>
                  <a:lnTo>
                    <a:pt x="1103" y="430"/>
                  </a:lnTo>
                  <a:lnTo>
                    <a:pt x="1088" y="463"/>
                  </a:lnTo>
                  <a:lnTo>
                    <a:pt x="1085" y="468"/>
                  </a:lnTo>
                  <a:lnTo>
                    <a:pt x="1088" y="465"/>
                  </a:lnTo>
                  <a:lnTo>
                    <a:pt x="1076" y="495"/>
                  </a:lnTo>
                  <a:lnTo>
                    <a:pt x="1088" y="498"/>
                  </a:lnTo>
                  <a:lnTo>
                    <a:pt x="1076" y="493"/>
                  </a:lnTo>
                  <a:lnTo>
                    <a:pt x="1061" y="523"/>
                  </a:lnTo>
                  <a:lnTo>
                    <a:pt x="1045" y="553"/>
                  </a:lnTo>
                  <a:lnTo>
                    <a:pt x="1030" y="586"/>
                  </a:lnTo>
                  <a:lnTo>
                    <a:pt x="1015" y="619"/>
                  </a:lnTo>
                  <a:lnTo>
                    <a:pt x="1000" y="652"/>
                  </a:lnTo>
                  <a:lnTo>
                    <a:pt x="985" y="682"/>
                  </a:lnTo>
                  <a:lnTo>
                    <a:pt x="982" y="687"/>
                  </a:lnTo>
                  <a:lnTo>
                    <a:pt x="985" y="684"/>
                  </a:lnTo>
                  <a:lnTo>
                    <a:pt x="973" y="717"/>
                  </a:lnTo>
                  <a:lnTo>
                    <a:pt x="985" y="720"/>
                  </a:lnTo>
                  <a:lnTo>
                    <a:pt x="973" y="715"/>
                  </a:lnTo>
                  <a:lnTo>
                    <a:pt x="958" y="747"/>
                  </a:lnTo>
                  <a:lnTo>
                    <a:pt x="940" y="780"/>
                  </a:lnTo>
                  <a:lnTo>
                    <a:pt x="937" y="786"/>
                  </a:lnTo>
                  <a:lnTo>
                    <a:pt x="940" y="783"/>
                  </a:lnTo>
                  <a:lnTo>
                    <a:pt x="928" y="813"/>
                  </a:lnTo>
                  <a:lnTo>
                    <a:pt x="940" y="816"/>
                  </a:lnTo>
                  <a:lnTo>
                    <a:pt x="928" y="810"/>
                  </a:lnTo>
                  <a:lnTo>
                    <a:pt x="913" y="841"/>
                  </a:lnTo>
                  <a:lnTo>
                    <a:pt x="898" y="873"/>
                  </a:lnTo>
                  <a:lnTo>
                    <a:pt x="883" y="904"/>
                  </a:lnTo>
                  <a:lnTo>
                    <a:pt x="880" y="909"/>
                  </a:lnTo>
                  <a:lnTo>
                    <a:pt x="883" y="906"/>
                  </a:lnTo>
                  <a:lnTo>
                    <a:pt x="871" y="936"/>
                  </a:lnTo>
                  <a:lnTo>
                    <a:pt x="883" y="939"/>
                  </a:lnTo>
                  <a:lnTo>
                    <a:pt x="871" y="934"/>
                  </a:lnTo>
                  <a:lnTo>
                    <a:pt x="856" y="961"/>
                  </a:lnTo>
                  <a:lnTo>
                    <a:pt x="838" y="994"/>
                  </a:lnTo>
                  <a:lnTo>
                    <a:pt x="835" y="999"/>
                  </a:lnTo>
                  <a:lnTo>
                    <a:pt x="838" y="997"/>
                  </a:lnTo>
                  <a:lnTo>
                    <a:pt x="826" y="1024"/>
                  </a:lnTo>
                  <a:lnTo>
                    <a:pt x="838" y="1027"/>
                  </a:lnTo>
                  <a:lnTo>
                    <a:pt x="826" y="1021"/>
                  </a:lnTo>
                  <a:lnTo>
                    <a:pt x="811" y="1049"/>
                  </a:lnTo>
                  <a:lnTo>
                    <a:pt x="795" y="1076"/>
                  </a:lnTo>
                  <a:lnTo>
                    <a:pt x="807" y="1082"/>
                  </a:lnTo>
                  <a:lnTo>
                    <a:pt x="795" y="1076"/>
                  </a:lnTo>
                  <a:lnTo>
                    <a:pt x="780" y="1101"/>
                  </a:lnTo>
                  <a:lnTo>
                    <a:pt x="777" y="1106"/>
                  </a:lnTo>
                  <a:lnTo>
                    <a:pt x="780" y="1104"/>
                  </a:lnTo>
                  <a:lnTo>
                    <a:pt x="768" y="1131"/>
                  </a:lnTo>
                  <a:lnTo>
                    <a:pt x="780" y="1134"/>
                  </a:lnTo>
                  <a:lnTo>
                    <a:pt x="768" y="1128"/>
                  </a:lnTo>
                  <a:lnTo>
                    <a:pt x="750" y="1153"/>
                  </a:lnTo>
                  <a:lnTo>
                    <a:pt x="735" y="1178"/>
                  </a:lnTo>
                  <a:lnTo>
                    <a:pt x="723" y="1202"/>
                  </a:lnTo>
                  <a:lnTo>
                    <a:pt x="735" y="1208"/>
                  </a:lnTo>
                  <a:lnTo>
                    <a:pt x="723" y="1202"/>
                  </a:lnTo>
                  <a:lnTo>
                    <a:pt x="708" y="1224"/>
                  </a:lnTo>
                  <a:lnTo>
                    <a:pt x="693" y="1249"/>
                  </a:lnTo>
                  <a:lnTo>
                    <a:pt x="705" y="1254"/>
                  </a:lnTo>
                  <a:lnTo>
                    <a:pt x="693" y="1246"/>
                  </a:lnTo>
                  <a:lnTo>
                    <a:pt x="678" y="1265"/>
                  </a:lnTo>
                  <a:lnTo>
                    <a:pt x="678" y="1268"/>
                  </a:lnTo>
                  <a:lnTo>
                    <a:pt x="666" y="1290"/>
                  </a:lnTo>
                  <a:lnTo>
                    <a:pt x="678" y="1295"/>
                  </a:lnTo>
                  <a:lnTo>
                    <a:pt x="669" y="1287"/>
                  </a:lnTo>
                  <a:lnTo>
                    <a:pt x="651" y="1306"/>
                  </a:lnTo>
                  <a:lnTo>
                    <a:pt x="648" y="1306"/>
                  </a:lnTo>
                  <a:lnTo>
                    <a:pt x="633" y="1325"/>
                  </a:lnTo>
                  <a:lnTo>
                    <a:pt x="633" y="1328"/>
                  </a:lnTo>
                  <a:lnTo>
                    <a:pt x="621" y="1345"/>
                  </a:lnTo>
                  <a:lnTo>
                    <a:pt x="633" y="1350"/>
                  </a:lnTo>
                  <a:lnTo>
                    <a:pt x="621" y="1342"/>
                  </a:lnTo>
                  <a:lnTo>
                    <a:pt x="606" y="1361"/>
                  </a:lnTo>
                  <a:lnTo>
                    <a:pt x="591" y="1380"/>
                  </a:lnTo>
                  <a:lnTo>
                    <a:pt x="603" y="1388"/>
                  </a:lnTo>
                  <a:lnTo>
                    <a:pt x="594" y="1380"/>
                  </a:lnTo>
                  <a:lnTo>
                    <a:pt x="579" y="1397"/>
                  </a:lnTo>
                  <a:lnTo>
                    <a:pt x="588" y="1405"/>
                  </a:lnTo>
                  <a:lnTo>
                    <a:pt x="579" y="1397"/>
                  </a:lnTo>
                  <a:lnTo>
                    <a:pt x="563" y="1410"/>
                  </a:lnTo>
                  <a:lnTo>
                    <a:pt x="548" y="1424"/>
                  </a:lnTo>
                  <a:lnTo>
                    <a:pt x="533" y="1438"/>
                  </a:lnTo>
                  <a:lnTo>
                    <a:pt x="521" y="1451"/>
                  </a:lnTo>
                  <a:lnTo>
                    <a:pt x="530" y="1460"/>
                  </a:lnTo>
                  <a:lnTo>
                    <a:pt x="521" y="1451"/>
                  </a:lnTo>
                  <a:lnTo>
                    <a:pt x="506" y="1465"/>
                  </a:lnTo>
                  <a:lnTo>
                    <a:pt x="515" y="1473"/>
                  </a:lnTo>
                  <a:lnTo>
                    <a:pt x="506" y="1465"/>
                  </a:lnTo>
                  <a:lnTo>
                    <a:pt x="491" y="1476"/>
                  </a:lnTo>
                  <a:lnTo>
                    <a:pt x="479" y="1487"/>
                  </a:lnTo>
                  <a:lnTo>
                    <a:pt x="488" y="1495"/>
                  </a:lnTo>
                  <a:lnTo>
                    <a:pt x="482" y="1484"/>
                  </a:lnTo>
                  <a:lnTo>
                    <a:pt x="464" y="1495"/>
                  </a:lnTo>
                  <a:lnTo>
                    <a:pt x="461" y="1498"/>
                  </a:lnTo>
                  <a:lnTo>
                    <a:pt x="446" y="1512"/>
                  </a:lnTo>
                  <a:lnTo>
                    <a:pt x="455" y="1520"/>
                  </a:lnTo>
                  <a:lnTo>
                    <a:pt x="449" y="1509"/>
                  </a:lnTo>
                  <a:lnTo>
                    <a:pt x="434" y="1517"/>
                  </a:lnTo>
                  <a:lnTo>
                    <a:pt x="431" y="1517"/>
                  </a:lnTo>
                  <a:lnTo>
                    <a:pt x="419" y="1525"/>
                  </a:lnTo>
                  <a:lnTo>
                    <a:pt x="428" y="1536"/>
                  </a:lnTo>
                  <a:lnTo>
                    <a:pt x="422" y="1525"/>
                  </a:lnTo>
                  <a:lnTo>
                    <a:pt x="407" y="1534"/>
                  </a:lnTo>
                  <a:lnTo>
                    <a:pt x="392" y="1542"/>
                  </a:lnTo>
                  <a:lnTo>
                    <a:pt x="377" y="1550"/>
                  </a:lnTo>
                  <a:lnTo>
                    <a:pt x="362" y="1558"/>
                  </a:lnTo>
                  <a:lnTo>
                    <a:pt x="368" y="1569"/>
                  </a:lnTo>
                  <a:lnTo>
                    <a:pt x="365" y="1558"/>
                  </a:lnTo>
                  <a:lnTo>
                    <a:pt x="350" y="1564"/>
                  </a:lnTo>
                  <a:lnTo>
                    <a:pt x="335" y="1569"/>
                  </a:lnTo>
                  <a:lnTo>
                    <a:pt x="332" y="1569"/>
                  </a:lnTo>
                  <a:lnTo>
                    <a:pt x="320" y="1575"/>
                  </a:lnTo>
                  <a:lnTo>
                    <a:pt x="326" y="1586"/>
                  </a:lnTo>
                  <a:lnTo>
                    <a:pt x="323" y="1575"/>
                  </a:lnTo>
                  <a:lnTo>
                    <a:pt x="307" y="1580"/>
                  </a:lnTo>
                  <a:lnTo>
                    <a:pt x="292" y="1586"/>
                  </a:lnTo>
                  <a:lnTo>
                    <a:pt x="277" y="1591"/>
                  </a:lnTo>
                  <a:lnTo>
                    <a:pt x="280" y="1602"/>
                  </a:lnTo>
                  <a:lnTo>
                    <a:pt x="277" y="1591"/>
                  </a:lnTo>
                  <a:lnTo>
                    <a:pt x="262" y="1594"/>
                  </a:lnTo>
                  <a:lnTo>
                    <a:pt x="247" y="1599"/>
                  </a:lnTo>
                  <a:lnTo>
                    <a:pt x="250" y="1610"/>
                  </a:lnTo>
                  <a:lnTo>
                    <a:pt x="247" y="1599"/>
                  </a:lnTo>
                  <a:lnTo>
                    <a:pt x="232" y="1602"/>
                  </a:lnTo>
                  <a:lnTo>
                    <a:pt x="220" y="1605"/>
                  </a:lnTo>
                  <a:lnTo>
                    <a:pt x="205" y="1608"/>
                  </a:lnTo>
                  <a:lnTo>
                    <a:pt x="187" y="1613"/>
                  </a:lnTo>
                  <a:lnTo>
                    <a:pt x="190" y="1624"/>
                  </a:lnTo>
                  <a:lnTo>
                    <a:pt x="187" y="1613"/>
                  </a:lnTo>
                  <a:lnTo>
                    <a:pt x="175" y="1616"/>
                  </a:lnTo>
                  <a:lnTo>
                    <a:pt x="178" y="1627"/>
                  </a:lnTo>
                  <a:lnTo>
                    <a:pt x="178" y="1613"/>
                  </a:lnTo>
                  <a:lnTo>
                    <a:pt x="163" y="1613"/>
                  </a:lnTo>
                  <a:lnTo>
                    <a:pt x="160" y="1616"/>
                  </a:lnTo>
                  <a:lnTo>
                    <a:pt x="145" y="1619"/>
                  </a:lnTo>
                  <a:lnTo>
                    <a:pt x="130" y="1621"/>
                  </a:lnTo>
                  <a:lnTo>
                    <a:pt x="118" y="1624"/>
                  </a:lnTo>
                  <a:lnTo>
                    <a:pt x="121" y="1635"/>
                  </a:lnTo>
                  <a:lnTo>
                    <a:pt x="121" y="1621"/>
                  </a:lnTo>
                  <a:lnTo>
                    <a:pt x="106" y="1621"/>
                  </a:lnTo>
                  <a:lnTo>
                    <a:pt x="106" y="1624"/>
                  </a:lnTo>
                  <a:lnTo>
                    <a:pt x="88" y="1627"/>
                  </a:lnTo>
                  <a:lnTo>
                    <a:pt x="82" y="1627"/>
                  </a:lnTo>
                  <a:lnTo>
                    <a:pt x="69" y="1632"/>
                  </a:lnTo>
                  <a:lnTo>
                    <a:pt x="76" y="1643"/>
                  </a:lnTo>
                  <a:lnTo>
                    <a:pt x="76" y="1630"/>
                  </a:lnTo>
                  <a:lnTo>
                    <a:pt x="60" y="1630"/>
                  </a:lnTo>
                  <a:lnTo>
                    <a:pt x="57" y="1632"/>
                  </a:lnTo>
                  <a:lnTo>
                    <a:pt x="42" y="1635"/>
                  </a:lnTo>
                  <a:lnTo>
                    <a:pt x="45" y="1646"/>
                  </a:lnTo>
                  <a:lnTo>
                    <a:pt x="45" y="1632"/>
                  </a:lnTo>
                  <a:lnTo>
                    <a:pt x="30" y="1632"/>
                  </a:lnTo>
                  <a:lnTo>
                    <a:pt x="18" y="1632"/>
                  </a:lnTo>
                  <a:lnTo>
                    <a:pt x="15" y="1635"/>
                  </a:lnTo>
                  <a:lnTo>
                    <a:pt x="0" y="1638"/>
                  </a:lnTo>
                  <a:close/>
                </a:path>
              </a:pathLst>
            </a:custGeom>
            <a:solidFill>
              <a:srgbClr val="00FF00"/>
            </a:solidFill>
            <a:ln w="38100" cmpd="sng">
              <a:solidFill>
                <a:srgbClr val="0000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98" name="Line 324"/>
            <p:cNvSpPr>
              <a:spLocks noChangeShapeType="1"/>
            </p:cNvSpPr>
            <p:nvPr/>
          </p:nvSpPr>
          <p:spPr bwMode="auto">
            <a:xfrm flipH="1">
              <a:off x="4656" y="2256"/>
              <a:ext cx="288" cy="1824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99" name="Line 325"/>
          <p:cNvSpPr>
            <a:spLocks noChangeShapeType="1"/>
          </p:cNvSpPr>
          <p:nvPr/>
        </p:nvSpPr>
        <p:spPr bwMode="auto">
          <a:xfrm flipH="1">
            <a:off x="2312988" y="6221413"/>
            <a:ext cx="5334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grpSp>
        <p:nvGrpSpPr>
          <p:cNvPr id="500" name="Group 333"/>
          <p:cNvGrpSpPr>
            <a:grpSpLocks/>
          </p:cNvGrpSpPr>
          <p:nvPr/>
        </p:nvGrpSpPr>
        <p:grpSpPr bwMode="auto">
          <a:xfrm>
            <a:off x="2312988" y="2868613"/>
            <a:ext cx="1066800" cy="457200"/>
            <a:chOff x="4320" y="2016"/>
            <a:chExt cx="672" cy="288"/>
          </a:xfrm>
        </p:grpSpPr>
        <p:sp>
          <p:nvSpPr>
            <p:cNvPr id="501" name="Rectangle 334"/>
            <p:cNvSpPr>
              <a:spLocks noChangeArrowheads="1"/>
            </p:cNvSpPr>
            <p:nvPr/>
          </p:nvSpPr>
          <p:spPr bwMode="auto">
            <a:xfrm>
              <a:off x="4944" y="2016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502" name="Rectangle 335"/>
            <p:cNvSpPr>
              <a:spLocks noChangeArrowheads="1"/>
            </p:cNvSpPr>
            <p:nvPr/>
          </p:nvSpPr>
          <p:spPr bwMode="auto">
            <a:xfrm>
              <a:off x="4944" y="2064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503" name="Rectangle 336"/>
            <p:cNvSpPr>
              <a:spLocks noChangeArrowheads="1"/>
            </p:cNvSpPr>
            <p:nvPr/>
          </p:nvSpPr>
          <p:spPr bwMode="auto">
            <a:xfrm>
              <a:off x="4944" y="2112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504" name="Rectangle 337"/>
            <p:cNvSpPr>
              <a:spLocks noChangeArrowheads="1"/>
            </p:cNvSpPr>
            <p:nvPr/>
          </p:nvSpPr>
          <p:spPr bwMode="auto">
            <a:xfrm>
              <a:off x="4944" y="2160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505" name="Rectangle 338"/>
            <p:cNvSpPr>
              <a:spLocks noChangeArrowheads="1"/>
            </p:cNvSpPr>
            <p:nvPr/>
          </p:nvSpPr>
          <p:spPr bwMode="auto">
            <a:xfrm>
              <a:off x="4944" y="2208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506" name="Line 339"/>
            <p:cNvSpPr>
              <a:spLocks noChangeShapeType="1"/>
            </p:cNvSpPr>
            <p:nvPr/>
          </p:nvSpPr>
          <p:spPr bwMode="auto">
            <a:xfrm flipH="1">
              <a:off x="4320" y="2304"/>
              <a:ext cx="624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07" name="Caixa de texto 340"/>
          <p:cNvSpPr txBox="1">
            <a:spLocks noChangeArrowheads="1"/>
          </p:cNvSpPr>
          <p:nvPr/>
        </p:nvSpPr>
        <p:spPr bwMode="auto">
          <a:xfrm>
            <a:off x="3913188" y="1125538"/>
            <a:ext cx="4546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GB" altLang="es-ES" smtClean="0"/>
              <a:t>The selected individuals have different genetic material (properties)</a:t>
            </a:r>
            <a:endParaRPr lang="en-GB" altLang="es-ES"/>
          </a:p>
        </p:txBody>
      </p:sp>
      <p:sp>
        <p:nvSpPr>
          <p:cNvPr id="508" name="Caixa de texto 178"/>
          <p:cNvSpPr txBox="1">
            <a:spLocks noChangeArrowheads="1"/>
          </p:cNvSpPr>
          <p:nvPr/>
        </p:nvSpPr>
        <p:spPr bwMode="auto">
          <a:xfrm>
            <a:off x="4572000" y="1844675"/>
            <a:ext cx="37449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GB" altLang="es-ES" smtClean="0"/>
              <a:t>Some individuals may have </a:t>
            </a:r>
            <a:r>
              <a:rPr lang="en-GB" altLang="es-ES" smtClean="0">
                <a:solidFill>
                  <a:srgbClr val="00359E"/>
                </a:solidFill>
              </a:rPr>
              <a:t>a genetic propensity towards higher phenotypes</a:t>
            </a:r>
            <a:r>
              <a:rPr lang="en-GB" altLang="es-ES" smtClean="0"/>
              <a:t>, but environmental effects made them shorter</a:t>
            </a:r>
            <a:endParaRPr lang="en-GB" altLang="es-ES"/>
          </a:p>
        </p:txBody>
      </p:sp>
      <p:cxnSp>
        <p:nvCxnSpPr>
          <p:cNvPr id="509" name="Conector recto de frecha 2"/>
          <p:cNvCxnSpPr>
            <a:cxnSpLocks noChangeShapeType="1"/>
            <a:stCxn id="508" idx="1"/>
          </p:cNvCxnSpPr>
          <p:nvPr/>
        </p:nvCxnSpPr>
        <p:spPr bwMode="auto">
          <a:xfrm rot="10800000" flipV="1">
            <a:off x="3494088" y="2444840"/>
            <a:ext cx="1077912" cy="766668"/>
          </a:xfrm>
          <a:prstGeom prst="straightConnector1">
            <a:avLst/>
          </a:prstGeom>
          <a:noFill/>
          <a:ln w="50800" algn="ctr">
            <a:solidFill>
              <a:srgbClr val="00359E"/>
            </a:solidFill>
            <a:round/>
            <a:headEnd/>
            <a:tailEnd type="arrow" w="med" len="med"/>
          </a:ln>
        </p:spPr>
      </p:cxnSp>
      <p:sp>
        <p:nvSpPr>
          <p:cNvPr id="510" name="Caixa de texto 183"/>
          <p:cNvSpPr txBox="1">
            <a:spLocks noChangeArrowheads="1"/>
          </p:cNvSpPr>
          <p:nvPr/>
        </p:nvSpPr>
        <p:spPr bwMode="auto">
          <a:xfrm>
            <a:off x="4572000" y="3429000"/>
            <a:ext cx="37449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GB" altLang="es-ES" smtClean="0"/>
              <a:t>Other individuals may have </a:t>
            </a:r>
            <a:r>
              <a:rPr lang="en-GB" altLang="es-ES" smtClean="0">
                <a:solidFill>
                  <a:srgbClr val="00359E"/>
                </a:solidFill>
              </a:rPr>
              <a:t>genetic propensity towards higher phenotypes</a:t>
            </a:r>
            <a:r>
              <a:rPr lang="en-GB" altLang="es-ES" smtClean="0"/>
              <a:t>, but environmental effects made them higher</a:t>
            </a:r>
            <a:endParaRPr lang="en-GB" altLang="es-ES"/>
          </a:p>
        </p:txBody>
      </p:sp>
      <p:cxnSp>
        <p:nvCxnSpPr>
          <p:cNvPr id="511" name="Conector recto de frecha 184"/>
          <p:cNvCxnSpPr>
            <a:cxnSpLocks noChangeShapeType="1"/>
            <a:stCxn id="510" idx="1"/>
          </p:cNvCxnSpPr>
          <p:nvPr/>
        </p:nvCxnSpPr>
        <p:spPr bwMode="auto">
          <a:xfrm rot="10800000">
            <a:off x="3113088" y="3211517"/>
            <a:ext cx="1458912" cy="817649"/>
          </a:xfrm>
          <a:prstGeom prst="straightConnector1">
            <a:avLst/>
          </a:prstGeom>
          <a:noFill/>
          <a:ln w="50800" algn="ctr">
            <a:solidFill>
              <a:srgbClr val="00359E"/>
            </a:solidFill>
            <a:round/>
            <a:headEnd/>
            <a:tailEnd type="arrow" w="med" len="med"/>
          </a:ln>
        </p:spPr>
      </p:cxnSp>
      <p:sp>
        <p:nvSpPr>
          <p:cNvPr id="512" name="Caixa de texto 194"/>
          <p:cNvSpPr txBox="1">
            <a:spLocks noChangeArrowheads="1"/>
          </p:cNvSpPr>
          <p:nvPr/>
        </p:nvSpPr>
        <p:spPr bwMode="auto">
          <a:xfrm>
            <a:off x="3924300" y="4941888"/>
            <a:ext cx="4546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GB" altLang="es-ES" dirty="0" smtClean="0"/>
              <a:t>The second option is more likely, and this is what explains the regression towards mediocrity</a:t>
            </a:r>
            <a:endParaRPr lang="en-GB" altLang="es-ES" dirty="0"/>
          </a:p>
        </p:txBody>
      </p:sp>
      <p:sp>
        <p:nvSpPr>
          <p:cNvPr id="513" name="Caixa de texto 197"/>
          <p:cNvSpPr txBox="1">
            <a:spLocks noChangeArrowheads="1"/>
          </p:cNvSpPr>
          <p:nvPr/>
        </p:nvSpPr>
        <p:spPr bwMode="auto">
          <a:xfrm>
            <a:off x="4860032" y="6000768"/>
            <a:ext cx="4104456" cy="461665"/>
          </a:xfrm>
          <a:prstGeom prst="rect">
            <a:avLst/>
          </a:prstGeom>
          <a:noFill/>
          <a:ln w="31750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altLang="es-ES" sz="2400" dirty="0" smtClean="0">
                <a:solidFill>
                  <a:srgbClr val="FF0000"/>
                </a:solidFill>
              </a:rPr>
              <a:t>Interactions work analogously!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" grpId="0"/>
      <p:bldP spid="510" grpId="0"/>
      <p:bldP spid="512" grpId="0"/>
      <p:bldP spid="5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Regression towards mediocrity</a:t>
            </a:r>
          </a:p>
        </p:txBody>
      </p:sp>
      <p:pic>
        <p:nvPicPr>
          <p:cNvPr id="169" name="Picture 2"/>
          <p:cNvPicPr>
            <a:picLocks noChangeAspect="1" noChangeArrowheads="1"/>
          </p:cNvPicPr>
          <p:nvPr/>
        </p:nvPicPr>
        <p:blipFill>
          <a:blip r:embed="rId2" cstate="print"/>
          <a:srcRect b="7745"/>
          <a:stretch>
            <a:fillRect/>
          </a:stretch>
        </p:blipFill>
        <p:spPr bwMode="auto">
          <a:xfrm>
            <a:off x="4954588" y="2420938"/>
            <a:ext cx="3505200" cy="3162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grpSp>
        <p:nvGrpSpPr>
          <p:cNvPr id="170" name="Group 82"/>
          <p:cNvGrpSpPr>
            <a:grpSpLocks/>
          </p:cNvGrpSpPr>
          <p:nvPr/>
        </p:nvGrpSpPr>
        <p:grpSpPr bwMode="auto">
          <a:xfrm>
            <a:off x="179388" y="1268413"/>
            <a:ext cx="4267200" cy="1981200"/>
            <a:chOff x="480" y="288"/>
            <a:chExt cx="2688" cy="1248"/>
          </a:xfrm>
        </p:grpSpPr>
        <p:sp>
          <p:nvSpPr>
            <p:cNvPr id="171" name="Freeform 83"/>
            <p:cNvSpPr>
              <a:spLocks/>
            </p:cNvSpPr>
            <p:nvPr/>
          </p:nvSpPr>
          <p:spPr bwMode="auto">
            <a:xfrm>
              <a:off x="624" y="288"/>
              <a:ext cx="2400" cy="1248"/>
            </a:xfrm>
            <a:custGeom>
              <a:avLst/>
              <a:gdLst>
                <a:gd name="T0" fmla="*/ 4 w 2934"/>
                <a:gd name="T1" fmla="*/ 23 h 1662"/>
                <a:gd name="T2" fmla="*/ 8 w 2934"/>
                <a:gd name="T3" fmla="*/ 22 h 1662"/>
                <a:gd name="T4" fmla="*/ 13 w 2934"/>
                <a:gd name="T5" fmla="*/ 22 h 1662"/>
                <a:gd name="T6" fmla="*/ 19 w 2934"/>
                <a:gd name="T7" fmla="*/ 22 h 1662"/>
                <a:gd name="T8" fmla="*/ 24 w 2934"/>
                <a:gd name="T9" fmla="*/ 21 h 1662"/>
                <a:gd name="T10" fmla="*/ 28 w 2934"/>
                <a:gd name="T11" fmla="*/ 20 h 1662"/>
                <a:gd name="T12" fmla="*/ 34 w 2934"/>
                <a:gd name="T13" fmla="*/ 18 h 1662"/>
                <a:gd name="T14" fmla="*/ 38 w 2934"/>
                <a:gd name="T15" fmla="*/ 17 h 1662"/>
                <a:gd name="T16" fmla="*/ 43 w 2934"/>
                <a:gd name="T17" fmla="*/ 14 h 1662"/>
                <a:gd name="T18" fmla="*/ 47 w 2934"/>
                <a:gd name="T19" fmla="*/ 11 h 1662"/>
                <a:gd name="T20" fmla="*/ 53 w 2934"/>
                <a:gd name="T21" fmla="*/ 8 h 1662"/>
                <a:gd name="T22" fmla="*/ 58 w 2934"/>
                <a:gd name="T23" fmla="*/ 5 h 1662"/>
                <a:gd name="T24" fmla="*/ 61 w 2934"/>
                <a:gd name="T25" fmla="*/ 3 h 1662"/>
                <a:gd name="T26" fmla="*/ 66 w 2934"/>
                <a:gd name="T27" fmla="*/ 2 h 1662"/>
                <a:gd name="T28" fmla="*/ 70 w 2934"/>
                <a:gd name="T29" fmla="*/ 2 h 1662"/>
                <a:gd name="T30" fmla="*/ 74 w 2934"/>
                <a:gd name="T31" fmla="*/ 2 h 1662"/>
                <a:gd name="T32" fmla="*/ 77 w 2934"/>
                <a:gd name="T33" fmla="*/ 2 h 1662"/>
                <a:gd name="T34" fmla="*/ 81 w 2934"/>
                <a:gd name="T35" fmla="*/ 3 h 1662"/>
                <a:gd name="T36" fmla="*/ 87 w 2934"/>
                <a:gd name="T37" fmla="*/ 5 h 1662"/>
                <a:gd name="T38" fmla="*/ 92 w 2934"/>
                <a:gd name="T39" fmla="*/ 8 h 1662"/>
                <a:gd name="T40" fmla="*/ 95 w 2934"/>
                <a:gd name="T41" fmla="*/ 10 h 1662"/>
                <a:gd name="T42" fmla="*/ 99 w 2934"/>
                <a:gd name="T43" fmla="*/ 13 h 1662"/>
                <a:gd name="T44" fmla="*/ 104 w 2934"/>
                <a:gd name="T45" fmla="*/ 15 h 1662"/>
                <a:gd name="T46" fmla="*/ 109 w 2934"/>
                <a:gd name="T47" fmla="*/ 17 h 1662"/>
                <a:gd name="T48" fmla="*/ 115 w 2934"/>
                <a:gd name="T49" fmla="*/ 20 h 1662"/>
                <a:gd name="T50" fmla="*/ 119 w 2934"/>
                <a:gd name="T51" fmla="*/ 20 h 1662"/>
                <a:gd name="T52" fmla="*/ 124 w 2934"/>
                <a:gd name="T53" fmla="*/ 22 h 1662"/>
                <a:gd name="T54" fmla="*/ 128 w 2934"/>
                <a:gd name="T55" fmla="*/ 22 h 1662"/>
                <a:gd name="T56" fmla="*/ 131 w 2934"/>
                <a:gd name="T57" fmla="*/ 22 h 1662"/>
                <a:gd name="T58" fmla="*/ 138 w 2934"/>
                <a:gd name="T59" fmla="*/ 23 h 1662"/>
                <a:gd name="T60" fmla="*/ 142 w 2934"/>
                <a:gd name="T61" fmla="*/ 23 h 1662"/>
                <a:gd name="T62" fmla="*/ 142 w 2934"/>
                <a:gd name="T63" fmla="*/ 23 h 1662"/>
                <a:gd name="T64" fmla="*/ 139 w 2934"/>
                <a:gd name="T65" fmla="*/ 23 h 1662"/>
                <a:gd name="T66" fmla="*/ 134 w 2934"/>
                <a:gd name="T67" fmla="*/ 22 h 1662"/>
                <a:gd name="T68" fmla="*/ 130 w 2934"/>
                <a:gd name="T69" fmla="*/ 22 h 1662"/>
                <a:gd name="T70" fmla="*/ 127 w 2934"/>
                <a:gd name="T71" fmla="*/ 22 h 1662"/>
                <a:gd name="T72" fmla="*/ 123 w 2934"/>
                <a:gd name="T73" fmla="*/ 21 h 1662"/>
                <a:gd name="T74" fmla="*/ 119 w 2934"/>
                <a:gd name="T75" fmla="*/ 20 h 1662"/>
                <a:gd name="T76" fmla="*/ 115 w 2934"/>
                <a:gd name="T77" fmla="*/ 20 h 1662"/>
                <a:gd name="T78" fmla="*/ 110 w 2934"/>
                <a:gd name="T79" fmla="*/ 17 h 1662"/>
                <a:gd name="T80" fmla="*/ 105 w 2934"/>
                <a:gd name="T81" fmla="*/ 15 h 1662"/>
                <a:gd name="T82" fmla="*/ 100 w 2934"/>
                <a:gd name="T83" fmla="*/ 13 h 1662"/>
                <a:gd name="T84" fmla="*/ 97 w 2934"/>
                <a:gd name="T85" fmla="*/ 11 h 1662"/>
                <a:gd name="T86" fmla="*/ 93 w 2934"/>
                <a:gd name="T87" fmla="*/ 8 h 1662"/>
                <a:gd name="T88" fmla="*/ 88 w 2934"/>
                <a:gd name="T89" fmla="*/ 5 h 1662"/>
                <a:gd name="T90" fmla="*/ 83 w 2934"/>
                <a:gd name="T91" fmla="*/ 2 h 1662"/>
                <a:gd name="T92" fmla="*/ 78 w 2934"/>
                <a:gd name="T93" fmla="*/ 2 h 1662"/>
                <a:gd name="T94" fmla="*/ 72 w 2934"/>
                <a:gd name="T95" fmla="*/ 0 h 1662"/>
                <a:gd name="T96" fmla="*/ 67 w 2934"/>
                <a:gd name="T97" fmla="*/ 2 h 1662"/>
                <a:gd name="T98" fmla="*/ 62 w 2934"/>
                <a:gd name="T99" fmla="*/ 2 h 1662"/>
                <a:gd name="T100" fmla="*/ 56 w 2934"/>
                <a:gd name="T101" fmla="*/ 5 h 1662"/>
                <a:gd name="T102" fmla="*/ 53 w 2934"/>
                <a:gd name="T103" fmla="*/ 8 h 1662"/>
                <a:gd name="T104" fmla="*/ 46 w 2934"/>
                <a:gd name="T105" fmla="*/ 11 h 1662"/>
                <a:gd name="T106" fmla="*/ 43 w 2934"/>
                <a:gd name="T107" fmla="*/ 13 h 1662"/>
                <a:gd name="T108" fmla="*/ 38 w 2934"/>
                <a:gd name="T109" fmla="*/ 15 h 1662"/>
                <a:gd name="T110" fmla="*/ 35 w 2934"/>
                <a:gd name="T111" fmla="*/ 17 h 1662"/>
                <a:gd name="T112" fmla="*/ 31 w 2934"/>
                <a:gd name="T113" fmla="*/ 19 h 1662"/>
                <a:gd name="T114" fmla="*/ 25 w 2934"/>
                <a:gd name="T115" fmla="*/ 20 h 1662"/>
                <a:gd name="T116" fmla="*/ 23 w 2934"/>
                <a:gd name="T117" fmla="*/ 21 h 1662"/>
                <a:gd name="T118" fmla="*/ 16 w 2934"/>
                <a:gd name="T119" fmla="*/ 22 h 1662"/>
                <a:gd name="T120" fmla="*/ 13 w 2934"/>
                <a:gd name="T121" fmla="*/ 22 h 1662"/>
                <a:gd name="T122" fmla="*/ 8 w 2934"/>
                <a:gd name="T123" fmla="*/ 22 h 1662"/>
                <a:gd name="T124" fmla="*/ 4 w 2934"/>
                <a:gd name="T125" fmla="*/ 22 h 16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934"/>
                <a:gd name="T190" fmla="*/ 0 h 1662"/>
                <a:gd name="T191" fmla="*/ 2934 w 2934"/>
                <a:gd name="T192" fmla="*/ 1662 h 16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934" h="1662">
                  <a:moveTo>
                    <a:pt x="0" y="1638"/>
                  </a:moveTo>
                  <a:lnTo>
                    <a:pt x="6" y="1662"/>
                  </a:lnTo>
                  <a:lnTo>
                    <a:pt x="21" y="1660"/>
                  </a:lnTo>
                  <a:lnTo>
                    <a:pt x="18" y="1646"/>
                  </a:lnTo>
                  <a:lnTo>
                    <a:pt x="18" y="1660"/>
                  </a:lnTo>
                  <a:lnTo>
                    <a:pt x="30" y="1660"/>
                  </a:lnTo>
                  <a:lnTo>
                    <a:pt x="45" y="1660"/>
                  </a:lnTo>
                  <a:lnTo>
                    <a:pt x="48" y="1660"/>
                  </a:lnTo>
                  <a:lnTo>
                    <a:pt x="63" y="1657"/>
                  </a:lnTo>
                  <a:lnTo>
                    <a:pt x="60" y="1643"/>
                  </a:lnTo>
                  <a:lnTo>
                    <a:pt x="60" y="1657"/>
                  </a:lnTo>
                  <a:lnTo>
                    <a:pt x="76" y="1657"/>
                  </a:lnTo>
                  <a:lnTo>
                    <a:pt x="82" y="1654"/>
                  </a:lnTo>
                  <a:lnTo>
                    <a:pt x="94" y="1649"/>
                  </a:lnTo>
                  <a:lnTo>
                    <a:pt x="88" y="1638"/>
                  </a:lnTo>
                  <a:lnTo>
                    <a:pt x="91" y="1651"/>
                  </a:lnTo>
                  <a:lnTo>
                    <a:pt x="109" y="1649"/>
                  </a:lnTo>
                  <a:lnTo>
                    <a:pt x="106" y="1635"/>
                  </a:lnTo>
                  <a:lnTo>
                    <a:pt x="106" y="1649"/>
                  </a:lnTo>
                  <a:lnTo>
                    <a:pt x="121" y="1649"/>
                  </a:lnTo>
                  <a:lnTo>
                    <a:pt x="124" y="1649"/>
                  </a:lnTo>
                  <a:lnTo>
                    <a:pt x="136" y="1646"/>
                  </a:lnTo>
                  <a:lnTo>
                    <a:pt x="151" y="1643"/>
                  </a:lnTo>
                  <a:lnTo>
                    <a:pt x="166" y="1640"/>
                  </a:lnTo>
                  <a:lnTo>
                    <a:pt x="163" y="1627"/>
                  </a:lnTo>
                  <a:lnTo>
                    <a:pt x="163" y="1640"/>
                  </a:lnTo>
                  <a:lnTo>
                    <a:pt x="178" y="1640"/>
                  </a:lnTo>
                  <a:lnTo>
                    <a:pt x="181" y="1640"/>
                  </a:lnTo>
                  <a:lnTo>
                    <a:pt x="193" y="1638"/>
                  </a:lnTo>
                  <a:lnTo>
                    <a:pt x="196" y="1638"/>
                  </a:lnTo>
                  <a:lnTo>
                    <a:pt x="214" y="1632"/>
                  </a:lnTo>
                  <a:lnTo>
                    <a:pt x="208" y="1619"/>
                  </a:lnTo>
                  <a:lnTo>
                    <a:pt x="211" y="1632"/>
                  </a:lnTo>
                  <a:lnTo>
                    <a:pt x="226" y="1630"/>
                  </a:lnTo>
                  <a:lnTo>
                    <a:pt x="238" y="1627"/>
                  </a:lnTo>
                  <a:lnTo>
                    <a:pt x="253" y="1624"/>
                  </a:lnTo>
                  <a:lnTo>
                    <a:pt x="256" y="1624"/>
                  </a:lnTo>
                  <a:lnTo>
                    <a:pt x="271" y="1619"/>
                  </a:lnTo>
                  <a:lnTo>
                    <a:pt x="265" y="1605"/>
                  </a:lnTo>
                  <a:lnTo>
                    <a:pt x="268" y="1619"/>
                  </a:lnTo>
                  <a:lnTo>
                    <a:pt x="283" y="1616"/>
                  </a:lnTo>
                  <a:lnTo>
                    <a:pt x="286" y="1616"/>
                  </a:lnTo>
                  <a:lnTo>
                    <a:pt x="301" y="1610"/>
                  </a:lnTo>
                  <a:lnTo>
                    <a:pt x="316" y="1605"/>
                  </a:lnTo>
                  <a:lnTo>
                    <a:pt x="332" y="1599"/>
                  </a:lnTo>
                  <a:lnTo>
                    <a:pt x="332" y="1597"/>
                  </a:lnTo>
                  <a:lnTo>
                    <a:pt x="344" y="1591"/>
                  </a:lnTo>
                  <a:lnTo>
                    <a:pt x="338" y="1580"/>
                  </a:lnTo>
                  <a:lnTo>
                    <a:pt x="344" y="1594"/>
                  </a:lnTo>
                  <a:lnTo>
                    <a:pt x="359" y="1588"/>
                  </a:lnTo>
                  <a:lnTo>
                    <a:pt x="374" y="1583"/>
                  </a:lnTo>
                  <a:lnTo>
                    <a:pt x="377" y="1580"/>
                  </a:lnTo>
                  <a:lnTo>
                    <a:pt x="392" y="1572"/>
                  </a:lnTo>
                  <a:lnTo>
                    <a:pt x="407" y="1564"/>
                  </a:lnTo>
                  <a:lnTo>
                    <a:pt x="422" y="1556"/>
                  </a:lnTo>
                  <a:lnTo>
                    <a:pt x="437" y="1547"/>
                  </a:lnTo>
                  <a:lnTo>
                    <a:pt x="449" y="1539"/>
                  </a:lnTo>
                  <a:lnTo>
                    <a:pt x="440" y="1528"/>
                  </a:lnTo>
                  <a:lnTo>
                    <a:pt x="449" y="1539"/>
                  </a:lnTo>
                  <a:lnTo>
                    <a:pt x="464" y="1531"/>
                  </a:lnTo>
                  <a:lnTo>
                    <a:pt x="467" y="1531"/>
                  </a:lnTo>
                  <a:lnTo>
                    <a:pt x="482" y="1517"/>
                  </a:lnTo>
                  <a:lnTo>
                    <a:pt x="470" y="1506"/>
                  </a:lnTo>
                  <a:lnTo>
                    <a:pt x="479" y="1517"/>
                  </a:lnTo>
                  <a:lnTo>
                    <a:pt x="497" y="1506"/>
                  </a:lnTo>
                  <a:lnTo>
                    <a:pt x="500" y="1506"/>
                  </a:lnTo>
                  <a:lnTo>
                    <a:pt x="512" y="1495"/>
                  </a:lnTo>
                  <a:lnTo>
                    <a:pt x="500" y="1484"/>
                  </a:lnTo>
                  <a:lnTo>
                    <a:pt x="509" y="1495"/>
                  </a:lnTo>
                  <a:lnTo>
                    <a:pt x="524" y="1484"/>
                  </a:lnTo>
                  <a:lnTo>
                    <a:pt x="527" y="1484"/>
                  </a:lnTo>
                  <a:lnTo>
                    <a:pt x="542" y="1471"/>
                  </a:lnTo>
                  <a:lnTo>
                    <a:pt x="542" y="1468"/>
                  </a:lnTo>
                  <a:lnTo>
                    <a:pt x="554" y="1454"/>
                  </a:lnTo>
                  <a:lnTo>
                    <a:pt x="542" y="1446"/>
                  </a:lnTo>
                  <a:lnTo>
                    <a:pt x="554" y="1457"/>
                  </a:lnTo>
                  <a:lnTo>
                    <a:pt x="570" y="1443"/>
                  </a:lnTo>
                  <a:lnTo>
                    <a:pt x="585" y="1430"/>
                  </a:lnTo>
                  <a:lnTo>
                    <a:pt x="600" y="1416"/>
                  </a:lnTo>
                  <a:lnTo>
                    <a:pt x="600" y="1413"/>
                  </a:lnTo>
                  <a:lnTo>
                    <a:pt x="615" y="1397"/>
                  </a:lnTo>
                  <a:lnTo>
                    <a:pt x="630" y="1378"/>
                  </a:lnTo>
                  <a:lnTo>
                    <a:pt x="645" y="1358"/>
                  </a:lnTo>
                  <a:lnTo>
                    <a:pt x="657" y="1342"/>
                  </a:lnTo>
                  <a:lnTo>
                    <a:pt x="645" y="1334"/>
                  </a:lnTo>
                  <a:lnTo>
                    <a:pt x="657" y="1342"/>
                  </a:lnTo>
                  <a:lnTo>
                    <a:pt x="672" y="1323"/>
                  </a:lnTo>
                  <a:lnTo>
                    <a:pt x="660" y="1315"/>
                  </a:lnTo>
                  <a:lnTo>
                    <a:pt x="672" y="1323"/>
                  </a:lnTo>
                  <a:lnTo>
                    <a:pt x="690" y="1304"/>
                  </a:lnTo>
                  <a:lnTo>
                    <a:pt x="690" y="1301"/>
                  </a:lnTo>
                  <a:lnTo>
                    <a:pt x="702" y="1279"/>
                  </a:lnTo>
                  <a:lnTo>
                    <a:pt x="690" y="1273"/>
                  </a:lnTo>
                  <a:lnTo>
                    <a:pt x="702" y="1282"/>
                  </a:lnTo>
                  <a:lnTo>
                    <a:pt x="717" y="1262"/>
                  </a:lnTo>
                  <a:lnTo>
                    <a:pt x="732" y="1238"/>
                  </a:lnTo>
                  <a:lnTo>
                    <a:pt x="747" y="1216"/>
                  </a:lnTo>
                  <a:lnTo>
                    <a:pt x="747" y="1213"/>
                  </a:lnTo>
                  <a:lnTo>
                    <a:pt x="759" y="1189"/>
                  </a:lnTo>
                  <a:lnTo>
                    <a:pt x="747" y="1183"/>
                  </a:lnTo>
                  <a:lnTo>
                    <a:pt x="759" y="1191"/>
                  </a:lnTo>
                  <a:lnTo>
                    <a:pt x="774" y="1167"/>
                  </a:lnTo>
                  <a:lnTo>
                    <a:pt x="792" y="1142"/>
                  </a:lnTo>
                  <a:lnTo>
                    <a:pt x="795" y="1139"/>
                  </a:lnTo>
                  <a:lnTo>
                    <a:pt x="807" y="1112"/>
                  </a:lnTo>
                  <a:lnTo>
                    <a:pt x="792" y="1106"/>
                  </a:lnTo>
                  <a:lnTo>
                    <a:pt x="804" y="1115"/>
                  </a:lnTo>
                  <a:lnTo>
                    <a:pt x="820" y="1090"/>
                  </a:lnTo>
                  <a:lnTo>
                    <a:pt x="820" y="1087"/>
                  </a:lnTo>
                  <a:lnTo>
                    <a:pt x="835" y="1060"/>
                  </a:lnTo>
                  <a:lnTo>
                    <a:pt x="850" y="1032"/>
                  </a:lnTo>
                  <a:lnTo>
                    <a:pt x="853" y="1032"/>
                  </a:lnTo>
                  <a:lnTo>
                    <a:pt x="865" y="1005"/>
                  </a:lnTo>
                  <a:lnTo>
                    <a:pt x="850" y="999"/>
                  </a:lnTo>
                  <a:lnTo>
                    <a:pt x="862" y="1005"/>
                  </a:lnTo>
                  <a:lnTo>
                    <a:pt x="880" y="972"/>
                  </a:lnTo>
                  <a:lnTo>
                    <a:pt x="895" y="945"/>
                  </a:lnTo>
                  <a:lnTo>
                    <a:pt x="898" y="945"/>
                  </a:lnTo>
                  <a:lnTo>
                    <a:pt x="910" y="915"/>
                  </a:lnTo>
                  <a:lnTo>
                    <a:pt x="895" y="909"/>
                  </a:lnTo>
                  <a:lnTo>
                    <a:pt x="907" y="915"/>
                  </a:lnTo>
                  <a:lnTo>
                    <a:pt x="922" y="884"/>
                  </a:lnTo>
                  <a:lnTo>
                    <a:pt x="937" y="852"/>
                  </a:lnTo>
                  <a:lnTo>
                    <a:pt x="952" y="821"/>
                  </a:lnTo>
                  <a:lnTo>
                    <a:pt x="955" y="821"/>
                  </a:lnTo>
                  <a:lnTo>
                    <a:pt x="967" y="791"/>
                  </a:lnTo>
                  <a:lnTo>
                    <a:pt x="952" y="786"/>
                  </a:lnTo>
                  <a:lnTo>
                    <a:pt x="964" y="791"/>
                  </a:lnTo>
                  <a:lnTo>
                    <a:pt x="982" y="758"/>
                  </a:lnTo>
                  <a:lnTo>
                    <a:pt x="997" y="726"/>
                  </a:lnTo>
                  <a:lnTo>
                    <a:pt x="1000" y="726"/>
                  </a:lnTo>
                  <a:lnTo>
                    <a:pt x="1012" y="693"/>
                  </a:lnTo>
                  <a:lnTo>
                    <a:pt x="997" y="687"/>
                  </a:lnTo>
                  <a:lnTo>
                    <a:pt x="1009" y="693"/>
                  </a:lnTo>
                  <a:lnTo>
                    <a:pt x="1024" y="663"/>
                  </a:lnTo>
                  <a:lnTo>
                    <a:pt x="1039" y="630"/>
                  </a:lnTo>
                  <a:lnTo>
                    <a:pt x="1054" y="597"/>
                  </a:lnTo>
                  <a:lnTo>
                    <a:pt x="1070" y="564"/>
                  </a:lnTo>
                  <a:lnTo>
                    <a:pt x="1085" y="534"/>
                  </a:lnTo>
                  <a:lnTo>
                    <a:pt x="1100" y="504"/>
                  </a:lnTo>
                  <a:lnTo>
                    <a:pt x="1103" y="504"/>
                  </a:lnTo>
                  <a:lnTo>
                    <a:pt x="1115" y="474"/>
                  </a:lnTo>
                  <a:lnTo>
                    <a:pt x="1100" y="468"/>
                  </a:lnTo>
                  <a:lnTo>
                    <a:pt x="1112" y="474"/>
                  </a:lnTo>
                  <a:lnTo>
                    <a:pt x="1127" y="441"/>
                  </a:lnTo>
                  <a:lnTo>
                    <a:pt x="1142" y="411"/>
                  </a:lnTo>
                  <a:lnTo>
                    <a:pt x="1130" y="405"/>
                  </a:lnTo>
                  <a:lnTo>
                    <a:pt x="1142" y="413"/>
                  </a:lnTo>
                  <a:lnTo>
                    <a:pt x="1160" y="383"/>
                  </a:lnTo>
                  <a:lnTo>
                    <a:pt x="1163" y="380"/>
                  </a:lnTo>
                  <a:lnTo>
                    <a:pt x="1175" y="353"/>
                  </a:lnTo>
                  <a:lnTo>
                    <a:pt x="1160" y="348"/>
                  </a:lnTo>
                  <a:lnTo>
                    <a:pt x="1172" y="353"/>
                  </a:lnTo>
                  <a:lnTo>
                    <a:pt x="1187" y="323"/>
                  </a:lnTo>
                  <a:lnTo>
                    <a:pt x="1202" y="295"/>
                  </a:lnTo>
                  <a:lnTo>
                    <a:pt x="1214" y="271"/>
                  </a:lnTo>
                  <a:lnTo>
                    <a:pt x="1202" y="265"/>
                  </a:lnTo>
                  <a:lnTo>
                    <a:pt x="1214" y="274"/>
                  </a:lnTo>
                  <a:lnTo>
                    <a:pt x="1229" y="249"/>
                  </a:lnTo>
                  <a:lnTo>
                    <a:pt x="1244" y="224"/>
                  </a:lnTo>
                  <a:lnTo>
                    <a:pt x="1262" y="200"/>
                  </a:lnTo>
                  <a:lnTo>
                    <a:pt x="1262" y="197"/>
                  </a:lnTo>
                  <a:lnTo>
                    <a:pt x="1274" y="175"/>
                  </a:lnTo>
                  <a:lnTo>
                    <a:pt x="1262" y="169"/>
                  </a:lnTo>
                  <a:lnTo>
                    <a:pt x="1274" y="178"/>
                  </a:lnTo>
                  <a:lnTo>
                    <a:pt x="1289" y="156"/>
                  </a:lnTo>
                  <a:lnTo>
                    <a:pt x="1277" y="148"/>
                  </a:lnTo>
                  <a:lnTo>
                    <a:pt x="1289" y="156"/>
                  </a:lnTo>
                  <a:lnTo>
                    <a:pt x="1305" y="137"/>
                  </a:lnTo>
                  <a:lnTo>
                    <a:pt x="1317" y="120"/>
                  </a:lnTo>
                  <a:lnTo>
                    <a:pt x="1305" y="112"/>
                  </a:lnTo>
                  <a:lnTo>
                    <a:pt x="1317" y="120"/>
                  </a:lnTo>
                  <a:lnTo>
                    <a:pt x="1332" y="104"/>
                  </a:lnTo>
                  <a:lnTo>
                    <a:pt x="1320" y="96"/>
                  </a:lnTo>
                  <a:lnTo>
                    <a:pt x="1329" y="106"/>
                  </a:lnTo>
                  <a:lnTo>
                    <a:pt x="1347" y="93"/>
                  </a:lnTo>
                  <a:lnTo>
                    <a:pt x="1350" y="90"/>
                  </a:lnTo>
                  <a:lnTo>
                    <a:pt x="1365" y="74"/>
                  </a:lnTo>
                  <a:lnTo>
                    <a:pt x="1377" y="60"/>
                  </a:lnTo>
                  <a:lnTo>
                    <a:pt x="1365" y="52"/>
                  </a:lnTo>
                  <a:lnTo>
                    <a:pt x="1374" y="63"/>
                  </a:lnTo>
                  <a:lnTo>
                    <a:pt x="1389" y="52"/>
                  </a:lnTo>
                  <a:lnTo>
                    <a:pt x="1380" y="41"/>
                  </a:lnTo>
                  <a:lnTo>
                    <a:pt x="1389" y="52"/>
                  </a:lnTo>
                  <a:lnTo>
                    <a:pt x="1404" y="43"/>
                  </a:lnTo>
                  <a:lnTo>
                    <a:pt x="1395" y="33"/>
                  </a:lnTo>
                  <a:lnTo>
                    <a:pt x="1401" y="43"/>
                  </a:lnTo>
                  <a:lnTo>
                    <a:pt x="1413" y="38"/>
                  </a:lnTo>
                  <a:lnTo>
                    <a:pt x="1407" y="27"/>
                  </a:lnTo>
                  <a:lnTo>
                    <a:pt x="1413" y="41"/>
                  </a:lnTo>
                  <a:lnTo>
                    <a:pt x="1428" y="35"/>
                  </a:lnTo>
                  <a:lnTo>
                    <a:pt x="1446" y="30"/>
                  </a:lnTo>
                  <a:lnTo>
                    <a:pt x="1440" y="16"/>
                  </a:lnTo>
                  <a:lnTo>
                    <a:pt x="1443" y="30"/>
                  </a:lnTo>
                  <a:lnTo>
                    <a:pt x="1458" y="27"/>
                  </a:lnTo>
                  <a:lnTo>
                    <a:pt x="1455" y="13"/>
                  </a:lnTo>
                  <a:lnTo>
                    <a:pt x="1455" y="27"/>
                  </a:lnTo>
                  <a:lnTo>
                    <a:pt x="1467" y="27"/>
                  </a:lnTo>
                  <a:lnTo>
                    <a:pt x="1467" y="13"/>
                  </a:lnTo>
                  <a:lnTo>
                    <a:pt x="1464" y="27"/>
                  </a:lnTo>
                  <a:lnTo>
                    <a:pt x="1479" y="30"/>
                  </a:lnTo>
                  <a:lnTo>
                    <a:pt x="1494" y="33"/>
                  </a:lnTo>
                  <a:lnTo>
                    <a:pt x="1506" y="35"/>
                  </a:lnTo>
                  <a:lnTo>
                    <a:pt x="1509" y="22"/>
                  </a:lnTo>
                  <a:lnTo>
                    <a:pt x="1503" y="33"/>
                  </a:lnTo>
                  <a:lnTo>
                    <a:pt x="1521" y="41"/>
                  </a:lnTo>
                  <a:lnTo>
                    <a:pt x="1524" y="43"/>
                  </a:lnTo>
                  <a:lnTo>
                    <a:pt x="1539" y="49"/>
                  </a:lnTo>
                  <a:lnTo>
                    <a:pt x="1542" y="35"/>
                  </a:lnTo>
                  <a:lnTo>
                    <a:pt x="1533" y="46"/>
                  </a:lnTo>
                  <a:lnTo>
                    <a:pt x="1549" y="57"/>
                  </a:lnTo>
                  <a:lnTo>
                    <a:pt x="1558" y="46"/>
                  </a:lnTo>
                  <a:lnTo>
                    <a:pt x="1549" y="57"/>
                  </a:lnTo>
                  <a:lnTo>
                    <a:pt x="1561" y="68"/>
                  </a:lnTo>
                  <a:lnTo>
                    <a:pt x="1576" y="79"/>
                  </a:lnTo>
                  <a:lnTo>
                    <a:pt x="1585" y="68"/>
                  </a:lnTo>
                  <a:lnTo>
                    <a:pt x="1576" y="76"/>
                  </a:lnTo>
                  <a:lnTo>
                    <a:pt x="1591" y="93"/>
                  </a:lnTo>
                  <a:lnTo>
                    <a:pt x="1600" y="85"/>
                  </a:lnTo>
                  <a:lnTo>
                    <a:pt x="1588" y="93"/>
                  </a:lnTo>
                  <a:lnTo>
                    <a:pt x="1600" y="109"/>
                  </a:lnTo>
                  <a:lnTo>
                    <a:pt x="1603" y="112"/>
                  </a:lnTo>
                  <a:lnTo>
                    <a:pt x="1621" y="128"/>
                  </a:lnTo>
                  <a:lnTo>
                    <a:pt x="1630" y="117"/>
                  </a:lnTo>
                  <a:lnTo>
                    <a:pt x="1618" y="126"/>
                  </a:lnTo>
                  <a:lnTo>
                    <a:pt x="1633" y="145"/>
                  </a:lnTo>
                  <a:lnTo>
                    <a:pt x="1648" y="164"/>
                  </a:lnTo>
                  <a:lnTo>
                    <a:pt x="1660" y="156"/>
                  </a:lnTo>
                  <a:lnTo>
                    <a:pt x="1648" y="161"/>
                  </a:lnTo>
                  <a:lnTo>
                    <a:pt x="1660" y="183"/>
                  </a:lnTo>
                  <a:lnTo>
                    <a:pt x="1660" y="186"/>
                  </a:lnTo>
                  <a:lnTo>
                    <a:pt x="1675" y="208"/>
                  </a:lnTo>
                  <a:lnTo>
                    <a:pt x="1690" y="232"/>
                  </a:lnTo>
                  <a:lnTo>
                    <a:pt x="1705" y="257"/>
                  </a:lnTo>
                  <a:lnTo>
                    <a:pt x="1720" y="282"/>
                  </a:lnTo>
                  <a:lnTo>
                    <a:pt x="1732" y="274"/>
                  </a:lnTo>
                  <a:lnTo>
                    <a:pt x="1720" y="279"/>
                  </a:lnTo>
                  <a:lnTo>
                    <a:pt x="1735" y="306"/>
                  </a:lnTo>
                  <a:lnTo>
                    <a:pt x="1750" y="334"/>
                  </a:lnTo>
                  <a:lnTo>
                    <a:pt x="1762" y="328"/>
                  </a:lnTo>
                  <a:lnTo>
                    <a:pt x="1750" y="334"/>
                  </a:lnTo>
                  <a:lnTo>
                    <a:pt x="1762" y="364"/>
                  </a:lnTo>
                  <a:lnTo>
                    <a:pt x="1777" y="391"/>
                  </a:lnTo>
                  <a:lnTo>
                    <a:pt x="1792" y="422"/>
                  </a:lnTo>
                  <a:lnTo>
                    <a:pt x="1808" y="452"/>
                  </a:lnTo>
                  <a:lnTo>
                    <a:pt x="1820" y="446"/>
                  </a:lnTo>
                  <a:lnTo>
                    <a:pt x="1808" y="452"/>
                  </a:lnTo>
                  <a:lnTo>
                    <a:pt x="1823" y="485"/>
                  </a:lnTo>
                  <a:lnTo>
                    <a:pt x="1838" y="515"/>
                  </a:lnTo>
                  <a:lnTo>
                    <a:pt x="1853" y="545"/>
                  </a:lnTo>
                  <a:lnTo>
                    <a:pt x="1865" y="539"/>
                  </a:lnTo>
                  <a:lnTo>
                    <a:pt x="1853" y="545"/>
                  </a:lnTo>
                  <a:lnTo>
                    <a:pt x="1865" y="578"/>
                  </a:lnTo>
                  <a:lnTo>
                    <a:pt x="1880" y="611"/>
                  </a:lnTo>
                  <a:lnTo>
                    <a:pt x="1880" y="613"/>
                  </a:lnTo>
                  <a:lnTo>
                    <a:pt x="1898" y="643"/>
                  </a:lnTo>
                  <a:lnTo>
                    <a:pt x="1910" y="635"/>
                  </a:lnTo>
                  <a:lnTo>
                    <a:pt x="1898" y="641"/>
                  </a:lnTo>
                  <a:lnTo>
                    <a:pt x="1910" y="674"/>
                  </a:lnTo>
                  <a:lnTo>
                    <a:pt x="1925" y="704"/>
                  </a:lnTo>
                  <a:lnTo>
                    <a:pt x="1937" y="698"/>
                  </a:lnTo>
                  <a:lnTo>
                    <a:pt x="1925" y="704"/>
                  </a:lnTo>
                  <a:lnTo>
                    <a:pt x="1940" y="739"/>
                  </a:lnTo>
                  <a:lnTo>
                    <a:pt x="1955" y="769"/>
                  </a:lnTo>
                  <a:lnTo>
                    <a:pt x="1967" y="764"/>
                  </a:lnTo>
                  <a:lnTo>
                    <a:pt x="1955" y="769"/>
                  </a:lnTo>
                  <a:lnTo>
                    <a:pt x="1967" y="802"/>
                  </a:lnTo>
                  <a:lnTo>
                    <a:pt x="1982" y="832"/>
                  </a:lnTo>
                  <a:lnTo>
                    <a:pt x="2000" y="865"/>
                  </a:lnTo>
                  <a:lnTo>
                    <a:pt x="2012" y="860"/>
                  </a:lnTo>
                  <a:lnTo>
                    <a:pt x="2000" y="865"/>
                  </a:lnTo>
                  <a:lnTo>
                    <a:pt x="2012" y="895"/>
                  </a:lnTo>
                  <a:lnTo>
                    <a:pt x="2027" y="926"/>
                  </a:lnTo>
                  <a:lnTo>
                    <a:pt x="2043" y="956"/>
                  </a:lnTo>
                  <a:lnTo>
                    <a:pt x="2058" y="983"/>
                  </a:lnTo>
                  <a:lnTo>
                    <a:pt x="2070" y="978"/>
                  </a:lnTo>
                  <a:lnTo>
                    <a:pt x="2058" y="983"/>
                  </a:lnTo>
                  <a:lnTo>
                    <a:pt x="2070" y="1013"/>
                  </a:lnTo>
                  <a:lnTo>
                    <a:pt x="2070" y="1016"/>
                  </a:lnTo>
                  <a:lnTo>
                    <a:pt x="2088" y="1046"/>
                  </a:lnTo>
                  <a:lnTo>
                    <a:pt x="2103" y="1071"/>
                  </a:lnTo>
                  <a:lnTo>
                    <a:pt x="2115" y="1063"/>
                  </a:lnTo>
                  <a:lnTo>
                    <a:pt x="2103" y="1068"/>
                  </a:lnTo>
                  <a:lnTo>
                    <a:pt x="2115" y="1095"/>
                  </a:lnTo>
                  <a:lnTo>
                    <a:pt x="2130" y="1126"/>
                  </a:lnTo>
                  <a:lnTo>
                    <a:pt x="2130" y="1128"/>
                  </a:lnTo>
                  <a:lnTo>
                    <a:pt x="2145" y="1153"/>
                  </a:lnTo>
                  <a:lnTo>
                    <a:pt x="2160" y="1178"/>
                  </a:lnTo>
                  <a:lnTo>
                    <a:pt x="2172" y="1169"/>
                  </a:lnTo>
                  <a:lnTo>
                    <a:pt x="2160" y="1175"/>
                  </a:lnTo>
                  <a:lnTo>
                    <a:pt x="2172" y="1197"/>
                  </a:lnTo>
                  <a:lnTo>
                    <a:pt x="2172" y="1199"/>
                  </a:lnTo>
                  <a:lnTo>
                    <a:pt x="2190" y="1224"/>
                  </a:lnTo>
                  <a:lnTo>
                    <a:pt x="2205" y="1246"/>
                  </a:lnTo>
                  <a:lnTo>
                    <a:pt x="2217" y="1238"/>
                  </a:lnTo>
                  <a:lnTo>
                    <a:pt x="2205" y="1243"/>
                  </a:lnTo>
                  <a:lnTo>
                    <a:pt x="2217" y="1268"/>
                  </a:lnTo>
                  <a:lnTo>
                    <a:pt x="2217" y="1271"/>
                  </a:lnTo>
                  <a:lnTo>
                    <a:pt x="2232" y="1290"/>
                  </a:lnTo>
                  <a:lnTo>
                    <a:pt x="2247" y="1309"/>
                  </a:lnTo>
                  <a:lnTo>
                    <a:pt x="2262" y="1328"/>
                  </a:lnTo>
                  <a:lnTo>
                    <a:pt x="2277" y="1347"/>
                  </a:lnTo>
                  <a:lnTo>
                    <a:pt x="2293" y="1367"/>
                  </a:lnTo>
                  <a:lnTo>
                    <a:pt x="2296" y="1367"/>
                  </a:lnTo>
                  <a:lnTo>
                    <a:pt x="2311" y="1383"/>
                  </a:lnTo>
                  <a:lnTo>
                    <a:pt x="2320" y="1375"/>
                  </a:lnTo>
                  <a:lnTo>
                    <a:pt x="2308" y="1383"/>
                  </a:lnTo>
                  <a:lnTo>
                    <a:pt x="2320" y="1402"/>
                  </a:lnTo>
                  <a:lnTo>
                    <a:pt x="2323" y="1402"/>
                  </a:lnTo>
                  <a:lnTo>
                    <a:pt x="2338" y="1419"/>
                  </a:lnTo>
                  <a:lnTo>
                    <a:pt x="2338" y="1421"/>
                  </a:lnTo>
                  <a:lnTo>
                    <a:pt x="2353" y="1435"/>
                  </a:lnTo>
                  <a:lnTo>
                    <a:pt x="2371" y="1449"/>
                  </a:lnTo>
                  <a:lnTo>
                    <a:pt x="2380" y="1438"/>
                  </a:lnTo>
                  <a:lnTo>
                    <a:pt x="2368" y="1446"/>
                  </a:lnTo>
                  <a:lnTo>
                    <a:pt x="2380" y="1460"/>
                  </a:lnTo>
                  <a:lnTo>
                    <a:pt x="2383" y="1462"/>
                  </a:lnTo>
                  <a:lnTo>
                    <a:pt x="2398" y="1476"/>
                  </a:lnTo>
                  <a:lnTo>
                    <a:pt x="2413" y="1487"/>
                  </a:lnTo>
                  <a:lnTo>
                    <a:pt x="2422" y="1476"/>
                  </a:lnTo>
                  <a:lnTo>
                    <a:pt x="2410" y="1484"/>
                  </a:lnTo>
                  <a:lnTo>
                    <a:pt x="2422" y="1498"/>
                  </a:lnTo>
                  <a:lnTo>
                    <a:pt x="2425" y="1501"/>
                  </a:lnTo>
                  <a:lnTo>
                    <a:pt x="2440" y="1512"/>
                  </a:lnTo>
                  <a:lnTo>
                    <a:pt x="2455" y="1523"/>
                  </a:lnTo>
                  <a:lnTo>
                    <a:pt x="2458" y="1523"/>
                  </a:lnTo>
                  <a:lnTo>
                    <a:pt x="2476" y="1534"/>
                  </a:lnTo>
                  <a:lnTo>
                    <a:pt x="2482" y="1523"/>
                  </a:lnTo>
                  <a:lnTo>
                    <a:pt x="2473" y="1534"/>
                  </a:lnTo>
                  <a:lnTo>
                    <a:pt x="2485" y="1542"/>
                  </a:lnTo>
                  <a:lnTo>
                    <a:pt x="2488" y="1542"/>
                  </a:lnTo>
                  <a:lnTo>
                    <a:pt x="2503" y="1550"/>
                  </a:lnTo>
                  <a:lnTo>
                    <a:pt x="2518" y="1558"/>
                  </a:lnTo>
                  <a:lnTo>
                    <a:pt x="2524" y="1547"/>
                  </a:lnTo>
                  <a:lnTo>
                    <a:pt x="2515" y="1558"/>
                  </a:lnTo>
                  <a:lnTo>
                    <a:pt x="2527" y="1567"/>
                  </a:lnTo>
                  <a:lnTo>
                    <a:pt x="2531" y="1567"/>
                  </a:lnTo>
                  <a:lnTo>
                    <a:pt x="2546" y="1575"/>
                  </a:lnTo>
                  <a:lnTo>
                    <a:pt x="2549" y="1577"/>
                  </a:lnTo>
                  <a:lnTo>
                    <a:pt x="2567" y="1583"/>
                  </a:lnTo>
                  <a:lnTo>
                    <a:pt x="2570" y="1569"/>
                  </a:lnTo>
                  <a:lnTo>
                    <a:pt x="2564" y="1580"/>
                  </a:lnTo>
                  <a:lnTo>
                    <a:pt x="2579" y="1588"/>
                  </a:lnTo>
                  <a:lnTo>
                    <a:pt x="2591" y="1594"/>
                  </a:lnTo>
                  <a:lnTo>
                    <a:pt x="2594" y="1597"/>
                  </a:lnTo>
                  <a:lnTo>
                    <a:pt x="2609" y="1602"/>
                  </a:lnTo>
                  <a:lnTo>
                    <a:pt x="2624" y="1608"/>
                  </a:lnTo>
                  <a:lnTo>
                    <a:pt x="2627" y="1594"/>
                  </a:lnTo>
                  <a:lnTo>
                    <a:pt x="2621" y="1605"/>
                  </a:lnTo>
                  <a:lnTo>
                    <a:pt x="2633" y="1610"/>
                  </a:lnTo>
                  <a:lnTo>
                    <a:pt x="2636" y="1613"/>
                  </a:lnTo>
                  <a:lnTo>
                    <a:pt x="2651" y="1616"/>
                  </a:lnTo>
                  <a:lnTo>
                    <a:pt x="2654" y="1602"/>
                  </a:lnTo>
                  <a:lnTo>
                    <a:pt x="2651" y="1616"/>
                  </a:lnTo>
                  <a:lnTo>
                    <a:pt x="2669" y="1621"/>
                  </a:lnTo>
                  <a:lnTo>
                    <a:pt x="2684" y="1624"/>
                  </a:lnTo>
                  <a:lnTo>
                    <a:pt x="2687" y="1610"/>
                  </a:lnTo>
                  <a:lnTo>
                    <a:pt x="2681" y="1621"/>
                  </a:lnTo>
                  <a:lnTo>
                    <a:pt x="2693" y="1627"/>
                  </a:lnTo>
                  <a:lnTo>
                    <a:pt x="2696" y="1630"/>
                  </a:lnTo>
                  <a:lnTo>
                    <a:pt x="2711" y="1632"/>
                  </a:lnTo>
                  <a:lnTo>
                    <a:pt x="2726" y="1635"/>
                  </a:lnTo>
                  <a:lnTo>
                    <a:pt x="2738" y="1638"/>
                  </a:lnTo>
                  <a:lnTo>
                    <a:pt x="2741" y="1638"/>
                  </a:lnTo>
                  <a:lnTo>
                    <a:pt x="2759" y="1640"/>
                  </a:lnTo>
                  <a:lnTo>
                    <a:pt x="2759" y="1627"/>
                  </a:lnTo>
                  <a:lnTo>
                    <a:pt x="2756" y="1640"/>
                  </a:lnTo>
                  <a:lnTo>
                    <a:pt x="2771" y="1643"/>
                  </a:lnTo>
                  <a:lnTo>
                    <a:pt x="2787" y="1646"/>
                  </a:lnTo>
                  <a:lnTo>
                    <a:pt x="2790" y="1646"/>
                  </a:lnTo>
                  <a:lnTo>
                    <a:pt x="2802" y="1646"/>
                  </a:lnTo>
                  <a:lnTo>
                    <a:pt x="2802" y="1632"/>
                  </a:lnTo>
                  <a:lnTo>
                    <a:pt x="2799" y="1646"/>
                  </a:lnTo>
                  <a:lnTo>
                    <a:pt x="2814" y="1649"/>
                  </a:lnTo>
                  <a:lnTo>
                    <a:pt x="2829" y="1651"/>
                  </a:lnTo>
                  <a:lnTo>
                    <a:pt x="2832" y="1651"/>
                  </a:lnTo>
                  <a:lnTo>
                    <a:pt x="2844" y="1651"/>
                  </a:lnTo>
                  <a:lnTo>
                    <a:pt x="2844" y="1638"/>
                  </a:lnTo>
                  <a:lnTo>
                    <a:pt x="2841" y="1651"/>
                  </a:lnTo>
                  <a:lnTo>
                    <a:pt x="2859" y="1657"/>
                  </a:lnTo>
                  <a:lnTo>
                    <a:pt x="2862" y="1657"/>
                  </a:lnTo>
                  <a:lnTo>
                    <a:pt x="2877" y="1657"/>
                  </a:lnTo>
                  <a:lnTo>
                    <a:pt x="2877" y="1643"/>
                  </a:lnTo>
                  <a:lnTo>
                    <a:pt x="2874" y="1657"/>
                  </a:lnTo>
                  <a:lnTo>
                    <a:pt x="2889" y="1660"/>
                  </a:lnTo>
                  <a:lnTo>
                    <a:pt x="2892" y="1660"/>
                  </a:lnTo>
                  <a:lnTo>
                    <a:pt x="2904" y="1660"/>
                  </a:lnTo>
                  <a:lnTo>
                    <a:pt x="2904" y="1646"/>
                  </a:lnTo>
                  <a:lnTo>
                    <a:pt x="2901" y="1660"/>
                  </a:lnTo>
                  <a:lnTo>
                    <a:pt x="2916" y="1662"/>
                  </a:lnTo>
                  <a:lnTo>
                    <a:pt x="2919" y="1662"/>
                  </a:lnTo>
                  <a:lnTo>
                    <a:pt x="2934" y="1662"/>
                  </a:lnTo>
                  <a:lnTo>
                    <a:pt x="2934" y="1635"/>
                  </a:lnTo>
                  <a:lnTo>
                    <a:pt x="2919" y="1635"/>
                  </a:lnTo>
                  <a:lnTo>
                    <a:pt x="2919" y="1649"/>
                  </a:lnTo>
                  <a:lnTo>
                    <a:pt x="2922" y="1638"/>
                  </a:lnTo>
                  <a:lnTo>
                    <a:pt x="2907" y="1635"/>
                  </a:lnTo>
                  <a:lnTo>
                    <a:pt x="2904" y="1632"/>
                  </a:lnTo>
                  <a:lnTo>
                    <a:pt x="2892" y="1632"/>
                  </a:lnTo>
                  <a:lnTo>
                    <a:pt x="2892" y="1646"/>
                  </a:lnTo>
                  <a:lnTo>
                    <a:pt x="2895" y="1635"/>
                  </a:lnTo>
                  <a:lnTo>
                    <a:pt x="2880" y="1632"/>
                  </a:lnTo>
                  <a:lnTo>
                    <a:pt x="2877" y="1630"/>
                  </a:lnTo>
                  <a:lnTo>
                    <a:pt x="2862" y="1630"/>
                  </a:lnTo>
                  <a:lnTo>
                    <a:pt x="2862" y="1643"/>
                  </a:lnTo>
                  <a:lnTo>
                    <a:pt x="2868" y="1632"/>
                  </a:lnTo>
                  <a:lnTo>
                    <a:pt x="2850" y="1627"/>
                  </a:lnTo>
                  <a:lnTo>
                    <a:pt x="2844" y="1624"/>
                  </a:lnTo>
                  <a:lnTo>
                    <a:pt x="2832" y="1624"/>
                  </a:lnTo>
                  <a:lnTo>
                    <a:pt x="2832" y="1638"/>
                  </a:lnTo>
                  <a:lnTo>
                    <a:pt x="2835" y="1627"/>
                  </a:lnTo>
                  <a:lnTo>
                    <a:pt x="2820" y="1624"/>
                  </a:lnTo>
                  <a:lnTo>
                    <a:pt x="2805" y="1621"/>
                  </a:lnTo>
                  <a:lnTo>
                    <a:pt x="2802" y="1619"/>
                  </a:lnTo>
                  <a:lnTo>
                    <a:pt x="2790" y="1619"/>
                  </a:lnTo>
                  <a:lnTo>
                    <a:pt x="2790" y="1632"/>
                  </a:lnTo>
                  <a:lnTo>
                    <a:pt x="2793" y="1621"/>
                  </a:lnTo>
                  <a:lnTo>
                    <a:pt x="2778" y="1619"/>
                  </a:lnTo>
                  <a:lnTo>
                    <a:pt x="2762" y="1616"/>
                  </a:lnTo>
                  <a:lnTo>
                    <a:pt x="2744" y="1613"/>
                  </a:lnTo>
                  <a:lnTo>
                    <a:pt x="2741" y="1624"/>
                  </a:lnTo>
                  <a:lnTo>
                    <a:pt x="2744" y="1613"/>
                  </a:lnTo>
                  <a:lnTo>
                    <a:pt x="2732" y="1610"/>
                  </a:lnTo>
                  <a:lnTo>
                    <a:pt x="2717" y="1608"/>
                  </a:lnTo>
                  <a:lnTo>
                    <a:pt x="2702" y="1605"/>
                  </a:lnTo>
                  <a:lnTo>
                    <a:pt x="2699" y="1616"/>
                  </a:lnTo>
                  <a:lnTo>
                    <a:pt x="2705" y="1605"/>
                  </a:lnTo>
                  <a:lnTo>
                    <a:pt x="2693" y="1599"/>
                  </a:lnTo>
                  <a:lnTo>
                    <a:pt x="2690" y="1599"/>
                  </a:lnTo>
                  <a:lnTo>
                    <a:pt x="2675" y="1597"/>
                  </a:lnTo>
                  <a:lnTo>
                    <a:pt x="2672" y="1608"/>
                  </a:lnTo>
                  <a:lnTo>
                    <a:pt x="2678" y="1597"/>
                  </a:lnTo>
                  <a:lnTo>
                    <a:pt x="2660" y="1591"/>
                  </a:lnTo>
                  <a:lnTo>
                    <a:pt x="2657" y="1591"/>
                  </a:lnTo>
                  <a:lnTo>
                    <a:pt x="2642" y="1588"/>
                  </a:lnTo>
                  <a:lnTo>
                    <a:pt x="2639" y="1599"/>
                  </a:lnTo>
                  <a:lnTo>
                    <a:pt x="2645" y="1588"/>
                  </a:lnTo>
                  <a:lnTo>
                    <a:pt x="2633" y="1583"/>
                  </a:lnTo>
                  <a:lnTo>
                    <a:pt x="2618" y="1577"/>
                  </a:lnTo>
                  <a:lnTo>
                    <a:pt x="2603" y="1572"/>
                  </a:lnTo>
                  <a:lnTo>
                    <a:pt x="2597" y="1583"/>
                  </a:lnTo>
                  <a:lnTo>
                    <a:pt x="2603" y="1572"/>
                  </a:lnTo>
                  <a:lnTo>
                    <a:pt x="2591" y="1567"/>
                  </a:lnTo>
                  <a:lnTo>
                    <a:pt x="2585" y="1577"/>
                  </a:lnTo>
                  <a:lnTo>
                    <a:pt x="2594" y="1567"/>
                  </a:lnTo>
                  <a:lnTo>
                    <a:pt x="2579" y="1558"/>
                  </a:lnTo>
                  <a:lnTo>
                    <a:pt x="2576" y="1558"/>
                  </a:lnTo>
                  <a:lnTo>
                    <a:pt x="2558" y="1553"/>
                  </a:lnTo>
                  <a:lnTo>
                    <a:pt x="2552" y="1564"/>
                  </a:lnTo>
                  <a:lnTo>
                    <a:pt x="2561" y="1553"/>
                  </a:lnTo>
                  <a:lnTo>
                    <a:pt x="2546" y="1545"/>
                  </a:lnTo>
                  <a:lnTo>
                    <a:pt x="2537" y="1556"/>
                  </a:lnTo>
                  <a:lnTo>
                    <a:pt x="2546" y="1545"/>
                  </a:lnTo>
                  <a:lnTo>
                    <a:pt x="2534" y="1536"/>
                  </a:lnTo>
                  <a:lnTo>
                    <a:pt x="2518" y="1528"/>
                  </a:lnTo>
                  <a:lnTo>
                    <a:pt x="2503" y="1520"/>
                  </a:lnTo>
                  <a:lnTo>
                    <a:pt x="2494" y="1531"/>
                  </a:lnTo>
                  <a:lnTo>
                    <a:pt x="2503" y="1520"/>
                  </a:lnTo>
                  <a:lnTo>
                    <a:pt x="2491" y="1512"/>
                  </a:lnTo>
                  <a:lnTo>
                    <a:pt x="2473" y="1501"/>
                  </a:lnTo>
                  <a:lnTo>
                    <a:pt x="2464" y="1512"/>
                  </a:lnTo>
                  <a:lnTo>
                    <a:pt x="2473" y="1504"/>
                  </a:lnTo>
                  <a:lnTo>
                    <a:pt x="2458" y="1493"/>
                  </a:lnTo>
                  <a:lnTo>
                    <a:pt x="2443" y="1482"/>
                  </a:lnTo>
                  <a:lnTo>
                    <a:pt x="2434" y="1490"/>
                  </a:lnTo>
                  <a:lnTo>
                    <a:pt x="2446" y="1482"/>
                  </a:lnTo>
                  <a:lnTo>
                    <a:pt x="2434" y="1468"/>
                  </a:lnTo>
                  <a:lnTo>
                    <a:pt x="2431" y="1468"/>
                  </a:lnTo>
                  <a:lnTo>
                    <a:pt x="2416" y="1457"/>
                  </a:lnTo>
                  <a:lnTo>
                    <a:pt x="2407" y="1465"/>
                  </a:lnTo>
                  <a:lnTo>
                    <a:pt x="2419" y="1457"/>
                  </a:lnTo>
                  <a:lnTo>
                    <a:pt x="2404" y="1443"/>
                  </a:lnTo>
                  <a:lnTo>
                    <a:pt x="2392" y="1451"/>
                  </a:lnTo>
                  <a:lnTo>
                    <a:pt x="2404" y="1443"/>
                  </a:lnTo>
                  <a:lnTo>
                    <a:pt x="2392" y="1430"/>
                  </a:lnTo>
                  <a:lnTo>
                    <a:pt x="2389" y="1430"/>
                  </a:lnTo>
                  <a:lnTo>
                    <a:pt x="2371" y="1416"/>
                  </a:lnTo>
                  <a:lnTo>
                    <a:pt x="2362" y="1424"/>
                  </a:lnTo>
                  <a:lnTo>
                    <a:pt x="2374" y="1416"/>
                  </a:lnTo>
                  <a:lnTo>
                    <a:pt x="2359" y="1402"/>
                  </a:lnTo>
                  <a:lnTo>
                    <a:pt x="2347" y="1410"/>
                  </a:lnTo>
                  <a:lnTo>
                    <a:pt x="2359" y="1402"/>
                  </a:lnTo>
                  <a:lnTo>
                    <a:pt x="2344" y="1386"/>
                  </a:lnTo>
                  <a:lnTo>
                    <a:pt x="2332" y="1394"/>
                  </a:lnTo>
                  <a:lnTo>
                    <a:pt x="2344" y="1388"/>
                  </a:lnTo>
                  <a:lnTo>
                    <a:pt x="2332" y="1369"/>
                  </a:lnTo>
                  <a:lnTo>
                    <a:pt x="2332" y="1367"/>
                  </a:lnTo>
                  <a:lnTo>
                    <a:pt x="2317" y="1350"/>
                  </a:lnTo>
                  <a:lnTo>
                    <a:pt x="2305" y="1358"/>
                  </a:lnTo>
                  <a:lnTo>
                    <a:pt x="2317" y="1350"/>
                  </a:lnTo>
                  <a:lnTo>
                    <a:pt x="2302" y="1331"/>
                  </a:lnTo>
                  <a:lnTo>
                    <a:pt x="2287" y="1312"/>
                  </a:lnTo>
                  <a:lnTo>
                    <a:pt x="2271" y="1293"/>
                  </a:lnTo>
                  <a:lnTo>
                    <a:pt x="2256" y="1273"/>
                  </a:lnTo>
                  <a:lnTo>
                    <a:pt x="2241" y="1254"/>
                  </a:lnTo>
                  <a:lnTo>
                    <a:pt x="2229" y="1262"/>
                  </a:lnTo>
                  <a:lnTo>
                    <a:pt x="2241" y="1257"/>
                  </a:lnTo>
                  <a:lnTo>
                    <a:pt x="2229" y="1232"/>
                  </a:lnTo>
                  <a:lnTo>
                    <a:pt x="2214" y="1210"/>
                  </a:lnTo>
                  <a:lnTo>
                    <a:pt x="2196" y="1186"/>
                  </a:lnTo>
                  <a:lnTo>
                    <a:pt x="2184" y="1191"/>
                  </a:lnTo>
                  <a:lnTo>
                    <a:pt x="2196" y="1186"/>
                  </a:lnTo>
                  <a:lnTo>
                    <a:pt x="2184" y="1164"/>
                  </a:lnTo>
                  <a:lnTo>
                    <a:pt x="2169" y="1139"/>
                  </a:lnTo>
                  <a:lnTo>
                    <a:pt x="2154" y="1115"/>
                  </a:lnTo>
                  <a:lnTo>
                    <a:pt x="2142" y="1120"/>
                  </a:lnTo>
                  <a:lnTo>
                    <a:pt x="2154" y="1115"/>
                  </a:lnTo>
                  <a:lnTo>
                    <a:pt x="2139" y="1084"/>
                  </a:lnTo>
                  <a:lnTo>
                    <a:pt x="2127" y="1090"/>
                  </a:lnTo>
                  <a:lnTo>
                    <a:pt x="2142" y="1087"/>
                  </a:lnTo>
                  <a:lnTo>
                    <a:pt x="2130" y="1060"/>
                  </a:lnTo>
                  <a:lnTo>
                    <a:pt x="2127" y="1057"/>
                  </a:lnTo>
                  <a:lnTo>
                    <a:pt x="2112" y="1032"/>
                  </a:lnTo>
                  <a:lnTo>
                    <a:pt x="2094" y="1002"/>
                  </a:lnTo>
                  <a:lnTo>
                    <a:pt x="2082" y="1008"/>
                  </a:lnTo>
                  <a:lnTo>
                    <a:pt x="2097" y="1005"/>
                  </a:lnTo>
                  <a:lnTo>
                    <a:pt x="2085" y="975"/>
                  </a:lnTo>
                  <a:lnTo>
                    <a:pt x="2082" y="972"/>
                  </a:lnTo>
                  <a:lnTo>
                    <a:pt x="2067" y="945"/>
                  </a:lnTo>
                  <a:lnTo>
                    <a:pt x="2052" y="915"/>
                  </a:lnTo>
                  <a:lnTo>
                    <a:pt x="2036" y="884"/>
                  </a:lnTo>
                  <a:lnTo>
                    <a:pt x="2024" y="890"/>
                  </a:lnTo>
                  <a:lnTo>
                    <a:pt x="2040" y="887"/>
                  </a:lnTo>
                  <a:lnTo>
                    <a:pt x="2027" y="857"/>
                  </a:lnTo>
                  <a:lnTo>
                    <a:pt x="2024" y="854"/>
                  </a:lnTo>
                  <a:lnTo>
                    <a:pt x="2006" y="821"/>
                  </a:lnTo>
                  <a:lnTo>
                    <a:pt x="1991" y="791"/>
                  </a:lnTo>
                  <a:lnTo>
                    <a:pt x="1979" y="797"/>
                  </a:lnTo>
                  <a:lnTo>
                    <a:pt x="1994" y="794"/>
                  </a:lnTo>
                  <a:lnTo>
                    <a:pt x="1982" y="761"/>
                  </a:lnTo>
                  <a:lnTo>
                    <a:pt x="1979" y="758"/>
                  </a:lnTo>
                  <a:lnTo>
                    <a:pt x="1964" y="728"/>
                  </a:lnTo>
                  <a:lnTo>
                    <a:pt x="1952" y="734"/>
                  </a:lnTo>
                  <a:lnTo>
                    <a:pt x="1967" y="731"/>
                  </a:lnTo>
                  <a:lnTo>
                    <a:pt x="1952" y="695"/>
                  </a:lnTo>
                  <a:lnTo>
                    <a:pt x="1949" y="693"/>
                  </a:lnTo>
                  <a:lnTo>
                    <a:pt x="1934" y="663"/>
                  </a:lnTo>
                  <a:lnTo>
                    <a:pt x="1922" y="668"/>
                  </a:lnTo>
                  <a:lnTo>
                    <a:pt x="1937" y="665"/>
                  </a:lnTo>
                  <a:lnTo>
                    <a:pt x="1925" y="632"/>
                  </a:lnTo>
                  <a:lnTo>
                    <a:pt x="1922" y="630"/>
                  </a:lnTo>
                  <a:lnTo>
                    <a:pt x="1904" y="600"/>
                  </a:lnTo>
                  <a:lnTo>
                    <a:pt x="1892" y="605"/>
                  </a:lnTo>
                  <a:lnTo>
                    <a:pt x="1907" y="600"/>
                  </a:lnTo>
                  <a:lnTo>
                    <a:pt x="1892" y="567"/>
                  </a:lnTo>
                  <a:lnTo>
                    <a:pt x="1877" y="572"/>
                  </a:lnTo>
                  <a:lnTo>
                    <a:pt x="1892" y="569"/>
                  </a:lnTo>
                  <a:lnTo>
                    <a:pt x="1880" y="537"/>
                  </a:lnTo>
                  <a:lnTo>
                    <a:pt x="1877" y="534"/>
                  </a:lnTo>
                  <a:lnTo>
                    <a:pt x="1862" y="504"/>
                  </a:lnTo>
                  <a:lnTo>
                    <a:pt x="1847" y="474"/>
                  </a:lnTo>
                  <a:lnTo>
                    <a:pt x="1835" y="479"/>
                  </a:lnTo>
                  <a:lnTo>
                    <a:pt x="1850" y="474"/>
                  </a:lnTo>
                  <a:lnTo>
                    <a:pt x="1835" y="441"/>
                  </a:lnTo>
                  <a:lnTo>
                    <a:pt x="1832" y="441"/>
                  </a:lnTo>
                  <a:lnTo>
                    <a:pt x="1817" y="411"/>
                  </a:lnTo>
                  <a:lnTo>
                    <a:pt x="1802" y="380"/>
                  </a:lnTo>
                  <a:lnTo>
                    <a:pt x="1786" y="353"/>
                  </a:lnTo>
                  <a:lnTo>
                    <a:pt x="1774" y="359"/>
                  </a:lnTo>
                  <a:lnTo>
                    <a:pt x="1789" y="356"/>
                  </a:lnTo>
                  <a:lnTo>
                    <a:pt x="1777" y="326"/>
                  </a:lnTo>
                  <a:lnTo>
                    <a:pt x="1774" y="323"/>
                  </a:lnTo>
                  <a:lnTo>
                    <a:pt x="1759" y="295"/>
                  </a:lnTo>
                  <a:lnTo>
                    <a:pt x="1744" y="268"/>
                  </a:lnTo>
                  <a:lnTo>
                    <a:pt x="1729" y="243"/>
                  </a:lnTo>
                  <a:lnTo>
                    <a:pt x="1714" y="219"/>
                  </a:lnTo>
                  <a:lnTo>
                    <a:pt x="1699" y="194"/>
                  </a:lnTo>
                  <a:lnTo>
                    <a:pt x="1684" y="172"/>
                  </a:lnTo>
                  <a:lnTo>
                    <a:pt x="1672" y="178"/>
                  </a:lnTo>
                  <a:lnTo>
                    <a:pt x="1684" y="172"/>
                  </a:lnTo>
                  <a:lnTo>
                    <a:pt x="1672" y="150"/>
                  </a:lnTo>
                  <a:lnTo>
                    <a:pt x="1672" y="148"/>
                  </a:lnTo>
                  <a:lnTo>
                    <a:pt x="1657" y="128"/>
                  </a:lnTo>
                  <a:lnTo>
                    <a:pt x="1642" y="109"/>
                  </a:lnTo>
                  <a:lnTo>
                    <a:pt x="1624" y="93"/>
                  </a:lnTo>
                  <a:lnTo>
                    <a:pt x="1612" y="101"/>
                  </a:lnTo>
                  <a:lnTo>
                    <a:pt x="1624" y="96"/>
                  </a:lnTo>
                  <a:lnTo>
                    <a:pt x="1612" y="79"/>
                  </a:lnTo>
                  <a:lnTo>
                    <a:pt x="1612" y="76"/>
                  </a:lnTo>
                  <a:lnTo>
                    <a:pt x="1597" y="60"/>
                  </a:lnTo>
                  <a:lnTo>
                    <a:pt x="1594" y="60"/>
                  </a:lnTo>
                  <a:lnTo>
                    <a:pt x="1579" y="49"/>
                  </a:lnTo>
                  <a:lnTo>
                    <a:pt x="1570" y="57"/>
                  </a:lnTo>
                  <a:lnTo>
                    <a:pt x="1582" y="49"/>
                  </a:lnTo>
                  <a:lnTo>
                    <a:pt x="1570" y="38"/>
                  </a:lnTo>
                  <a:lnTo>
                    <a:pt x="1567" y="38"/>
                  </a:lnTo>
                  <a:lnTo>
                    <a:pt x="1552" y="27"/>
                  </a:lnTo>
                  <a:lnTo>
                    <a:pt x="1549" y="24"/>
                  </a:lnTo>
                  <a:lnTo>
                    <a:pt x="1533" y="19"/>
                  </a:lnTo>
                  <a:lnTo>
                    <a:pt x="1527" y="30"/>
                  </a:lnTo>
                  <a:lnTo>
                    <a:pt x="1533" y="19"/>
                  </a:lnTo>
                  <a:lnTo>
                    <a:pt x="1515" y="11"/>
                  </a:lnTo>
                  <a:lnTo>
                    <a:pt x="1512" y="11"/>
                  </a:lnTo>
                  <a:lnTo>
                    <a:pt x="1500" y="8"/>
                  </a:lnTo>
                  <a:lnTo>
                    <a:pt x="1485" y="5"/>
                  </a:lnTo>
                  <a:lnTo>
                    <a:pt x="1470" y="2"/>
                  </a:lnTo>
                  <a:lnTo>
                    <a:pt x="1467" y="0"/>
                  </a:lnTo>
                  <a:lnTo>
                    <a:pt x="1455" y="0"/>
                  </a:lnTo>
                  <a:lnTo>
                    <a:pt x="1452" y="2"/>
                  </a:lnTo>
                  <a:lnTo>
                    <a:pt x="1437" y="5"/>
                  </a:lnTo>
                  <a:lnTo>
                    <a:pt x="1419" y="11"/>
                  </a:lnTo>
                  <a:lnTo>
                    <a:pt x="1404" y="16"/>
                  </a:lnTo>
                  <a:lnTo>
                    <a:pt x="1401" y="16"/>
                  </a:lnTo>
                  <a:lnTo>
                    <a:pt x="1389" y="22"/>
                  </a:lnTo>
                  <a:lnTo>
                    <a:pt x="1374" y="30"/>
                  </a:lnTo>
                  <a:lnTo>
                    <a:pt x="1371" y="33"/>
                  </a:lnTo>
                  <a:lnTo>
                    <a:pt x="1356" y="43"/>
                  </a:lnTo>
                  <a:lnTo>
                    <a:pt x="1344" y="57"/>
                  </a:lnTo>
                  <a:lnTo>
                    <a:pt x="1329" y="74"/>
                  </a:lnTo>
                  <a:lnTo>
                    <a:pt x="1338" y="82"/>
                  </a:lnTo>
                  <a:lnTo>
                    <a:pt x="1329" y="74"/>
                  </a:lnTo>
                  <a:lnTo>
                    <a:pt x="1311" y="87"/>
                  </a:lnTo>
                  <a:lnTo>
                    <a:pt x="1295" y="104"/>
                  </a:lnTo>
                  <a:lnTo>
                    <a:pt x="1292" y="106"/>
                  </a:lnTo>
                  <a:lnTo>
                    <a:pt x="1280" y="123"/>
                  </a:lnTo>
                  <a:lnTo>
                    <a:pt x="1292" y="128"/>
                  </a:lnTo>
                  <a:lnTo>
                    <a:pt x="1280" y="120"/>
                  </a:lnTo>
                  <a:lnTo>
                    <a:pt x="1265" y="139"/>
                  </a:lnTo>
                  <a:lnTo>
                    <a:pt x="1265" y="142"/>
                  </a:lnTo>
                  <a:lnTo>
                    <a:pt x="1250" y="164"/>
                  </a:lnTo>
                  <a:lnTo>
                    <a:pt x="1238" y="186"/>
                  </a:lnTo>
                  <a:lnTo>
                    <a:pt x="1250" y="191"/>
                  </a:lnTo>
                  <a:lnTo>
                    <a:pt x="1238" y="186"/>
                  </a:lnTo>
                  <a:lnTo>
                    <a:pt x="1220" y="211"/>
                  </a:lnTo>
                  <a:lnTo>
                    <a:pt x="1205" y="235"/>
                  </a:lnTo>
                  <a:lnTo>
                    <a:pt x="1190" y="260"/>
                  </a:lnTo>
                  <a:lnTo>
                    <a:pt x="1178" y="285"/>
                  </a:lnTo>
                  <a:lnTo>
                    <a:pt x="1163" y="312"/>
                  </a:lnTo>
                  <a:lnTo>
                    <a:pt x="1148" y="342"/>
                  </a:lnTo>
                  <a:lnTo>
                    <a:pt x="1145" y="348"/>
                  </a:lnTo>
                  <a:lnTo>
                    <a:pt x="1148" y="345"/>
                  </a:lnTo>
                  <a:lnTo>
                    <a:pt x="1136" y="372"/>
                  </a:lnTo>
                  <a:lnTo>
                    <a:pt x="1148" y="375"/>
                  </a:lnTo>
                  <a:lnTo>
                    <a:pt x="1136" y="369"/>
                  </a:lnTo>
                  <a:lnTo>
                    <a:pt x="1118" y="400"/>
                  </a:lnTo>
                  <a:lnTo>
                    <a:pt x="1103" y="430"/>
                  </a:lnTo>
                  <a:lnTo>
                    <a:pt x="1088" y="463"/>
                  </a:lnTo>
                  <a:lnTo>
                    <a:pt x="1085" y="468"/>
                  </a:lnTo>
                  <a:lnTo>
                    <a:pt x="1088" y="465"/>
                  </a:lnTo>
                  <a:lnTo>
                    <a:pt x="1076" y="495"/>
                  </a:lnTo>
                  <a:lnTo>
                    <a:pt x="1088" y="498"/>
                  </a:lnTo>
                  <a:lnTo>
                    <a:pt x="1076" y="493"/>
                  </a:lnTo>
                  <a:lnTo>
                    <a:pt x="1061" y="523"/>
                  </a:lnTo>
                  <a:lnTo>
                    <a:pt x="1045" y="553"/>
                  </a:lnTo>
                  <a:lnTo>
                    <a:pt x="1030" y="586"/>
                  </a:lnTo>
                  <a:lnTo>
                    <a:pt x="1015" y="619"/>
                  </a:lnTo>
                  <a:lnTo>
                    <a:pt x="1000" y="652"/>
                  </a:lnTo>
                  <a:lnTo>
                    <a:pt x="985" y="682"/>
                  </a:lnTo>
                  <a:lnTo>
                    <a:pt x="982" y="687"/>
                  </a:lnTo>
                  <a:lnTo>
                    <a:pt x="985" y="684"/>
                  </a:lnTo>
                  <a:lnTo>
                    <a:pt x="973" y="717"/>
                  </a:lnTo>
                  <a:lnTo>
                    <a:pt x="985" y="720"/>
                  </a:lnTo>
                  <a:lnTo>
                    <a:pt x="973" y="715"/>
                  </a:lnTo>
                  <a:lnTo>
                    <a:pt x="958" y="747"/>
                  </a:lnTo>
                  <a:lnTo>
                    <a:pt x="940" y="780"/>
                  </a:lnTo>
                  <a:lnTo>
                    <a:pt x="937" y="786"/>
                  </a:lnTo>
                  <a:lnTo>
                    <a:pt x="940" y="783"/>
                  </a:lnTo>
                  <a:lnTo>
                    <a:pt x="928" y="813"/>
                  </a:lnTo>
                  <a:lnTo>
                    <a:pt x="940" y="816"/>
                  </a:lnTo>
                  <a:lnTo>
                    <a:pt x="928" y="810"/>
                  </a:lnTo>
                  <a:lnTo>
                    <a:pt x="913" y="841"/>
                  </a:lnTo>
                  <a:lnTo>
                    <a:pt x="898" y="873"/>
                  </a:lnTo>
                  <a:lnTo>
                    <a:pt x="883" y="904"/>
                  </a:lnTo>
                  <a:lnTo>
                    <a:pt x="880" y="909"/>
                  </a:lnTo>
                  <a:lnTo>
                    <a:pt x="883" y="906"/>
                  </a:lnTo>
                  <a:lnTo>
                    <a:pt x="871" y="936"/>
                  </a:lnTo>
                  <a:lnTo>
                    <a:pt x="883" y="939"/>
                  </a:lnTo>
                  <a:lnTo>
                    <a:pt x="871" y="934"/>
                  </a:lnTo>
                  <a:lnTo>
                    <a:pt x="856" y="961"/>
                  </a:lnTo>
                  <a:lnTo>
                    <a:pt x="838" y="994"/>
                  </a:lnTo>
                  <a:lnTo>
                    <a:pt x="835" y="999"/>
                  </a:lnTo>
                  <a:lnTo>
                    <a:pt x="838" y="997"/>
                  </a:lnTo>
                  <a:lnTo>
                    <a:pt x="826" y="1024"/>
                  </a:lnTo>
                  <a:lnTo>
                    <a:pt x="838" y="1027"/>
                  </a:lnTo>
                  <a:lnTo>
                    <a:pt x="826" y="1021"/>
                  </a:lnTo>
                  <a:lnTo>
                    <a:pt x="811" y="1049"/>
                  </a:lnTo>
                  <a:lnTo>
                    <a:pt x="795" y="1076"/>
                  </a:lnTo>
                  <a:lnTo>
                    <a:pt x="807" y="1082"/>
                  </a:lnTo>
                  <a:lnTo>
                    <a:pt x="795" y="1076"/>
                  </a:lnTo>
                  <a:lnTo>
                    <a:pt x="780" y="1101"/>
                  </a:lnTo>
                  <a:lnTo>
                    <a:pt x="777" y="1106"/>
                  </a:lnTo>
                  <a:lnTo>
                    <a:pt x="780" y="1104"/>
                  </a:lnTo>
                  <a:lnTo>
                    <a:pt x="768" y="1131"/>
                  </a:lnTo>
                  <a:lnTo>
                    <a:pt x="780" y="1134"/>
                  </a:lnTo>
                  <a:lnTo>
                    <a:pt x="768" y="1128"/>
                  </a:lnTo>
                  <a:lnTo>
                    <a:pt x="750" y="1153"/>
                  </a:lnTo>
                  <a:lnTo>
                    <a:pt x="735" y="1178"/>
                  </a:lnTo>
                  <a:lnTo>
                    <a:pt x="723" y="1202"/>
                  </a:lnTo>
                  <a:lnTo>
                    <a:pt x="735" y="1208"/>
                  </a:lnTo>
                  <a:lnTo>
                    <a:pt x="723" y="1202"/>
                  </a:lnTo>
                  <a:lnTo>
                    <a:pt x="708" y="1224"/>
                  </a:lnTo>
                  <a:lnTo>
                    <a:pt x="693" y="1249"/>
                  </a:lnTo>
                  <a:lnTo>
                    <a:pt x="705" y="1254"/>
                  </a:lnTo>
                  <a:lnTo>
                    <a:pt x="693" y="1246"/>
                  </a:lnTo>
                  <a:lnTo>
                    <a:pt x="678" y="1265"/>
                  </a:lnTo>
                  <a:lnTo>
                    <a:pt x="678" y="1268"/>
                  </a:lnTo>
                  <a:lnTo>
                    <a:pt x="666" y="1290"/>
                  </a:lnTo>
                  <a:lnTo>
                    <a:pt x="678" y="1295"/>
                  </a:lnTo>
                  <a:lnTo>
                    <a:pt x="669" y="1287"/>
                  </a:lnTo>
                  <a:lnTo>
                    <a:pt x="651" y="1306"/>
                  </a:lnTo>
                  <a:lnTo>
                    <a:pt x="648" y="1306"/>
                  </a:lnTo>
                  <a:lnTo>
                    <a:pt x="633" y="1325"/>
                  </a:lnTo>
                  <a:lnTo>
                    <a:pt x="633" y="1328"/>
                  </a:lnTo>
                  <a:lnTo>
                    <a:pt x="621" y="1345"/>
                  </a:lnTo>
                  <a:lnTo>
                    <a:pt x="633" y="1350"/>
                  </a:lnTo>
                  <a:lnTo>
                    <a:pt x="621" y="1342"/>
                  </a:lnTo>
                  <a:lnTo>
                    <a:pt x="606" y="1361"/>
                  </a:lnTo>
                  <a:lnTo>
                    <a:pt x="591" y="1380"/>
                  </a:lnTo>
                  <a:lnTo>
                    <a:pt x="603" y="1388"/>
                  </a:lnTo>
                  <a:lnTo>
                    <a:pt x="594" y="1380"/>
                  </a:lnTo>
                  <a:lnTo>
                    <a:pt x="579" y="1397"/>
                  </a:lnTo>
                  <a:lnTo>
                    <a:pt x="588" y="1405"/>
                  </a:lnTo>
                  <a:lnTo>
                    <a:pt x="579" y="1397"/>
                  </a:lnTo>
                  <a:lnTo>
                    <a:pt x="563" y="1410"/>
                  </a:lnTo>
                  <a:lnTo>
                    <a:pt x="548" y="1424"/>
                  </a:lnTo>
                  <a:lnTo>
                    <a:pt x="533" y="1438"/>
                  </a:lnTo>
                  <a:lnTo>
                    <a:pt x="521" y="1451"/>
                  </a:lnTo>
                  <a:lnTo>
                    <a:pt x="530" y="1460"/>
                  </a:lnTo>
                  <a:lnTo>
                    <a:pt x="521" y="1451"/>
                  </a:lnTo>
                  <a:lnTo>
                    <a:pt x="506" y="1465"/>
                  </a:lnTo>
                  <a:lnTo>
                    <a:pt x="515" y="1473"/>
                  </a:lnTo>
                  <a:lnTo>
                    <a:pt x="506" y="1465"/>
                  </a:lnTo>
                  <a:lnTo>
                    <a:pt x="491" y="1476"/>
                  </a:lnTo>
                  <a:lnTo>
                    <a:pt x="479" y="1487"/>
                  </a:lnTo>
                  <a:lnTo>
                    <a:pt x="488" y="1495"/>
                  </a:lnTo>
                  <a:lnTo>
                    <a:pt x="482" y="1484"/>
                  </a:lnTo>
                  <a:lnTo>
                    <a:pt x="464" y="1495"/>
                  </a:lnTo>
                  <a:lnTo>
                    <a:pt x="461" y="1498"/>
                  </a:lnTo>
                  <a:lnTo>
                    <a:pt x="446" y="1512"/>
                  </a:lnTo>
                  <a:lnTo>
                    <a:pt x="455" y="1520"/>
                  </a:lnTo>
                  <a:lnTo>
                    <a:pt x="449" y="1509"/>
                  </a:lnTo>
                  <a:lnTo>
                    <a:pt x="434" y="1517"/>
                  </a:lnTo>
                  <a:lnTo>
                    <a:pt x="431" y="1517"/>
                  </a:lnTo>
                  <a:lnTo>
                    <a:pt x="419" y="1525"/>
                  </a:lnTo>
                  <a:lnTo>
                    <a:pt x="428" y="1536"/>
                  </a:lnTo>
                  <a:lnTo>
                    <a:pt x="422" y="1525"/>
                  </a:lnTo>
                  <a:lnTo>
                    <a:pt x="407" y="1534"/>
                  </a:lnTo>
                  <a:lnTo>
                    <a:pt x="392" y="1542"/>
                  </a:lnTo>
                  <a:lnTo>
                    <a:pt x="377" y="1550"/>
                  </a:lnTo>
                  <a:lnTo>
                    <a:pt x="362" y="1558"/>
                  </a:lnTo>
                  <a:lnTo>
                    <a:pt x="368" y="1569"/>
                  </a:lnTo>
                  <a:lnTo>
                    <a:pt x="365" y="1558"/>
                  </a:lnTo>
                  <a:lnTo>
                    <a:pt x="350" y="1564"/>
                  </a:lnTo>
                  <a:lnTo>
                    <a:pt x="335" y="1569"/>
                  </a:lnTo>
                  <a:lnTo>
                    <a:pt x="332" y="1569"/>
                  </a:lnTo>
                  <a:lnTo>
                    <a:pt x="320" y="1575"/>
                  </a:lnTo>
                  <a:lnTo>
                    <a:pt x="326" y="1586"/>
                  </a:lnTo>
                  <a:lnTo>
                    <a:pt x="323" y="1575"/>
                  </a:lnTo>
                  <a:lnTo>
                    <a:pt x="307" y="1580"/>
                  </a:lnTo>
                  <a:lnTo>
                    <a:pt x="292" y="1586"/>
                  </a:lnTo>
                  <a:lnTo>
                    <a:pt x="277" y="1591"/>
                  </a:lnTo>
                  <a:lnTo>
                    <a:pt x="280" y="1602"/>
                  </a:lnTo>
                  <a:lnTo>
                    <a:pt x="277" y="1591"/>
                  </a:lnTo>
                  <a:lnTo>
                    <a:pt x="262" y="1594"/>
                  </a:lnTo>
                  <a:lnTo>
                    <a:pt x="247" y="1599"/>
                  </a:lnTo>
                  <a:lnTo>
                    <a:pt x="250" y="1610"/>
                  </a:lnTo>
                  <a:lnTo>
                    <a:pt x="247" y="1599"/>
                  </a:lnTo>
                  <a:lnTo>
                    <a:pt x="232" y="1602"/>
                  </a:lnTo>
                  <a:lnTo>
                    <a:pt x="220" y="1605"/>
                  </a:lnTo>
                  <a:lnTo>
                    <a:pt x="205" y="1608"/>
                  </a:lnTo>
                  <a:lnTo>
                    <a:pt x="187" y="1613"/>
                  </a:lnTo>
                  <a:lnTo>
                    <a:pt x="190" y="1624"/>
                  </a:lnTo>
                  <a:lnTo>
                    <a:pt x="187" y="1613"/>
                  </a:lnTo>
                  <a:lnTo>
                    <a:pt x="175" y="1616"/>
                  </a:lnTo>
                  <a:lnTo>
                    <a:pt x="178" y="1627"/>
                  </a:lnTo>
                  <a:lnTo>
                    <a:pt x="178" y="1613"/>
                  </a:lnTo>
                  <a:lnTo>
                    <a:pt x="163" y="1613"/>
                  </a:lnTo>
                  <a:lnTo>
                    <a:pt x="160" y="1616"/>
                  </a:lnTo>
                  <a:lnTo>
                    <a:pt x="145" y="1619"/>
                  </a:lnTo>
                  <a:lnTo>
                    <a:pt x="130" y="1621"/>
                  </a:lnTo>
                  <a:lnTo>
                    <a:pt x="118" y="1624"/>
                  </a:lnTo>
                  <a:lnTo>
                    <a:pt x="121" y="1635"/>
                  </a:lnTo>
                  <a:lnTo>
                    <a:pt x="121" y="1621"/>
                  </a:lnTo>
                  <a:lnTo>
                    <a:pt x="106" y="1621"/>
                  </a:lnTo>
                  <a:lnTo>
                    <a:pt x="106" y="1624"/>
                  </a:lnTo>
                  <a:lnTo>
                    <a:pt x="88" y="1627"/>
                  </a:lnTo>
                  <a:lnTo>
                    <a:pt x="82" y="1627"/>
                  </a:lnTo>
                  <a:lnTo>
                    <a:pt x="69" y="1632"/>
                  </a:lnTo>
                  <a:lnTo>
                    <a:pt x="76" y="1643"/>
                  </a:lnTo>
                  <a:lnTo>
                    <a:pt x="76" y="1630"/>
                  </a:lnTo>
                  <a:lnTo>
                    <a:pt x="60" y="1630"/>
                  </a:lnTo>
                  <a:lnTo>
                    <a:pt x="57" y="1632"/>
                  </a:lnTo>
                  <a:lnTo>
                    <a:pt x="42" y="1635"/>
                  </a:lnTo>
                  <a:lnTo>
                    <a:pt x="45" y="1646"/>
                  </a:lnTo>
                  <a:lnTo>
                    <a:pt x="45" y="1632"/>
                  </a:lnTo>
                  <a:lnTo>
                    <a:pt x="30" y="1632"/>
                  </a:lnTo>
                  <a:lnTo>
                    <a:pt x="18" y="1632"/>
                  </a:lnTo>
                  <a:lnTo>
                    <a:pt x="15" y="1635"/>
                  </a:lnTo>
                  <a:lnTo>
                    <a:pt x="0" y="1638"/>
                  </a:lnTo>
                  <a:close/>
                </a:path>
              </a:pathLst>
            </a:custGeom>
            <a:solidFill>
              <a:srgbClr val="990000"/>
            </a:solidFill>
            <a:ln w="9525" cmpd="sng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172" name="Line 84"/>
            <p:cNvSpPr>
              <a:spLocks noChangeShapeType="1"/>
            </p:cNvSpPr>
            <p:nvPr/>
          </p:nvSpPr>
          <p:spPr bwMode="auto">
            <a:xfrm>
              <a:off x="480" y="1536"/>
              <a:ext cx="2688" cy="0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173" name="Line 85"/>
            <p:cNvSpPr>
              <a:spLocks noChangeShapeType="1"/>
            </p:cNvSpPr>
            <p:nvPr/>
          </p:nvSpPr>
          <p:spPr bwMode="auto">
            <a:xfrm>
              <a:off x="1824" y="288"/>
              <a:ext cx="0" cy="1248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174" name="Rectangle 86"/>
            <p:cNvSpPr>
              <a:spLocks noChangeArrowheads="1"/>
            </p:cNvSpPr>
            <p:nvPr/>
          </p:nvSpPr>
          <p:spPr bwMode="auto">
            <a:xfrm>
              <a:off x="1872" y="336"/>
              <a:ext cx="48" cy="1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75" name="Rectangle 87"/>
            <p:cNvSpPr>
              <a:spLocks noChangeArrowheads="1"/>
            </p:cNvSpPr>
            <p:nvPr/>
          </p:nvSpPr>
          <p:spPr bwMode="auto">
            <a:xfrm>
              <a:off x="1728" y="336"/>
              <a:ext cx="48" cy="1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76" name="Rectangle 88"/>
            <p:cNvSpPr>
              <a:spLocks noChangeArrowheads="1"/>
            </p:cNvSpPr>
            <p:nvPr/>
          </p:nvSpPr>
          <p:spPr bwMode="auto">
            <a:xfrm>
              <a:off x="1776" y="288"/>
              <a:ext cx="48" cy="12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77" name="Rectangle 89"/>
            <p:cNvSpPr>
              <a:spLocks noChangeArrowheads="1"/>
            </p:cNvSpPr>
            <p:nvPr/>
          </p:nvSpPr>
          <p:spPr bwMode="auto">
            <a:xfrm>
              <a:off x="1824" y="288"/>
              <a:ext cx="48" cy="12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78" name="Rectangle 90"/>
            <p:cNvSpPr>
              <a:spLocks noChangeArrowheads="1"/>
            </p:cNvSpPr>
            <p:nvPr/>
          </p:nvSpPr>
          <p:spPr bwMode="auto">
            <a:xfrm>
              <a:off x="1920" y="384"/>
              <a:ext cx="48" cy="115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79" name="Rectangle 91"/>
            <p:cNvSpPr>
              <a:spLocks noChangeArrowheads="1"/>
            </p:cNvSpPr>
            <p:nvPr/>
          </p:nvSpPr>
          <p:spPr bwMode="auto">
            <a:xfrm>
              <a:off x="1680" y="384"/>
              <a:ext cx="48" cy="115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80" name="Rectangle 92"/>
            <p:cNvSpPr>
              <a:spLocks noChangeArrowheads="1"/>
            </p:cNvSpPr>
            <p:nvPr/>
          </p:nvSpPr>
          <p:spPr bwMode="auto">
            <a:xfrm>
              <a:off x="1968" y="432"/>
              <a:ext cx="48" cy="110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81" name="Rectangle 93"/>
            <p:cNvSpPr>
              <a:spLocks noChangeArrowheads="1"/>
            </p:cNvSpPr>
            <p:nvPr/>
          </p:nvSpPr>
          <p:spPr bwMode="auto">
            <a:xfrm>
              <a:off x="1632" y="432"/>
              <a:ext cx="48" cy="110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82" name="Line 94"/>
            <p:cNvSpPr>
              <a:spLocks noChangeShapeType="1"/>
            </p:cNvSpPr>
            <p:nvPr/>
          </p:nvSpPr>
          <p:spPr bwMode="auto">
            <a:xfrm>
              <a:off x="1632" y="480"/>
              <a:ext cx="38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183" name="Rectangle 95"/>
            <p:cNvSpPr>
              <a:spLocks noChangeArrowheads="1"/>
            </p:cNvSpPr>
            <p:nvPr/>
          </p:nvSpPr>
          <p:spPr bwMode="auto">
            <a:xfrm>
              <a:off x="2016" y="528"/>
              <a:ext cx="48" cy="100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84" name="Rectangle 96"/>
            <p:cNvSpPr>
              <a:spLocks noChangeArrowheads="1"/>
            </p:cNvSpPr>
            <p:nvPr/>
          </p:nvSpPr>
          <p:spPr bwMode="auto">
            <a:xfrm>
              <a:off x="1584" y="528"/>
              <a:ext cx="48" cy="100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85" name="Rectangle 97"/>
            <p:cNvSpPr>
              <a:spLocks noChangeArrowheads="1"/>
            </p:cNvSpPr>
            <p:nvPr/>
          </p:nvSpPr>
          <p:spPr bwMode="auto">
            <a:xfrm>
              <a:off x="2064" y="624"/>
              <a:ext cx="48" cy="9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86" name="Rectangle 98"/>
            <p:cNvSpPr>
              <a:spLocks noChangeArrowheads="1"/>
            </p:cNvSpPr>
            <p:nvPr/>
          </p:nvSpPr>
          <p:spPr bwMode="auto">
            <a:xfrm>
              <a:off x="1536" y="624"/>
              <a:ext cx="48" cy="9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87" name="Rectangle 99"/>
            <p:cNvSpPr>
              <a:spLocks noChangeArrowheads="1"/>
            </p:cNvSpPr>
            <p:nvPr/>
          </p:nvSpPr>
          <p:spPr bwMode="auto">
            <a:xfrm>
              <a:off x="1488" y="672"/>
              <a:ext cx="48" cy="86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88" name="Rectangle 100"/>
            <p:cNvSpPr>
              <a:spLocks noChangeArrowheads="1"/>
            </p:cNvSpPr>
            <p:nvPr/>
          </p:nvSpPr>
          <p:spPr bwMode="auto">
            <a:xfrm>
              <a:off x="2112" y="720"/>
              <a:ext cx="48" cy="81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89" name="Rectangle 101"/>
            <p:cNvSpPr>
              <a:spLocks noChangeArrowheads="1"/>
            </p:cNvSpPr>
            <p:nvPr/>
          </p:nvSpPr>
          <p:spPr bwMode="auto">
            <a:xfrm>
              <a:off x="2160" y="816"/>
              <a:ext cx="48" cy="7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90" name="Rectangle 102"/>
            <p:cNvSpPr>
              <a:spLocks noChangeArrowheads="1"/>
            </p:cNvSpPr>
            <p:nvPr/>
          </p:nvSpPr>
          <p:spPr bwMode="auto">
            <a:xfrm>
              <a:off x="2208" y="912"/>
              <a:ext cx="48" cy="62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91" name="Rectangle 103"/>
            <p:cNvSpPr>
              <a:spLocks noChangeArrowheads="1"/>
            </p:cNvSpPr>
            <p:nvPr/>
          </p:nvSpPr>
          <p:spPr bwMode="auto">
            <a:xfrm>
              <a:off x="2256" y="1008"/>
              <a:ext cx="48" cy="52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92" name="Rectangle 104"/>
            <p:cNvSpPr>
              <a:spLocks noChangeArrowheads="1"/>
            </p:cNvSpPr>
            <p:nvPr/>
          </p:nvSpPr>
          <p:spPr bwMode="auto">
            <a:xfrm>
              <a:off x="2304" y="1104"/>
              <a:ext cx="48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93" name="Rectangle 105"/>
            <p:cNvSpPr>
              <a:spLocks noChangeArrowheads="1"/>
            </p:cNvSpPr>
            <p:nvPr/>
          </p:nvSpPr>
          <p:spPr bwMode="auto">
            <a:xfrm>
              <a:off x="2352" y="1200"/>
              <a:ext cx="48" cy="33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94" name="Rectangle 106"/>
            <p:cNvSpPr>
              <a:spLocks noChangeArrowheads="1"/>
            </p:cNvSpPr>
            <p:nvPr/>
          </p:nvSpPr>
          <p:spPr bwMode="auto">
            <a:xfrm>
              <a:off x="2400" y="1248"/>
              <a:ext cx="48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95" name="Rectangle 107"/>
            <p:cNvSpPr>
              <a:spLocks noChangeArrowheads="1"/>
            </p:cNvSpPr>
            <p:nvPr/>
          </p:nvSpPr>
          <p:spPr bwMode="auto">
            <a:xfrm>
              <a:off x="2448" y="1296"/>
              <a:ext cx="48" cy="24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96" name="Rectangle 108"/>
            <p:cNvSpPr>
              <a:spLocks noChangeArrowheads="1"/>
            </p:cNvSpPr>
            <p:nvPr/>
          </p:nvSpPr>
          <p:spPr bwMode="auto">
            <a:xfrm>
              <a:off x="2496" y="1344"/>
              <a:ext cx="48" cy="19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97" name="Rectangle 109"/>
            <p:cNvSpPr>
              <a:spLocks noChangeArrowheads="1"/>
            </p:cNvSpPr>
            <p:nvPr/>
          </p:nvSpPr>
          <p:spPr bwMode="auto">
            <a:xfrm>
              <a:off x="2544" y="1392"/>
              <a:ext cx="48" cy="14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98" name="Rectangle 110"/>
            <p:cNvSpPr>
              <a:spLocks noChangeArrowheads="1"/>
            </p:cNvSpPr>
            <p:nvPr/>
          </p:nvSpPr>
          <p:spPr bwMode="auto">
            <a:xfrm>
              <a:off x="2592" y="1440"/>
              <a:ext cx="48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199" name="Rectangle 111"/>
            <p:cNvSpPr>
              <a:spLocks noChangeArrowheads="1"/>
            </p:cNvSpPr>
            <p:nvPr/>
          </p:nvSpPr>
          <p:spPr bwMode="auto">
            <a:xfrm>
              <a:off x="2640" y="1440"/>
              <a:ext cx="48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200" name="Rectangle 112"/>
            <p:cNvSpPr>
              <a:spLocks noChangeArrowheads="1"/>
            </p:cNvSpPr>
            <p:nvPr/>
          </p:nvSpPr>
          <p:spPr bwMode="auto">
            <a:xfrm>
              <a:off x="2688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201" name="Rectangle 113"/>
            <p:cNvSpPr>
              <a:spLocks noChangeArrowheads="1"/>
            </p:cNvSpPr>
            <p:nvPr/>
          </p:nvSpPr>
          <p:spPr bwMode="auto">
            <a:xfrm>
              <a:off x="2736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202" name="Rectangle 114"/>
            <p:cNvSpPr>
              <a:spLocks noChangeArrowheads="1"/>
            </p:cNvSpPr>
            <p:nvPr/>
          </p:nvSpPr>
          <p:spPr bwMode="auto">
            <a:xfrm>
              <a:off x="2784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203" name="Rectangle 115"/>
            <p:cNvSpPr>
              <a:spLocks noChangeArrowheads="1"/>
            </p:cNvSpPr>
            <p:nvPr/>
          </p:nvSpPr>
          <p:spPr bwMode="auto">
            <a:xfrm>
              <a:off x="1440" y="768"/>
              <a:ext cx="48" cy="76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204" name="Rectangle 116"/>
            <p:cNvSpPr>
              <a:spLocks noChangeArrowheads="1"/>
            </p:cNvSpPr>
            <p:nvPr/>
          </p:nvSpPr>
          <p:spPr bwMode="auto">
            <a:xfrm>
              <a:off x="1392" y="864"/>
              <a:ext cx="48" cy="67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205" name="Rectangle 117"/>
            <p:cNvSpPr>
              <a:spLocks noChangeArrowheads="1"/>
            </p:cNvSpPr>
            <p:nvPr/>
          </p:nvSpPr>
          <p:spPr bwMode="auto">
            <a:xfrm>
              <a:off x="1344" y="960"/>
              <a:ext cx="48" cy="57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206" name="Rectangle 118"/>
            <p:cNvSpPr>
              <a:spLocks noChangeArrowheads="1"/>
            </p:cNvSpPr>
            <p:nvPr/>
          </p:nvSpPr>
          <p:spPr bwMode="auto">
            <a:xfrm>
              <a:off x="1296" y="1056"/>
              <a:ext cx="48" cy="48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207" name="Rectangle 119"/>
            <p:cNvSpPr>
              <a:spLocks noChangeArrowheads="1"/>
            </p:cNvSpPr>
            <p:nvPr/>
          </p:nvSpPr>
          <p:spPr bwMode="auto">
            <a:xfrm>
              <a:off x="1248" y="1152"/>
              <a:ext cx="48" cy="38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208" name="Rectangle 120"/>
            <p:cNvSpPr>
              <a:spLocks noChangeArrowheads="1"/>
            </p:cNvSpPr>
            <p:nvPr/>
          </p:nvSpPr>
          <p:spPr bwMode="auto">
            <a:xfrm>
              <a:off x="1200" y="1200"/>
              <a:ext cx="48" cy="33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209" name="Rectangle 121"/>
            <p:cNvSpPr>
              <a:spLocks noChangeArrowheads="1"/>
            </p:cNvSpPr>
            <p:nvPr/>
          </p:nvSpPr>
          <p:spPr bwMode="auto">
            <a:xfrm>
              <a:off x="1152" y="1248"/>
              <a:ext cx="48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210" name="Rectangle 122"/>
            <p:cNvSpPr>
              <a:spLocks noChangeArrowheads="1"/>
            </p:cNvSpPr>
            <p:nvPr/>
          </p:nvSpPr>
          <p:spPr bwMode="auto">
            <a:xfrm>
              <a:off x="1104" y="1344"/>
              <a:ext cx="48" cy="19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211" name="Rectangle 123"/>
            <p:cNvSpPr>
              <a:spLocks noChangeArrowheads="1"/>
            </p:cNvSpPr>
            <p:nvPr/>
          </p:nvSpPr>
          <p:spPr bwMode="auto">
            <a:xfrm>
              <a:off x="1056" y="1392"/>
              <a:ext cx="48" cy="14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212" name="Rectangle 124"/>
            <p:cNvSpPr>
              <a:spLocks noChangeArrowheads="1"/>
            </p:cNvSpPr>
            <p:nvPr/>
          </p:nvSpPr>
          <p:spPr bwMode="auto">
            <a:xfrm>
              <a:off x="1008" y="1440"/>
              <a:ext cx="48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213" name="Rectangle 125"/>
            <p:cNvSpPr>
              <a:spLocks noChangeArrowheads="1"/>
            </p:cNvSpPr>
            <p:nvPr/>
          </p:nvSpPr>
          <p:spPr bwMode="auto">
            <a:xfrm>
              <a:off x="960" y="1440"/>
              <a:ext cx="48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214" name="Rectangle 126"/>
            <p:cNvSpPr>
              <a:spLocks noChangeArrowheads="1"/>
            </p:cNvSpPr>
            <p:nvPr/>
          </p:nvSpPr>
          <p:spPr bwMode="auto">
            <a:xfrm>
              <a:off x="912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215" name="Rectangle 127"/>
            <p:cNvSpPr>
              <a:spLocks noChangeArrowheads="1"/>
            </p:cNvSpPr>
            <p:nvPr/>
          </p:nvSpPr>
          <p:spPr bwMode="auto">
            <a:xfrm>
              <a:off x="864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216" name="Rectangle 128"/>
            <p:cNvSpPr>
              <a:spLocks noChangeArrowheads="1"/>
            </p:cNvSpPr>
            <p:nvPr/>
          </p:nvSpPr>
          <p:spPr bwMode="auto">
            <a:xfrm>
              <a:off x="816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217" name="Rectangle 129"/>
            <p:cNvSpPr>
              <a:spLocks noChangeArrowheads="1"/>
            </p:cNvSpPr>
            <p:nvPr/>
          </p:nvSpPr>
          <p:spPr bwMode="auto">
            <a:xfrm>
              <a:off x="768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218" name="Line 130"/>
            <p:cNvSpPr>
              <a:spLocks noChangeShapeType="1"/>
            </p:cNvSpPr>
            <p:nvPr/>
          </p:nvSpPr>
          <p:spPr bwMode="auto">
            <a:xfrm>
              <a:off x="960" y="1488"/>
              <a:ext cx="1728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19" name="Line 131"/>
            <p:cNvSpPr>
              <a:spLocks noChangeShapeType="1"/>
            </p:cNvSpPr>
            <p:nvPr/>
          </p:nvSpPr>
          <p:spPr bwMode="auto">
            <a:xfrm>
              <a:off x="1008" y="1440"/>
              <a:ext cx="163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20" name="Line 132"/>
            <p:cNvSpPr>
              <a:spLocks noChangeShapeType="1"/>
            </p:cNvSpPr>
            <p:nvPr/>
          </p:nvSpPr>
          <p:spPr bwMode="auto">
            <a:xfrm>
              <a:off x="1056" y="1392"/>
              <a:ext cx="1488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21" name="Line 133"/>
            <p:cNvSpPr>
              <a:spLocks noChangeShapeType="1"/>
            </p:cNvSpPr>
            <p:nvPr/>
          </p:nvSpPr>
          <p:spPr bwMode="auto">
            <a:xfrm>
              <a:off x="1104" y="1344"/>
              <a:ext cx="139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22" name="Line 134"/>
            <p:cNvSpPr>
              <a:spLocks noChangeShapeType="1"/>
            </p:cNvSpPr>
            <p:nvPr/>
          </p:nvSpPr>
          <p:spPr bwMode="auto">
            <a:xfrm>
              <a:off x="1152" y="1296"/>
              <a:ext cx="134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23" name="Line 135"/>
            <p:cNvSpPr>
              <a:spLocks noChangeShapeType="1"/>
            </p:cNvSpPr>
            <p:nvPr/>
          </p:nvSpPr>
          <p:spPr bwMode="auto">
            <a:xfrm>
              <a:off x="1200" y="1248"/>
              <a:ext cx="120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24" name="Line 136"/>
            <p:cNvSpPr>
              <a:spLocks noChangeShapeType="1"/>
            </p:cNvSpPr>
            <p:nvPr/>
          </p:nvSpPr>
          <p:spPr bwMode="auto">
            <a:xfrm>
              <a:off x="1248" y="1200"/>
              <a:ext cx="110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25" name="Line 137"/>
            <p:cNvSpPr>
              <a:spLocks noChangeShapeType="1"/>
            </p:cNvSpPr>
            <p:nvPr/>
          </p:nvSpPr>
          <p:spPr bwMode="auto">
            <a:xfrm>
              <a:off x="1296" y="1152"/>
              <a:ext cx="1056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26" name="Line 138"/>
            <p:cNvSpPr>
              <a:spLocks noChangeShapeType="1"/>
            </p:cNvSpPr>
            <p:nvPr/>
          </p:nvSpPr>
          <p:spPr bwMode="auto">
            <a:xfrm>
              <a:off x="1296" y="1104"/>
              <a:ext cx="1008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27" name="Line 139"/>
            <p:cNvSpPr>
              <a:spLocks noChangeShapeType="1"/>
            </p:cNvSpPr>
            <p:nvPr/>
          </p:nvSpPr>
          <p:spPr bwMode="auto">
            <a:xfrm>
              <a:off x="1344" y="1056"/>
              <a:ext cx="96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28" name="Line 140"/>
            <p:cNvSpPr>
              <a:spLocks noChangeShapeType="1"/>
            </p:cNvSpPr>
            <p:nvPr/>
          </p:nvSpPr>
          <p:spPr bwMode="auto">
            <a:xfrm flipH="1">
              <a:off x="1344" y="1008"/>
              <a:ext cx="91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29" name="Line 141"/>
            <p:cNvSpPr>
              <a:spLocks noChangeShapeType="1"/>
            </p:cNvSpPr>
            <p:nvPr/>
          </p:nvSpPr>
          <p:spPr bwMode="auto">
            <a:xfrm>
              <a:off x="1392" y="960"/>
              <a:ext cx="86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30" name="Line 142"/>
            <p:cNvSpPr>
              <a:spLocks noChangeShapeType="1"/>
            </p:cNvSpPr>
            <p:nvPr/>
          </p:nvSpPr>
          <p:spPr bwMode="auto">
            <a:xfrm flipH="1">
              <a:off x="1392" y="912"/>
              <a:ext cx="816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31" name="Line 143"/>
            <p:cNvSpPr>
              <a:spLocks noChangeShapeType="1"/>
            </p:cNvSpPr>
            <p:nvPr/>
          </p:nvSpPr>
          <p:spPr bwMode="auto">
            <a:xfrm>
              <a:off x="1440" y="864"/>
              <a:ext cx="768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32" name="Line 144"/>
            <p:cNvSpPr>
              <a:spLocks noChangeShapeType="1"/>
            </p:cNvSpPr>
            <p:nvPr/>
          </p:nvSpPr>
          <p:spPr bwMode="auto">
            <a:xfrm flipH="1">
              <a:off x="1440" y="816"/>
              <a:ext cx="72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33" name="Line 145"/>
            <p:cNvSpPr>
              <a:spLocks noChangeShapeType="1"/>
            </p:cNvSpPr>
            <p:nvPr/>
          </p:nvSpPr>
          <p:spPr bwMode="auto">
            <a:xfrm>
              <a:off x="1488" y="768"/>
              <a:ext cx="67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34" name="Line 146"/>
            <p:cNvSpPr>
              <a:spLocks noChangeShapeType="1"/>
            </p:cNvSpPr>
            <p:nvPr/>
          </p:nvSpPr>
          <p:spPr bwMode="auto">
            <a:xfrm flipH="1">
              <a:off x="1488" y="720"/>
              <a:ext cx="62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35" name="Line 147"/>
            <p:cNvSpPr>
              <a:spLocks noChangeShapeType="1"/>
            </p:cNvSpPr>
            <p:nvPr/>
          </p:nvSpPr>
          <p:spPr bwMode="auto">
            <a:xfrm>
              <a:off x="1536" y="672"/>
              <a:ext cx="576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36" name="Line 148"/>
            <p:cNvSpPr>
              <a:spLocks noChangeShapeType="1"/>
            </p:cNvSpPr>
            <p:nvPr/>
          </p:nvSpPr>
          <p:spPr bwMode="auto">
            <a:xfrm>
              <a:off x="1584" y="624"/>
              <a:ext cx="48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37" name="Line 149"/>
            <p:cNvSpPr>
              <a:spLocks noChangeShapeType="1"/>
            </p:cNvSpPr>
            <p:nvPr/>
          </p:nvSpPr>
          <p:spPr bwMode="auto">
            <a:xfrm>
              <a:off x="1584" y="576"/>
              <a:ext cx="48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38" name="Line 150"/>
            <p:cNvSpPr>
              <a:spLocks noChangeShapeType="1"/>
            </p:cNvSpPr>
            <p:nvPr/>
          </p:nvSpPr>
          <p:spPr bwMode="auto">
            <a:xfrm>
              <a:off x="1632" y="432"/>
              <a:ext cx="38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39" name="Line 151"/>
            <p:cNvSpPr>
              <a:spLocks noChangeShapeType="1"/>
            </p:cNvSpPr>
            <p:nvPr/>
          </p:nvSpPr>
          <p:spPr bwMode="auto">
            <a:xfrm>
              <a:off x="1632" y="528"/>
              <a:ext cx="38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40" name="Line 152"/>
            <p:cNvSpPr>
              <a:spLocks noChangeShapeType="1"/>
            </p:cNvSpPr>
            <p:nvPr/>
          </p:nvSpPr>
          <p:spPr bwMode="auto">
            <a:xfrm>
              <a:off x="1728" y="384"/>
              <a:ext cx="19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41" name="Line 153"/>
            <p:cNvSpPr>
              <a:spLocks noChangeShapeType="1"/>
            </p:cNvSpPr>
            <p:nvPr/>
          </p:nvSpPr>
          <p:spPr bwMode="auto">
            <a:xfrm flipH="1">
              <a:off x="1776" y="336"/>
              <a:ext cx="96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242" name="Line 154"/>
            <p:cNvSpPr>
              <a:spLocks noChangeShapeType="1"/>
            </p:cNvSpPr>
            <p:nvPr/>
          </p:nvSpPr>
          <p:spPr bwMode="auto">
            <a:xfrm>
              <a:off x="1824" y="288"/>
              <a:ext cx="0" cy="1248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</p:grpSp>
      <p:grpSp>
        <p:nvGrpSpPr>
          <p:cNvPr id="243" name="Group 238"/>
          <p:cNvGrpSpPr>
            <a:grpSpLocks/>
          </p:cNvGrpSpPr>
          <p:nvPr/>
        </p:nvGrpSpPr>
        <p:grpSpPr bwMode="auto">
          <a:xfrm>
            <a:off x="179388" y="3249613"/>
            <a:ext cx="4267200" cy="2895600"/>
            <a:chOff x="2976" y="2400"/>
            <a:chExt cx="2688" cy="1824"/>
          </a:xfrm>
        </p:grpSpPr>
        <p:grpSp>
          <p:nvGrpSpPr>
            <p:cNvPr id="244" name="Group 239"/>
            <p:cNvGrpSpPr>
              <a:grpSpLocks/>
            </p:cNvGrpSpPr>
            <p:nvPr/>
          </p:nvGrpSpPr>
          <p:grpSpPr bwMode="auto">
            <a:xfrm>
              <a:off x="2976" y="2976"/>
              <a:ext cx="2688" cy="1248"/>
              <a:chOff x="480" y="2112"/>
              <a:chExt cx="2688" cy="1248"/>
            </a:xfrm>
          </p:grpSpPr>
          <p:sp>
            <p:nvSpPr>
              <p:cNvPr id="246" name="Freeform 240"/>
              <p:cNvSpPr>
                <a:spLocks/>
              </p:cNvSpPr>
              <p:nvPr/>
            </p:nvSpPr>
            <p:spPr bwMode="auto">
              <a:xfrm>
                <a:off x="624" y="2112"/>
                <a:ext cx="2400" cy="1248"/>
              </a:xfrm>
              <a:custGeom>
                <a:avLst/>
                <a:gdLst>
                  <a:gd name="T0" fmla="*/ 4 w 2934"/>
                  <a:gd name="T1" fmla="*/ 23 h 1662"/>
                  <a:gd name="T2" fmla="*/ 8 w 2934"/>
                  <a:gd name="T3" fmla="*/ 22 h 1662"/>
                  <a:gd name="T4" fmla="*/ 13 w 2934"/>
                  <a:gd name="T5" fmla="*/ 22 h 1662"/>
                  <a:gd name="T6" fmla="*/ 19 w 2934"/>
                  <a:gd name="T7" fmla="*/ 22 h 1662"/>
                  <a:gd name="T8" fmla="*/ 24 w 2934"/>
                  <a:gd name="T9" fmla="*/ 21 h 1662"/>
                  <a:gd name="T10" fmla="*/ 28 w 2934"/>
                  <a:gd name="T11" fmla="*/ 20 h 1662"/>
                  <a:gd name="T12" fmla="*/ 34 w 2934"/>
                  <a:gd name="T13" fmla="*/ 18 h 1662"/>
                  <a:gd name="T14" fmla="*/ 38 w 2934"/>
                  <a:gd name="T15" fmla="*/ 17 h 1662"/>
                  <a:gd name="T16" fmla="*/ 43 w 2934"/>
                  <a:gd name="T17" fmla="*/ 14 h 1662"/>
                  <a:gd name="T18" fmla="*/ 47 w 2934"/>
                  <a:gd name="T19" fmla="*/ 11 h 1662"/>
                  <a:gd name="T20" fmla="*/ 53 w 2934"/>
                  <a:gd name="T21" fmla="*/ 8 h 1662"/>
                  <a:gd name="T22" fmla="*/ 58 w 2934"/>
                  <a:gd name="T23" fmla="*/ 5 h 1662"/>
                  <a:gd name="T24" fmla="*/ 61 w 2934"/>
                  <a:gd name="T25" fmla="*/ 3 h 1662"/>
                  <a:gd name="T26" fmla="*/ 66 w 2934"/>
                  <a:gd name="T27" fmla="*/ 2 h 1662"/>
                  <a:gd name="T28" fmla="*/ 70 w 2934"/>
                  <a:gd name="T29" fmla="*/ 2 h 1662"/>
                  <a:gd name="T30" fmla="*/ 74 w 2934"/>
                  <a:gd name="T31" fmla="*/ 2 h 1662"/>
                  <a:gd name="T32" fmla="*/ 77 w 2934"/>
                  <a:gd name="T33" fmla="*/ 2 h 1662"/>
                  <a:gd name="T34" fmla="*/ 81 w 2934"/>
                  <a:gd name="T35" fmla="*/ 3 h 1662"/>
                  <a:gd name="T36" fmla="*/ 87 w 2934"/>
                  <a:gd name="T37" fmla="*/ 5 h 1662"/>
                  <a:gd name="T38" fmla="*/ 92 w 2934"/>
                  <a:gd name="T39" fmla="*/ 8 h 1662"/>
                  <a:gd name="T40" fmla="*/ 95 w 2934"/>
                  <a:gd name="T41" fmla="*/ 10 h 1662"/>
                  <a:gd name="T42" fmla="*/ 99 w 2934"/>
                  <a:gd name="T43" fmla="*/ 13 h 1662"/>
                  <a:gd name="T44" fmla="*/ 104 w 2934"/>
                  <a:gd name="T45" fmla="*/ 15 h 1662"/>
                  <a:gd name="T46" fmla="*/ 109 w 2934"/>
                  <a:gd name="T47" fmla="*/ 17 h 1662"/>
                  <a:gd name="T48" fmla="*/ 115 w 2934"/>
                  <a:gd name="T49" fmla="*/ 20 h 1662"/>
                  <a:gd name="T50" fmla="*/ 119 w 2934"/>
                  <a:gd name="T51" fmla="*/ 20 h 1662"/>
                  <a:gd name="T52" fmla="*/ 124 w 2934"/>
                  <a:gd name="T53" fmla="*/ 22 h 1662"/>
                  <a:gd name="T54" fmla="*/ 128 w 2934"/>
                  <a:gd name="T55" fmla="*/ 22 h 1662"/>
                  <a:gd name="T56" fmla="*/ 131 w 2934"/>
                  <a:gd name="T57" fmla="*/ 22 h 1662"/>
                  <a:gd name="T58" fmla="*/ 138 w 2934"/>
                  <a:gd name="T59" fmla="*/ 23 h 1662"/>
                  <a:gd name="T60" fmla="*/ 142 w 2934"/>
                  <a:gd name="T61" fmla="*/ 23 h 1662"/>
                  <a:gd name="T62" fmla="*/ 142 w 2934"/>
                  <a:gd name="T63" fmla="*/ 23 h 1662"/>
                  <a:gd name="T64" fmla="*/ 139 w 2934"/>
                  <a:gd name="T65" fmla="*/ 23 h 1662"/>
                  <a:gd name="T66" fmla="*/ 134 w 2934"/>
                  <a:gd name="T67" fmla="*/ 22 h 1662"/>
                  <a:gd name="T68" fmla="*/ 130 w 2934"/>
                  <a:gd name="T69" fmla="*/ 22 h 1662"/>
                  <a:gd name="T70" fmla="*/ 127 w 2934"/>
                  <a:gd name="T71" fmla="*/ 22 h 1662"/>
                  <a:gd name="T72" fmla="*/ 123 w 2934"/>
                  <a:gd name="T73" fmla="*/ 21 h 1662"/>
                  <a:gd name="T74" fmla="*/ 119 w 2934"/>
                  <a:gd name="T75" fmla="*/ 20 h 1662"/>
                  <a:gd name="T76" fmla="*/ 115 w 2934"/>
                  <a:gd name="T77" fmla="*/ 20 h 1662"/>
                  <a:gd name="T78" fmla="*/ 110 w 2934"/>
                  <a:gd name="T79" fmla="*/ 17 h 1662"/>
                  <a:gd name="T80" fmla="*/ 105 w 2934"/>
                  <a:gd name="T81" fmla="*/ 15 h 1662"/>
                  <a:gd name="T82" fmla="*/ 100 w 2934"/>
                  <a:gd name="T83" fmla="*/ 13 h 1662"/>
                  <a:gd name="T84" fmla="*/ 97 w 2934"/>
                  <a:gd name="T85" fmla="*/ 11 h 1662"/>
                  <a:gd name="T86" fmla="*/ 93 w 2934"/>
                  <a:gd name="T87" fmla="*/ 8 h 1662"/>
                  <a:gd name="T88" fmla="*/ 88 w 2934"/>
                  <a:gd name="T89" fmla="*/ 5 h 1662"/>
                  <a:gd name="T90" fmla="*/ 83 w 2934"/>
                  <a:gd name="T91" fmla="*/ 2 h 1662"/>
                  <a:gd name="T92" fmla="*/ 78 w 2934"/>
                  <a:gd name="T93" fmla="*/ 2 h 1662"/>
                  <a:gd name="T94" fmla="*/ 72 w 2934"/>
                  <a:gd name="T95" fmla="*/ 0 h 1662"/>
                  <a:gd name="T96" fmla="*/ 67 w 2934"/>
                  <a:gd name="T97" fmla="*/ 2 h 1662"/>
                  <a:gd name="T98" fmla="*/ 62 w 2934"/>
                  <a:gd name="T99" fmla="*/ 2 h 1662"/>
                  <a:gd name="T100" fmla="*/ 56 w 2934"/>
                  <a:gd name="T101" fmla="*/ 5 h 1662"/>
                  <a:gd name="T102" fmla="*/ 53 w 2934"/>
                  <a:gd name="T103" fmla="*/ 8 h 1662"/>
                  <a:gd name="T104" fmla="*/ 46 w 2934"/>
                  <a:gd name="T105" fmla="*/ 11 h 1662"/>
                  <a:gd name="T106" fmla="*/ 43 w 2934"/>
                  <a:gd name="T107" fmla="*/ 13 h 1662"/>
                  <a:gd name="T108" fmla="*/ 38 w 2934"/>
                  <a:gd name="T109" fmla="*/ 15 h 1662"/>
                  <a:gd name="T110" fmla="*/ 35 w 2934"/>
                  <a:gd name="T111" fmla="*/ 17 h 1662"/>
                  <a:gd name="T112" fmla="*/ 31 w 2934"/>
                  <a:gd name="T113" fmla="*/ 19 h 1662"/>
                  <a:gd name="T114" fmla="*/ 25 w 2934"/>
                  <a:gd name="T115" fmla="*/ 20 h 1662"/>
                  <a:gd name="T116" fmla="*/ 23 w 2934"/>
                  <a:gd name="T117" fmla="*/ 21 h 1662"/>
                  <a:gd name="T118" fmla="*/ 16 w 2934"/>
                  <a:gd name="T119" fmla="*/ 22 h 1662"/>
                  <a:gd name="T120" fmla="*/ 13 w 2934"/>
                  <a:gd name="T121" fmla="*/ 22 h 1662"/>
                  <a:gd name="T122" fmla="*/ 8 w 2934"/>
                  <a:gd name="T123" fmla="*/ 22 h 1662"/>
                  <a:gd name="T124" fmla="*/ 4 w 2934"/>
                  <a:gd name="T125" fmla="*/ 22 h 166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934"/>
                  <a:gd name="T190" fmla="*/ 0 h 1662"/>
                  <a:gd name="T191" fmla="*/ 2934 w 2934"/>
                  <a:gd name="T192" fmla="*/ 1662 h 166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934" h="1662">
                    <a:moveTo>
                      <a:pt x="0" y="1638"/>
                    </a:moveTo>
                    <a:lnTo>
                      <a:pt x="6" y="1662"/>
                    </a:lnTo>
                    <a:lnTo>
                      <a:pt x="21" y="1660"/>
                    </a:lnTo>
                    <a:lnTo>
                      <a:pt x="18" y="1646"/>
                    </a:lnTo>
                    <a:lnTo>
                      <a:pt x="18" y="1660"/>
                    </a:lnTo>
                    <a:lnTo>
                      <a:pt x="30" y="1660"/>
                    </a:lnTo>
                    <a:lnTo>
                      <a:pt x="45" y="1660"/>
                    </a:lnTo>
                    <a:lnTo>
                      <a:pt x="48" y="1660"/>
                    </a:lnTo>
                    <a:lnTo>
                      <a:pt x="63" y="1657"/>
                    </a:lnTo>
                    <a:lnTo>
                      <a:pt x="60" y="1643"/>
                    </a:lnTo>
                    <a:lnTo>
                      <a:pt x="60" y="1657"/>
                    </a:lnTo>
                    <a:lnTo>
                      <a:pt x="76" y="1657"/>
                    </a:lnTo>
                    <a:lnTo>
                      <a:pt x="82" y="1654"/>
                    </a:lnTo>
                    <a:lnTo>
                      <a:pt x="94" y="1649"/>
                    </a:lnTo>
                    <a:lnTo>
                      <a:pt x="88" y="1638"/>
                    </a:lnTo>
                    <a:lnTo>
                      <a:pt x="91" y="1651"/>
                    </a:lnTo>
                    <a:lnTo>
                      <a:pt x="109" y="1649"/>
                    </a:lnTo>
                    <a:lnTo>
                      <a:pt x="106" y="1635"/>
                    </a:lnTo>
                    <a:lnTo>
                      <a:pt x="106" y="1649"/>
                    </a:lnTo>
                    <a:lnTo>
                      <a:pt x="121" y="1649"/>
                    </a:lnTo>
                    <a:lnTo>
                      <a:pt x="124" y="1649"/>
                    </a:lnTo>
                    <a:lnTo>
                      <a:pt x="136" y="1646"/>
                    </a:lnTo>
                    <a:lnTo>
                      <a:pt x="151" y="1643"/>
                    </a:lnTo>
                    <a:lnTo>
                      <a:pt x="166" y="1640"/>
                    </a:lnTo>
                    <a:lnTo>
                      <a:pt x="163" y="1627"/>
                    </a:lnTo>
                    <a:lnTo>
                      <a:pt x="163" y="1640"/>
                    </a:lnTo>
                    <a:lnTo>
                      <a:pt x="178" y="1640"/>
                    </a:lnTo>
                    <a:lnTo>
                      <a:pt x="181" y="1640"/>
                    </a:lnTo>
                    <a:lnTo>
                      <a:pt x="193" y="1638"/>
                    </a:lnTo>
                    <a:lnTo>
                      <a:pt x="196" y="1638"/>
                    </a:lnTo>
                    <a:lnTo>
                      <a:pt x="214" y="1632"/>
                    </a:lnTo>
                    <a:lnTo>
                      <a:pt x="208" y="1619"/>
                    </a:lnTo>
                    <a:lnTo>
                      <a:pt x="211" y="1632"/>
                    </a:lnTo>
                    <a:lnTo>
                      <a:pt x="226" y="1630"/>
                    </a:lnTo>
                    <a:lnTo>
                      <a:pt x="238" y="1627"/>
                    </a:lnTo>
                    <a:lnTo>
                      <a:pt x="253" y="1624"/>
                    </a:lnTo>
                    <a:lnTo>
                      <a:pt x="256" y="1624"/>
                    </a:lnTo>
                    <a:lnTo>
                      <a:pt x="271" y="1619"/>
                    </a:lnTo>
                    <a:lnTo>
                      <a:pt x="265" y="1605"/>
                    </a:lnTo>
                    <a:lnTo>
                      <a:pt x="268" y="1619"/>
                    </a:lnTo>
                    <a:lnTo>
                      <a:pt x="283" y="1616"/>
                    </a:lnTo>
                    <a:lnTo>
                      <a:pt x="286" y="1616"/>
                    </a:lnTo>
                    <a:lnTo>
                      <a:pt x="301" y="1610"/>
                    </a:lnTo>
                    <a:lnTo>
                      <a:pt x="316" y="1605"/>
                    </a:lnTo>
                    <a:lnTo>
                      <a:pt x="332" y="1599"/>
                    </a:lnTo>
                    <a:lnTo>
                      <a:pt x="332" y="1597"/>
                    </a:lnTo>
                    <a:lnTo>
                      <a:pt x="344" y="1591"/>
                    </a:lnTo>
                    <a:lnTo>
                      <a:pt x="338" y="1580"/>
                    </a:lnTo>
                    <a:lnTo>
                      <a:pt x="344" y="1594"/>
                    </a:lnTo>
                    <a:lnTo>
                      <a:pt x="359" y="1588"/>
                    </a:lnTo>
                    <a:lnTo>
                      <a:pt x="374" y="1583"/>
                    </a:lnTo>
                    <a:lnTo>
                      <a:pt x="377" y="1580"/>
                    </a:lnTo>
                    <a:lnTo>
                      <a:pt x="392" y="1572"/>
                    </a:lnTo>
                    <a:lnTo>
                      <a:pt x="407" y="1564"/>
                    </a:lnTo>
                    <a:lnTo>
                      <a:pt x="422" y="1556"/>
                    </a:lnTo>
                    <a:lnTo>
                      <a:pt x="437" y="1547"/>
                    </a:lnTo>
                    <a:lnTo>
                      <a:pt x="449" y="1539"/>
                    </a:lnTo>
                    <a:lnTo>
                      <a:pt x="440" y="1528"/>
                    </a:lnTo>
                    <a:lnTo>
                      <a:pt x="449" y="1539"/>
                    </a:lnTo>
                    <a:lnTo>
                      <a:pt x="464" y="1531"/>
                    </a:lnTo>
                    <a:lnTo>
                      <a:pt x="467" y="1531"/>
                    </a:lnTo>
                    <a:lnTo>
                      <a:pt x="482" y="1517"/>
                    </a:lnTo>
                    <a:lnTo>
                      <a:pt x="470" y="1506"/>
                    </a:lnTo>
                    <a:lnTo>
                      <a:pt x="479" y="1517"/>
                    </a:lnTo>
                    <a:lnTo>
                      <a:pt x="497" y="1506"/>
                    </a:lnTo>
                    <a:lnTo>
                      <a:pt x="500" y="1506"/>
                    </a:lnTo>
                    <a:lnTo>
                      <a:pt x="512" y="1495"/>
                    </a:lnTo>
                    <a:lnTo>
                      <a:pt x="500" y="1484"/>
                    </a:lnTo>
                    <a:lnTo>
                      <a:pt x="509" y="1495"/>
                    </a:lnTo>
                    <a:lnTo>
                      <a:pt x="524" y="1484"/>
                    </a:lnTo>
                    <a:lnTo>
                      <a:pt x="527" y="1484"/>
                    </a:lnTo>
                    <a:lnTo>
                      <a:pt x="542" y="1471"/>
                    </a:lnTo>
                    <a:lnTo>
                      <a:pt x="542" y="1468"/>
                    </a:lnTo>
                    <a:lnTo>
                      <a:pt x="554" y="1454"/>
                    </a:lnTo>
                    <a:lnTo>
                      <a:pt x="542" y="1446"/>
                    </a:lnTo>
                    <a:lnTo>
                      <a:pt x="554" y="1457"/>
                    </a:lnTo>
                    <a:lnTo>
                      <a:pt x="570" y="1443"/>
                    </a:lnTo>
                    <a:lnTo>
                      <a:pt x="585" y="1430"/>
                    </a:lnTo>
                    <a:lnTo>
                      <a:pt x="600" y="1416"/>
                    </a:lnTo>
                    <a:lnTo>
                      <a:pt x="600" y="1413"/>
                    </a:lnTo>
                    <a:lnTo>
                      <a:pt x="615" y="1397"/>
                    </a:lnTo>
                    <a:lnTo>
                      <a:pt x="630" y="1378"/>
                    </a:lnTo>
                    <a:lnTo>
                      <a:pt x="645" y="1358"/>
                    </a:lnTo>
                    <a:lnTo>
                      <a:pt x="657" y="1342"/>
                    </a:lnTo>
                    <a:lnTo>
                      <a:pt x="645" y="1334"/>
                    </a:lnTo>
                    <a:lnTo>
                      <a:pt x="657" y="1342"/>
                    </a:lnTo>
                    <a:lnTo>
                      <a:pt x="672" y="1323"/>
                    </a:lnTo>
                    <a:lnTo>
                      <a:pt x="660" y="1315"/>
                    </a:lnTo>
                    <a:lnTo>
                      <a:pt x="672" y="1323"/>
                    </a:lnTo>
                    <a:lnTo>
                      <a:pt x="690" y="1304"/>
                    </a:lnTo>
                    <a:lnTo>
                      <a:pt x="690" y="1301"/>
                    </a:lnTo>
                    <a:lnTo>
                      <a:pt x="702" y="1279"/>
                    </a:lnTo>
                    <a:lnTo>
                      <a:pt x="690" y="1273"/>
                    </a:lnTo>
                    <a:lnTo>
                      <a:pt x="702" y="1282"/>
                    </a:lnTo>
                    <a:lnTo>
                      <a:pt x="717" y="1262"/>
                    </a:lnTo>
                    <a:lnTo>
                      <a:pt x="732" y="1238"/>
                    </a:lnTo>
                    <a:lnTo>
                      <a:pt x="747" y="1216"/>
                    </a:lnTo>
                    <a:lnTo>
                      <a:pt x="747" y="1213"/>
                    </a:lnTo>
                    <a:lnTo>
                      <a:pt x="759" y="1189"/>
                    </a:lnTo>
                    <a:lnTo>
                      <a:pt x="747" y="1183"/>
                    </a:lnTo>
                    <a:lnTo>
                      <a:pt x="759" y="1191"/>
                    </a:lnTo>
                    <a:lnTo>
                      <a:pt x="774" y="1167"/>
                    </a:lnTo>
                    <a:lnTo>
                      <a:pt x="792" y="1142"/>
                    </a:lnTo>
                    <a:lnTo>
                      <a:pt x="795" y="1139"/>
                    </a:lnTo>
                    <a:lnTo>
                      <a:pt x="807" y="1112"/>
                    </a:lnTo>
                    <a:lnTo>
                      <a:pt x="792" y="1106"/>
                    </a:lnTo>
                    <a:lnTo>
                      <a:pt x="804" y="1115"/>
                    </a:lnTo>
                    <a:lnTo>
                      <a:pt x="820" y="1090"/>
                    </a:lnTo>
                    <a:lnTo>
                      <a:pt x="820" y="1087"/>
                    </a:lnTo>
                    <a:lnTo>
                      <a:pt x="835" y="1060"/>
                    </a:lnTo>
                    <a:lnTo>
                      <a:pt x="850" y="1032"/>
                    </a:lnTo>
                    <a:lnTo>
                      <a:pt x="853" y="1032"/>
                    </a:lnTo>
                    <a:lnTo>
                      <a:pt x="865" y="1005"/>
                    </a:lnTo>
                    <a:lnTo>
                      <a:pt x="850" y="999"/>
                    </a:lnTo>
                    <a:lnTo>
                      <a:pt x="862" y="1005"/>
                    </a:lnTo>
                    <a:lnTo>
                      <a:pt x="880" y="972"/>
                    </a:lnTo>
                    <a:lnTo>
                      <a:pt x="895" y="945"/>
                    </a:lnTo>
                    <a:lnTo>
                      <a:pt x="898" y="945"/>
                    </a:lnTo>
                    <a:lnTo>
                      <a:pt x="910" y="915"/>
                    </a:lnTo>
                    <a:lnTo>
                      <a:pt x="895" y="909"/>
                    </a:lnTo>
                    <a:lnTo>
                      <a:pt x="907" y="915"/>
                    </a:lnTo>
                    <a:lnTo>
                      <a:pt x="922" y="884"/>
                    </a:lnTo>
                    <a:lnTo>
                      <a:pt x="937" y="852"/>
                    </a:lnTo>
                    <a:lnTo>
                      <a:pt x="952" y="821"/>
                    </a:lnTo>
                    <a:lnTo>
                      <a:pt x="955" y="821"/>
                    </a:lnTo>
                    <a:lnTo>
                      <a:pt x="967" y="791"/>
                    </a:lnTo>
                    <a:lnTo>
                      <a:pt x="952" y="786"/>
                    </a:lnTo>
                    <a:lnTo>
                      <a:pt x="964" y="791"/>
                    </a:lnTo>
                    <a:lnTo>
                      <a:pt x="982" y="758"/>
                    </a:lnTo>
                    <a:lnTo>
                      <a:pt x="997" y="726"/>
                    </a:lnTo>
                    <a:lnTo>
                      <a:pt x="1000" y="726"/>
                    </a:lnTo>
                    <a:lnTo>
                      <a:pt x="1012" y="693"/>
                    </a:lnTo>
                    <a:lnTo>
                      <a:pt x="997" y="687"/>
                    </a:lnTo>
                    <a:lnTo>
                      <a:pt x="1009" y="693"/>
                    </a:lnTo>
                    <a:lnTo>
                      <a:pt x="1024" y="663"/>
                    </a:lnTo>
                    <a:lnTo>
                      <a:pt x="1039" y="630"/>
                    </a:lnTo>
                    <a:lnTo>
                      <a:pt x="1054" y="597"/>
                    </a:lnTo>
                    <a:lnTo>
                      <a:pt x="1070" y="564"/>
                    </a:lnTo>
                    <a:lnTo>
                      <a:pt x="1085" y="534"/>
                    </a:lnTo>
                    <a:lnTo>
                      <a:pt x="1100" y="504"/>
                    </a:lnTo>
                    <a:lnTo>
                      <a:pt x="1103" y="504"/>
                    </a:lnTo>
                    <a:lnTo>
                      <a:pt x="1115" y="474"/>
                    </a:lnTo>
                    <a:lnTo>
                      <a:pt x="1100" y="468"/>
                    </a:lnTo>
                    <a:lnTo>
                      <a:pt x="1112" y="474"/>
                    </a:lnTo>
                    <a:lnTo>
                      <a:pt x="1127" y="441"/>
                    </a:lnTo>
                    <a:lnTo>
                      <a:pt x="1142" y="411"/>
                    </a:lnTo>
                    <a:lnTo>
                      <a:pt x="1130" y="405"/>
                    </a:lnTo>
                    <a:lnTo>
                      <a:pt x="1142" y="413"/>
                    </a:lnTo>
                    <a:lnTo>
                      <a:pt x="1160" y="383"/>
                    </a:lnTo>
                    <a:lnTo>
                      <a:pt x="1163" y="380"/>
                    </a:lnTo>
                    <a:lnTo>
                      <a:pt x="1175" y="353"/>
                    </a:lnTo>
                    <a:lnTo>
                      <a:pt x="1160" y="348"/>
                    </a:lnTo>
                    <a:lnTo>
                      <a:pt x="1172" y="353"/>
                    </a:lnTo>
                    <a:lnTo>
                      <a:pt x="1187" y="323"/>
                    </a:lnTo>
                    <a:lnTo>
                      <a:pt x="1202" y="295"/>
                    </a:lnTo>
                    <a:lnTo>
                      <a:pt x="1214" y="271"/>
                    </a:lnTo>
                    <a:lnTo>
                      <a:pt x="1202" y="265"/>
                    </a:lnTo>
                    <a:lnTo>
                      <a:pt x="1214" y="274"/>
                    </a:lnTo>
                    <a:lnTo>
                      <a:pt x="1229" y="249"/>
                    </a:lnTo>
                    <a:lnTo>
                      <a:pt x="1244" y="224"/>
                    </a:lnTo>
                    <a:lnTo>
                      <a:pt x="1262" y="200"/>
                    </a:lnTo>
                    <a:lnTo>
                      <a:pt x="1262" y="197"/>
                    </a:lnTo>
                    <a:lnTo>
                      <a:pt x="1274" y="175"/>
                    </a:lnTo>
                    <a:lnTo>
                      <a:pt x="1262" y="169"/>
                    </a:lnTo>
                    <a:lnTo>
                      <a:pt x="1274" y="178"/>
                    </a:lnTo>
                    <a:lnTo>
                      <a:pt x="1289" y="156"/>
                    </a:lnTo>
                    <a:lnTo>
                      <a:pt x="1277" y="148"/>
                    </a:lnTo>
                    <a:lnTo>
                      <a:pt x="1289" y="156"/>
                    </a:lnTo>
                    <a:lnTo>
                      <a:pt x="1305" y="137"/>
                    </a:lnTo>
                    <a:lnTo>
                      <a:pt x="1317" y="120"/>
                    </a:lnTo>
                    <a:lnTo>
                      <a:pt x="1305" y="112"/>
                    </a:lnTo>
                    <a:lnTo>
                      <a:pt x="1317" y="120"/>
                    </a:lnTo>
                    <a:lnTo>
                      <a:pt x="1332" y="104"/>
                    </a:lnTo>
                    <a:lnTo>
                      <a:pt x="1320" y="96"/>
                    </a:lnTo>
                    <a:lnTo>
                      <a:pt x="1329" y="106"/>
                    </a:lnTo>
                    <a:lnTo>
                      <a:pt x="1347" y="93"/>
                    </a:lnTo>
                    <a:lnTo>
                      <a:pt x="1350" y="90"/>
                    </a:lnTo>
                    <a:lnTo>
                      <a:pt x="1365" y="74"/>
                    </a:lnTo>
                    <a:lnTo>
                      <a:pt x="1377" y="60"/>
                    </a:lnTo>
                    <a:lnTo>
                      <a:pt x="1365" y="52"/>
                    </a:lnTo>
                    <a:lnTo>
                      <a:pt x="1374" y="63"/>
                    </a:lnTo>
                    <a:lnTo>
                      <a:pt x="1389" y="52"/>
                    </a:lnTo>
                    <a:lnTo>
                      <a:pt x="1380" y="41"/>
                    </a:lnTo>
                    <a:lnTo>
                      <a:pt x="1389" y="52"/>
                    </a:lnTo>
                    <a:lnTo>
                      <a:pt x="1404" y="43"/>
                    </a:lnTo>
                    <a:lnTo>
                      <a:pt x="1395" y="33"/>
                    </a:lnTo>
                    <a:lnTo>
                      <a:pt x="1401" y="43"/>
                    </a:lnTo>
                    <a:lnTo>
                      <a:pt x="1413" y="38"/>
                    </a:lnTo>
                    <a:lnTo>
                      <a:pt x="1407" y="27"/>
                    </a:lnTo>
                    <a:lnTo>
                      <a:pt x="1413" y="41"/>
                    </a:lnTo>
                    <a:lnTo>
                      <a:pt x="1428" y="35"/>
                    </a:lnTo>
                    <a:lnTo>
                      <a:pt x="1446" y="30"/>
                    </a:lnTo>
                    <a:lnTo>
                      <a:pt x="1440" y="16"/>
                    </a:lnTo>
                    <a:lnTo>
                      <a:pt x="1443" y="30"/>
                    </a:lnTo>
                    <a:lnTo>
                      <a:pt x="1458" y="27"/>
                    </a:lnTo>
                    <a:lnTo>
                      <a:pt x="1455" y="13"/>
                    </a:lnTo>
                    <a:lnTo>
                      <a:pt x="1455" y="27"/>
                    </a:lnTo>
                    <a:lnTo>
                      <a:pt x="1467" y="27"/>
                    </a:lnTo>
                    <a:lnTo>
                      <a:pt x="1467" y="13"/>
                    </a:lnTo>
                    <a:lnTo>
                      <a:pt x="1464" y="27"/>
                    </a:lnTo>
                    <a:lnTo>
                      <a:pt x="1479" y="30"/>
                    </a:lnTo>
                    <a:lnTo>
                      <a:pt x="1494" y="33"/>
                    </a:lnTo>
                    <a:lnTo>
                      <a:pt x="1506" y="35"/>
                    </a:lnTo>
                    <a:lnTo>
                      <a:pt x="1509" y="22"/>
                    </a:lnTo>
                    <a:lnTo>
                      <a:pt x="1503" y="33"/>
                    </a:lnTo>
                    <a:lnTo>
                      <a:pt x="1521" y="41"/>
                    </a:lnTo>
                    <a:lnTo>
                      <a:pt x="1524" y="43"/>
                    </a:lnTo>
                    <a:lnTo>
                      <a:pt x="1539" y="49"/>
                    </a:lnTo>
                    <a:lnTo>
                      <a:pt x="1542" y="35"/>
                    </a:lnTo>
                    <a:lnTo>
                      <a:pt x="1533" y="46"/>
                    </a:lnTo>
                    <a:lnTo>
                      <a:pt x="1549" y="57"/>
                    </a:lnTo>
                    <a:lnTo>
                      <a:pt x="1558" y="46"/>
                    </a:lnTo>
                    <a:lnTo>
                      <a:pt x="1549" y="57"/>
                    </a:lnTo>
                    <a:lnTo>
                      <a:pt x="1561" y="68"/>
                    </a:lnTo>
                    <a:lnTo>
                      <a:pt x="1576" y="79"/>
                    </a:lnTo>
                    <a:lnTo>
                      <a:pt x="1585" y="68"/>
                    </a:lnTo>
                    <a:lnTo>
                      <a:pt x="1576" y="76"/>
                    </a:lnTo>
                    <a:lnTo>
                      <a:pt x="1591" y="93"/>
                    </a:lnTo>
                    <a:lnTo>
                      <a:pt x="1600" y="85"/>
                    </a:lnTo>
                    <a:lnTo>
                      <a:pt x="1588" y="93"/>
                    </a:lnTo>
                    <a:lnTo>
                      <a:pt x="1600" y="109"/>
                    </a:lnTo>
                    <a:lnTo>
                      <a:pt x="1603" y="112"/>
                    </a:lnTo>
                    <a:lnTo>
                      <a:pt x="1621" y="128"/>
                    </a:lnTo>
                    <a:lnTo>
                      <a:pt x="1630" y="117"/>
                    </a:lnTo>
                    <a:lnTo>
                      <a:pt x="1618" y="126"/>
                    </a:lnTo>
                    <a:lnTo>
                      <a:pt x="1633" y="145"/>
                    </a:lnTo>
                    <a:lnTo>
                      <a:pt x="1648" y="164"/>
                    </a:lnTo>
                    <a:lnTo>
                      <a:pt x="1660" y="156"/>
                    </a:lnTo>
                    <a:lnTo>
                      <a:pt x="1648" y="161"/>
                    </a:lnTo>
                    <a:lnTo>
                      <a:pt x="1660" y="183"/>
                    </a:lnTo>
                    <a:lnTo>
                      <a:pt x="1660" y="186"/>
                    </a:lnTo>
                    <a:lnTo>
                      <a:pt x="1675" y="208"/>
                    </a:lnTo>
                    <a:lnTo>
                      <a:pt x="1690" y="232"/>
                    </a:lnTo>
                    <a:lnTo>
                      <a:pt x="1705" y="257"/>
                    </a:lnTo>
                    <a:lnTo>
                      <a:pt x="1720" y="282"/>
                    </a:lnTo>
                    <a:lnTo>
                      <a:pt x="1732" y="274"/>
                    </a:lnTo>
                    <a:lnTo>
                      <a:pt x="1720" y="279"/>
                    </a:lnTo>
                    <a:lnTo>
                      <a:pt x="1735" y="306"/>
                    </a:lnTo>
                    <a:lnTo>
                      <a:pt x="1750" y="334"/>
                    </a:lnTo>
                    <a:lnTo>
                      <a:pt x="1762" y="328"/>
                    </a:lnTo>
                    <a:lnTo>
                      <a:pt x="1750" y="334"/>
                    </a:lnTo>
                    <a:lnTo>
                      <a:pt x="1762" y="364"/>
                    </a:lnTo>
                    <a:lnTo>
                      <a:pt x="1777" y="391"/>
                    </a:lnTo>
                    <a:lnTo>
                      <a:pt x="1792" y="422"/>
                    </a:lnTo>
                    <a:lnTo>
                      <a:pt x="1808" y="452"/>
                    </a:lnTo>
                    <a:lnTo>
                      <a:pt x="1820" y="446"/>
                    </a:lnTo>
                    <a:lnTo>
                      <a:pt x="1808" y="452"/>
                    </a:lnTo>
                    <a:lnTo>
                      <a:pt x="1823" y="485"/>
                    </a:lnTo>
                    <a:lnTo>
                      <a:pt x="1838" y="515"/>
                    </a:lnTo>
                    <a:lnTo>
                      <a:pt x="1853" y="545"/>
                    </a:lnTo>
                    <a:lnTo>
                      <a:pt x="1865" y="539"/>
                    </a:lnTo>
                    <a:lnTo>
                      <a:pt x="1853" y="545"/>
                    </a:lnTo>
                    <a:lnTo>
                      <a:pt x="1865" y="578"/>
                    </a:lnTo>
                    <a:lnTo>
                      <a:pt x="1880" y="611"/>
                    </a:lnTo>
                    <a:lnTo>
                      <a:pt x="1880" y="613"/>
                    </a:lnTo>
                    <a:lnTo>
                      <a:pt x="1898" y="643"/>
                    </a:lnTo>
                    <a:lnTo>
                      <a:pt x="1910" y="635"/>
                    </a:lnTo>
                    <a:lnTo>
                      <a:pt x="1898" y="641"/>
                    </a:lnTo>
                    <a:lnTo>
                      <a:pt x="1910" y="674"/>
                    </a:lnTo>
                    <a:lnTo>
                      <a:pt x="1925" y="704"/>
                    </a:lnTo>
                    <a:lnTo>
                      <a:pt x="1937" y="698"/>
                    </a:lnTo>
                    <a:lnTo>
                      <a:pt x="1925" y="704"/>
                    </a:lnTo>
                    <a:lnTo>
                      <a:pt x="1940" y="739"/>
                    </a:lnTo>
                    <a:lnTo>
                      <a:pt x="1955" y="769"/>
                    </a:lnTo>
                    <a:lnTo>
                      <a:pt x="1967" y="764"/>
                    </a:lnTo>
                    <a:lnTo>
                      <a:pt x="1955" y="769"/>
                    </a:lnTo>
                    <a:lnTo>
                      <a:pt x="1967" y="802"/>
                    </a:lnTo>
                    <a:lnTo>
                      <a:pt x="1982" y="832"/>
                    </a:lnTo>
                    <a:lnTo>
                      <a:pt x="2000" y="865"/>
                    </a:lnTo>
                    <a:lnTo>
                      <a:pt x="2012" y="860"/>
                    </a:lnTo>
                    <a:lnTo>
                      <a:pt x="2000" y="865"/>
                    </a:lnTo>
                    <a:lnTo>
                      <a:pt x="2012" y="895"/>
                    </a:lnTo>
                    <a:lnTo>
                      <a:pt x="2027" y="926"/>
                    </a:lnTo>
                    <a:lnTo>
                      <a:pt x="2043" y="956"/>
                    </a:lnTo>
                    <a:lnTo>
                      <a:pt x="2058" y="983"/>
                    </a:lnTo>
                    <a:lnTo>
                      <a:pt x="2070" y="978"/>
                    </a:lnTo>
                    <a:lnTo>
                      <a:pt x="2058" y="983"/>
                    </a:lnTo>
                    <a:lnTo>
                      <a:pt x="2070" y="1013"/>
                    </a:lnTo>
                    <a:lnTo>
                      <a:pt x="2070" y="1016"/>
                    </a:lnTo>
                    <a:lnTo>
                      <a:pt x="2088" y="1046"/>
                    </a:lnTo>
                    <a:lnTo>
                      <a:pt x="2103" y="1071"/>
                    </a:lnTo>
                    <a:lnTo>
                      <a:pt x="2115" y="1063"/>
                    </a:lnTo>
                    <a:lnTo>
                      <a:pt x="2103" y="1068"/>
                    </a:lnTo>
                    <a:lnTo>
                      <a:pt x="2115" y="1095"/>
                    </a:lnTo>
                    <a:lnTo>
                      <a:pt x="2130" y="1126"/>
                    </a:lnTo>
                    <a:lnTo>
                      <a:pt x="2130" y="1128"/>
                    </a:lnTo>
                    <a:lnTo>
                      <a:pt x="2145" y="1153"/>
                    </a:lnTo>
                    <a:lnTo>
                      <a:pt x="2160" y="1178"/>
                    </a:lnTo>
                    <a:lnTo>
                      <a:pt x="2172" y="1169"/>
                    </a:lnTo>
                    <a:lnTo>
                      <a:pt x="2160" y="1175"/>
                    </a:lnTo>
                    <a:lnTo>
                      <a:pt x="2172" y="1197"/>
                    </a:lnTo>
                    <a:lnTo>
                      <a:pt x="2172" y="1199"/>
                    </a:lnTo>
                    <a:lnTo>
                      <a:pt x="2190" y="1224"/>
                    </a:lnTo>
                    <a:lnTo>
                      <a:pt x="2205" y="1246"/>
                    </a:lnTo>
                    <a:lnTo>
                      <a:pt x="2217" y="1238"/>
                    </a:lnTo>
                    <a:lnTo>
                      <a:pt x="2205" y="1243"/>
                    </a:lnTo>
                    <a:lnTo>
                      <a:pt x="2217" y="1268"/>
                    </a:lnTo>
                    <a:lnTo>
                      <a:pt x="2217" y="1271"/>
                    </a:lnTo>
                    <a:lnTo>
                      <a:pt x="2232" y="1290"/>
                    </a:lnTo>
                    <a:lnTo>
                      <a:pt x="2247" y="1309"/>
                    </a:lnTo>
                    <a:lnTo>
                      <a:pt x="2262" y="1328"/>
                    </a:lnTo>
                    <a:lnTo>
                      <a:pt x="2277" y="1347"/>
                    </a:lnTo>
                    <a:lnTo>
                      <a:pt x="2293" y="1367"/>
                    </a:lnTo>
                    <a:lnTo>
                      <a:pt x="2296" y="1367"/>
                    </a:lnTo>
                    <a:lnTo>
                      <a:pt x="2311" y="1383"/>
                    </a:lnTo>
                    <a:lnTo>
                      <a:pt x="2320" y="1375"/>
                    </a:lnTo>
                    <a:lnTo>
                      <a:pt x="2308" y="1383"/>
                    </a:lnTo>
                    <a:lnTo>
                      <a:pt x="2320" y="1402"/>
                    </a:lnTo>
                    <a:lnTo>
                      <a:pt x="2323" y="1402"/>
                    </a:lnTo>
                    <a:lnTo>
                      <a:pt x="2338" y="1419"/>
                    </a:lnTo>
                    <a:lnTo>
                      <a:pt x="2338" y="1421"/>
                    </a:lnTo>
                    <a:lnTo>
                      <a:pt x="2353" y="1435"/>
                    </a:lnTo>
                    <a:lnTo>
                      <a:pt x="2371" y="1449"/>
                    </a:lnTo>
                    <a:lnTo>
                      <a:pt x="2380" y="1438"/>
                    </a:lnTo>
                    <a:lnTo>
                      <a:pt x="2368" y="1446"/>
                    </a:lnTo>
                    <a:lnTo>
                      <a:pt x="2380" y="1460"/>
                    </a:lnTo>
                    <a:lnTo>
                      <a:pt x="2383" y="1462"/>
                    </a:lnTo>
                    <a:lnTo>
                      <a:pt x="2398" y="1476"/>
                    </a:lnTo>
                    <a:lnTo>
                      <a:pt x="2413" y="1487"/>
                    </a:lnTo>
                    <a:lnTo>
                      <a:pt x="2422" y="1476"/>
                    </a:lnTo>
                    <a:lnTo>
                      <a:pt x="2410" y="1484"/>
                    </a:lnTo>
                    <a:lnTo>
                      <a:pt x="2422" y="1498"/>
                    </a:lnTo>
                    <a:lnTo>
                      <a:pt x="2425" y="1501"/>
                    </a:lnTo>
                    <a:lnTo>
                      <a:pt x="2440" y="1512"/>
                    </a:lnTo>
                    <a:lnTo>
                      <a:pt x="2455" y="1523"/>
                    </a:lnTo>
                    <a:lnTo>
                      <a:pt x="2458" y="1523"/>
                    </a:lnTo>
                    <a:lnTo>
                      <a:pt x="2476" y="1534"/>
                    </a:lnTo>
                    <a:lnTo>
                      <a:pt x="2482" y="1523"/>
                    </a:lnTo>
                    <a:lnTo>
                      <a:pt x="2473" y="1534"/>
                    </a:lnTo>
                    <a:lnTo>
                      <a:pt x="2485" y="1542"/>
                    </a:lnTo>
                    <a:lnTo>
                      <a:pt x="2488" y="1542"/>
                    </a:lnTo>
                    <a:lnTo>
                      <a:pt x="2503" y="1550"/>
                    </a:lnTo>
                    <a:lnTo>
                      <a:pt x="2518" y="1558"/>
                    </a:lnTo>
                    <a:lnTo>
                      <a:pt x="2524" y="1547"/>
                    </a:lnTo>
                    <a:lnTo>
                      <a:pt x="2515" y="1558"/>
                    </a:lnTo>
                    <a:lnTo>
                      <a:pt x="2527" y="1567"/>
                    </a:lnTo>
                    <a:lnTo>
                      <a:pt x="2531" y="1567"/>
                    </a:lnTo>
                    <a:lnTo>
                      <a:pt x="2546" y="1575"/>
                    </a:lnTo>
                    <a:lnTo>
                      <a:pt x="2549" y="1577"/>
                    </a:lnTo>
                    <a:lnTo>
                      <a:pt x="2567" y="1583"/>
                    </a:lnTo>
                    <a:lnTo>
                      <a:pt x="2570" y="1569"/>
                    </a:lnTo>
                    <a:lnTo>
                      <a:pt x="2564" y="1580"/>
                    </a:lnTo>
                    <a:lnTo>
                      <a:pt x="2579" y="1588"/>
                    </a:lnTo>
                    <a:lnTo>
                      <a:pt x="2591" y="1594"/>
                    </a:lnTo>
                    <a:lnTo>
                      <a:pt x="2594" y="1597"/>
                    </a:lnTo>
                    <a:lnTo>
                      <a:pt x="2609" y="1602"/>
                    </a:lnTo>
                    <a:lnTo>
                      <a:pt x="2624" y="1608"/>
                    </a:lnTo>
                    <a:lnTo>
                      <a:pt x="2627" y="1594"/>
                    </a:lnTo>
                    <a:lnTo>
                      <a:pt x="2621" y="1605"/>
                    </a:lnTo>
                    <a:lnTo>
                      <a:pt x="2633" y="1610"/>
                    </a:lnTo>
                    <a:lnTo>
                      <a:pt x="2636" y="1613"/>
                    </a:lnTo>
                    <a:lnTo>
                      <a:pt x="2651" y="1616"/>
                    </a:lnTo>
                    <a:lnTo>
                      <a:pt x="2654" y="1602"/>
                    </a:lnTo>
                    <a:lnTo>
                      <a:pt x="2651" y="1616"/>
                    </a:lnTo>
                    <a:lnTo>
                      <a:pt x="2669" y="1621"/>
                    </a:lnTo>
                    <a:lnTo>
                      <a:pt x="2684" y="1624"/>
                    </a:lnTo>
                    <a:lnTo>
                      <a:pt x="2687" y="1610"/>
                    </a:lnTo>
                    <a:lnTo>
                      <a:pt x="2681" y="1621"/>
                    </a:lnTo>
                    <a:lnTo>
                      <a:pt x="2693" y="1627"/>
                    </a:lnTo>
                    <a:lnTo>
                      <a:pt x="2696" y="1630"/>
                    </a:lnTo>
                    <a:lnTo>
                      <a:pt x="2711" y="1632"/>
                    </a:lnTo>
                    <a:lnTo>
                      <a:pt x="2726" y="1635"/>
                    </a:lnTo>
                    <a:lnTo>
                      <a:pt x="2738" y="1638"/>
                    </a:lnTo>
                    <a:lnTo>
                      <a:pt x="2741" y="1638"/>
                    </a:lnTo>
                    <a:lnTo>
                      <a:pt x="2759" y="1640"/>
                    </a:lnTo>
                    <a:lnTo>
                      <a:pt x="2759" y="1627"/>
                    </a:lnTo>
                    <a:lnTo>
                      <a:pt x="2756" y="1640"/>
                    </a:lnTo>
                    <a:lnTo>
                      <a:pt x="2771" y="1643"/>
                    </a:lnTo>
                    <a:lnTo>
                      <a:pt x="2787" y="1646"/>
                    </a:lnTo>
                    <a:lnTo>
                      <a:pt x="2790" y="1646"/>
                    </a:lnTo>
                    <a:lnTo>
                      <a:pt x="2802" y="1646"/>
                    </a:lnTo>
                    <a:lnTo>
                      <a:pt x="2802" y="1632"/>
                    </a:lnTo>
                    <a:lnTo>
                      <a:pt x="2799" y="1646"/>
                    </a:lnTo>
                    <a:lnTo>
                      <a:pt x="2814" y="1649"/>
                    </a:lnTo>
                    <a:lnTo>
                      <a:pt x="2829" y="1651"/>
                    </a:lnTo>
                    <a:lnTo>
                      <a:pt x="2832" y="1651"/>
                    </a:lnTo>
                    <a:lnTo>
                      <a:pt x="2844" y="1651"/>
                    </a:lnTo>
                    <a:lnTo>
                      <a:pt x="2844" y="1638"/>
                    </a:lnTo>
                    <a:lnTo>
                      <a:pt x="2841" y="1651"/>
                    </a:lnTo>
                    <a:lnTo>
                      <a:pt x="2859" y="1657"/>
                    </a:lnTo>
                    <a:lnTo>
                      <a:pt x="2862" y="1657"/>
                    </a:lnTo>
                    <a:lnTo>
                      <a:pt x="2877" y="1657"/>
                    </a:lnTo>
                    <a:lnTo>
                      <a:pt x="2877" y="1643"/>
                    </a:lnTo>
                    <a:lnTo>
                      <a:pt x="2874" y="1657"/>
                    </a:lnTo>
                    <a:lnTo>
                      <a:pt x="2889" y="1660"/>
                    </a:lnTo>
                    <a:lnTo>
                      <a:pt x="2892" y="1660"/>
                    </a:lnTo>
                    <a:lnTo>
                      <a:pt x="2904" y="1660"/>
                    </a:lnTo>
                    <a:lnTo>
                      <a:pt x="2904" y="1646"/>
                    </a:lnTo>
                    <a:lnTo>
                      <a:pt x="2901" y="1660"/>
                    </a:lnTo>
                    <a:lnTo>
                      <a:pt x="2916" y="1662"/>
                    </a:lnTo>
                    <a:lnTo>
                      <a:pt x="2919" y="1662"/>
                    </a:lnTo>
                    <a:lnTo>
                      <a:pt x="2934" y="1662"/>
                    </a:lnTo>
                    <a:lnTo>
                      <a:pt x="2934" y="1635"/>
                    </a:lnTo>
                    <a:lnTo>
                      <a:pt x="2919" y="1635"/>
                    </a:lnTo>
                    <a:lnTo>
                      <a:pt x="2919" y="1649"/>
                    </a:lnTo>
                    <a:lnTo>
                      <a:pt x="2922" y="1638"/>
                    </a:lnTo>
                    <a:lnTo>
                      <a:pt x="2907" y="1635"/>
                    </a:lnTo>
                    <a:lnTo>
                      <a:pt x="2904" y="1632"/>
                    </a:lnTo>
                    <a:lnTo>
                      <a:pt x="2892" y="1632"/>
                    </a:lnTo>
                    <a:lnTo>
                      <a:pt x="2892" y="1646"/>
                    </a:lnTo>
                    <a:lnTo>
                      <a:pt x="2895" y="1635"/>
                    </a:lnTo>
                    <a:lnTo>
                      <a:pt x="2880" y="1632"/>
                    </a:lnTo>
                    <a:lnTo>
                      <a:pt x="2877" y="1630"/>
                    </a:lnTo>
                    <a:lnTo>
                      <a:pt x="2862" y="1630"/>
                    </a:lnTo>
                    <a:lnTo>
                      <a:pt x="2862" y="1643"/>
                    </a:lnTo>
                    <a:lnTo>
                      <a:pt x="2868" y="1632"/>
                    </a:lnTo>
                    <a:lnTo>
                      <a:pt x="2850" y="1627"/>
                    </a:lnTo>
                    <a:lnTo>
                      <a:pt x="2844" y="1624"/>
                    </a:lnTo>
                    <a:lnTo>
                      <a:pt x="2832" y="1624"/>
                    </a:lnTo>
                    <a:lnTo>
                      <a:pt x="2832" y="1638"/>
                    </a:lnTo>
                    <a:lnTo>
                      <a:pt x="2835" y="1627"/>
                    </a:lnTo>
                    <a:lnTo>
                      <a:pt x="2820" y="1624"/>
                    </a:lnTo>
                    <a:lnTo>
                      <a:pt x="2805" y="1621"/>
                    </a:lnTo>
                    <a:lnTo>
                      <a:pt x="2802" y="1619"/>
                    </a:lnTo>
                    <a:lnTo>
                      <a:pt x="2790" y="1619"/>
                    </a:lnTo>
                    <a:lnTo>
                      <a:pt x="2790" y="1632"/>
                    </a:lnTo>
                    <a:lnTo>
                      <a:pt x="2793" y="1621"/>
                    </a:lnTo>
                    <a:lnTo>
                      <a:pt x="2778" y="1619"/>
                    </a:lnTo>
                    <a:lnTo>
                      <a:pt x="2762" y="1616"/>
                    </a:lnTo>
                    <a:lnTo>
                      <a:pt x="2744" y="1613"/>
                    </a:lnTo>
                    <a:lnTo>
                      <a:pt x="2741" y="1624"/>
                    </a:lnTo>
                    <a:lnTo>
                      <a:pt x="2744" y="1613"/>
                    </a:lnTo>
                    <a:lnTo>
                      <a:pt x="2732" y="1610"/>
                    </a:lnTo>
                    <a:lnTo>
                      <a:pt x="2717" y="1608"/>
                    </a:lnTo>
                    <a:lnTo>
                      <a:pt x="2702" y="1605"/>
                    </a:lnTo>
                    <a:lnTo>
                      <a:pt x="2699" y="1616"/>
                    </a:lnTo>
                    <a:lnTo>
                      <a:pt x="2705" y="1605"/>
                    </a:lnTo>
                    <a:lnTo>
                      <a:pt x="2693" y="1599"/>
                    </a:lnTo>
                    <a:lnTo>
                      <a:pt x="2690" y="1599"/>
                    </a:lnTo>
                    <a:lnTo>
                      <a:pt x="2675" y="1597"/>
                    </a:lnTo>
                    <a:lnTo>
                      <a:pt x="2672" y="1608"/>
                    </a:lnTo>
                    <a:lnTo>
                      <a:pt x="2678" y="1597"/>
                    </a:lnTo>
                    <a:lnTo>
                      <a:pt x="2660" y="1591"/>
                    </a:lnTo>
                    <a:lnTo>
                      <a:pt x="2657" y="1591"/>
                    </a:lnTo>
                    <a:lnTo>
                      <a:pt x="2642" y="1588"/>
                    </a:lnTo>
                    <a:lnTo>
                      <a:pt x="2639" y="1599"/>
                    </a:lnTo>
                    <a:lnTo>
                      <a:pt x="2645" y="1588"/>
                    </a:lnTo>
                    <a:lnTo>
                      <a:pt x="2633" y="1583"/>
                    </a:lnTo>
                    <a:lnTo>
                      <a:pt x="2618" y="1577"/>
                    </a:lnTo>
                    <a:lnTo>
                      <a:pt x="2603" y="1572"/>
                    </a:lnTo>
                    <a:lnTo>
                      <a:pt x="2597" y="1583"/>
                    </a:lnTo>
                    <a:lnTo>
                      <a:pt x="2603" y="1572"/>
                    </a:lnTo>
                    <a:lnTo>
                      <a:pt x="2591" y="1567"/>
                    </a:lnTo>
                    <a:lnTo>
                      <a:pt x="2585" y="1577"/>
                    </a:lnTo>
                    <a:lnTo>
                      <a:pt x="2594" y="1567"/>
                    </a:lnTo>
                    <a:lnTo>
                      <a:pt x="2579" y="1558"/>
                    </a:lnTo>
                    <a:lnTo>
                      <a:pt x="2576" y="1558"/>
                    </a:lnTo>
                    <a:lnTo>
                      <a:pt x="2558" y="1553"/>
                    </a:lnTo>
                    <a:lnTo>
                      <a:pt x="2552" y="1564"/>
                    </a:lnTo>
                    <a:lnTo>
                      <a:pt x="2561" y="1553"/>
                    </a:lnTo>
                    <a:lnTo>
                      <a:pt x="2546" y="1545"/>
                    </a:lnTo>
                    <a:lnTo>
                      <a:pt x="2537" y="1556"/>
                    </a:lnTo>
                    <a:lnTo>
                      <a:pt x="2546" y="1545"/>
                    </a:lnTo>
                    <a:lnTo>
                      <a:pt x="2534" y="1536"/>
                    </a:lnTo>
                    <a:lnTo>
                      <a:pt x="2518" y="1528"/>
                    </a:lnTo>
                    <a:lnTo>
                      <a:pt x="2503" y="1520"/>
                    </a:lnTo>
                    <a:lnTo>
                      <a:pt x="2494" y="1531"/>
                    </a:lnTo>
                    <a:lnTo>
                      <a:pt x="2503" y="1520"/>
                    </a:lnTo>
                    <a:lnTo>
                      <a:pt x="2491" y="1512"/>
                    </a:lnTo>
                    <a:lnTo>
                      <a:pt x="2473" y="1501"/>
                    </a:lnTo>
                    <a:lnTo>
                      <a:pt x="2464" y="1512"/>
                    </a:lnTo>
                    <a:lnTo>
                      <a:pt x="2473" y="1504"/>
                    </a:lnTo>
                    <a:lnTo>
                      <a:pt x="2458" y="1493"/>
                    </a:lnTo>
                    <a:lnTo>
                      <a:pt x="2443" y="1482"/>
                    </a:lnTo>
                    <a:lnTo>
                      <a:pt x="2434" y="1490"/>
                    </a:lnTo>
                    <a:lnTo>
                      <a:pt x="2446" y="1482"/>
                    </a:lnTo>
                    <a:lnTo>
                      <a:pt x="2434" y="1468"/>
                    </a:lnTo>
                    <a:lnTo>
                      <a:pt x="2431" y="1468"/>
                    </a:lnTo>
                    <a:lnTo>
                      <a:pt x="2416" y="1457"/>
                    </a:lnTo>
                    <a:lnTo>
                      <a:pt x="2407" y="1465"/>
                    </a:lnTo>
                    <a:lnTo>
                      <a:pt x="2419" y="1457"/>
                    </a:lnTo>
                    <a:lnTo>
                      <a:pt x="2404" y="1443"/>
                    </a:lnTo>
                    <a:lnTo>
                      <a:pt x="2392" y="1451"/>
                    </a:lnTo>
                    <a:lnTo>
                      <a:pt x="2404" y="1443"/>
                    </a:lnTo>
                    <a:lnTo>
                      <a:pt x="2392" y="1430"/>
                    </a:lnTo>
                    <a:lnTo>
                      <a:pt x="2389" y="1430"/>
                    </a:lnTo>
                    <a:lnTo>
                      <a:pt x="2371" y="1416"/>
                    </a:lnTo>
                    <a:lnTo>
                      <a:pt x="2362" y="1424"/>
                    </a:lnTo>
                    <a:lnTo>
                      <a:pt x="2374" y="1416"/>
                    </a:lnTo>
                    <a:lnTo>
                      <a:pt x="2359" y="1402"/>
                    </a:lnTo>
                    <a:lnTo>
                      <a:pt x="2347" y="1410"/>
                    </a:lnTo>
                    <a:lnTo>
                      <a:pt x="2359" y="1402"/>
                    </a:lnTo>
                    <a:lnTo>
                      <a:pt x="2344" y="1386"/>
                    </a:lnTo>
                    <a:lnTo>
                      <a:pt x="2332" y="1394"/>
                    </a:lnTo>
                    <a:lnTo>
                      <a:pt x="2344" y="1388"/>
                    </a:lnTo>
                    <a:lnTo>
                      <a:pt x="2332" y="1369"/>
                    </a:lnTo>
                    <a:lnTo>
                      <a:pt x="2332" y="1367"/>
                    </a:lnTo>
                    <a:lnTo>
                      <a:pt x="2317" y="1350"/>
                    </a:lnTo>
                    <a:lnTo>
                      <a:pt x="2305" y="1358"/>
                    </a:lnTo>
                    <a:lnTo>
                      <a:pt x="2317" y="1350"/>
                    </a:lnTo>
                    <a:lnTo>
                      <a:pt x="2302" y="1331"/>
                    </a:lnTo>
                    <a:lnTo>
                      <a:pt x="2287" y="1312"/>
                    </a:lnTo>
                    <a:lnTo>
                      <a:pt x="2271" y="1293"/>
                    </a:lnTo>
                    <a:lnTo>
                      <a:pt x="2256" y="1273"/>
                    </a:lnTo>
                    <a:lnTo>
                      <a:pt x="2241" y="1254"/>
                    </a:lnTo>
                    <a:lnTo>
                      <a:pt x="2229" y="1262"/>
                    </a:lnTo>
                    <a:lnTo>
                      <a:pt x="2241" y="1257"/>
                    </a:lnTo>
                    <a:lnTo>
                      <a:pt x="2229" y="1232"/>
                    </a:lnTo>
                    <a:lnTo>
                      <a:pt x="2214" y="1210"/>
                    </a:lnTo>
                    <a:lnTo>
                      <a:pt x="2196" y="1186"/>
                    </a:lnTo>
                    <a:lnTo>
                      <a:pt x="2184" y="1191"/>
                    </a:lnTo>
                    <a:lnTo>
                      <a:pt x="2196" y="1186"/>
                    </a:lnTo>
                    <a:lnTo>
                      <a:pt x="2184" y="1164"/>
                    </a:lnTo>
                    <a:lnTo>
                      <a:pt x="2169" y="1139"/>
                    </a:lnTo>
                    <a:lnTo>
                      <a:pt x="2154" y="1115"/>
                    </a:lnTo>
                    <a:lnTo>
                      <a:pt x="2142" y="1120"/>
                    </a:lnTo>
                    <a:lnTo>
                      <a:pt x="2154" y="1115"/>
                    </a:lnTo>
                    <a:lnTo>
                      <a:pt x="2139" y="1084"/>
                    </a:lnTo>
                    <a:lnTo>
                      <a:pt x="2127" y="1090"/>
                    </a:lnTo>
                    <a:lnTo>
                      <a:pt x="2142" y="1087"/>
                    </a:lnTo>
                    <a:lnTo>
                      <a:pt x="2130" y="1060"/>
                    </a:lnTo>
                    <a:lnTo>
                      <a:pt x="2127" y="1057"/>
                    </a:lnTo>
                    <a:lnTo>
                      <a:pt x="2112" y="1032"/>
                    </a:lnTo>
                    <a:lnTo>
                      <a:pt x="2094" y="1002"/>
                    </a:lnTo>
                    <a:lnTo>
                      <a:pt x="2082" y="1008"/>
                    </a:lnTo>
                    <a:lnTo>
                      <a:pt x="2097" y="1005"/>
                    </a:lnTo>
                    <a:lnTo>
                      <a:pt x="2085" y="975"/>
                    </a:lnTo>
                    <a:lnTo>
                      <a:pt x="2082" y="972"/>
                    </a:lnTo>
                    <a:lnTo>
                      <a:pt x="2067" y="945"/>
                    </a:lnTo>
                    <a:lnTo>
                      <a:pt x="2052" y="915"/>
                    </a:lnTo>
                    <a:lnTo>
                      <a:pt x="2036" y="884"/>
                    </a:lnTo>
                    <a:lnTo>
                      <a:pt x="2024" y="890"/>
                    </a:lnTo>
                    <a:lnTo>
                      <a:pt x="2040" y="887"/>
                    </a:lnTo>
                    <a:lnTo>
                      <a:pt x="2027" y="857"/>
                    </a:lnTo>
                    <a:lnTo>
                      <a:pt x="2024" y="854"/>
                    </a:lnTo>
                    <a:lnTo>
                      <a:pt x="2006" y="821"/>
                    </a:lnTo>
                    <a:lnTo>
                      <a:pt x="1991" y="791"/>
                    </a:lnTo>
                    <a:lnTo>
                      <a:pt x="1979" y="797"/>
                    </a:lnTo>
                    <a:lnTo>
                      <a:pt x="1994" y="794"/>
                    </a:lnTo>
                    <a:lnTo>
                      <a:pt x="1982" y="761"/>
                    </a:lnTo>
                    <a:lnTo>
                      <a:pt x="1979" y="758"/>
                    </a:lnTo>
                    <a:lnTo>
                      <a:pt x="1964" y="728"/>
                    </a:lnTo>
                    <a:lnTo>
                      <a:pt x="1952" y="734"/>
                    </a:lnTo>
                    <a:lnTo>
                      <a:pt x="1967" y="731"/>
                    </a:lnTo>
                    <a:lnTo>
                      <a:pt x="1952" y="695"/>
                    </a:lnTo>
                    <a:lnTo>
                      <a:pt x="1949" y="693"/>
                    </a:lnTo>
                    <a:lnTo>
                      <a:pt x="1934" y="663"/>
                    </a:lnTo>
                    <a:lnTo>
                      <a:pt x="1922" y="668"/>
                    </a:lnTo>
                    <a:lnTo>
                      <a:pt x="1937" y="665"/>
                    </a:lnTo>
                    <a:lnTo>
                      <a:pt x="1925" y="632"/>
                    </a:lnTo>
                    <a:lnTo>
                      <a:pt x="1922" y="630"/>
                    </a:lnTo>
                    <a:lnTo>
                      <a:pt x="1904" y="600"/>
                    </a:lnTo>
                    <a:lnTo>
                      <a:pt x="1892" y="605"/>
                    </a:lnTo>
                    <a:lnTo>
                      <a:pt x="1907" y="600"/>
                    </a:lnTo>
                    <a:lnTo>
                      <a:pt x="1892" y="567"/>
                    </a:lnTo>
                    <a:lnTo>
                      <a:pt x="1877" y="572"/>
                    </a:lnTo>
                    <a:lnTo>
                      <a:pt x="1892" y="569"/>
                    </a:lnTo>
                    <a:lnTo>
                      <a:pt x="1880" y="537"/>
                    </a:lnTo>
                    <a:lnTo>
                      <a:pt x="1877" y="534"/>
                    </a:lnTo>
                    <a:lnTo>
                      <a:pt x="1862" y="504"/>
                    </a:lnTo>
                    <a:lnTo>
                      <a:pt x="1847" y="474"/>
                    </a:lnTo>
                    <a:lnTo>
                      <a:pt x="1835" y="479"/>
                    </a:lnTo>
                    <a:lnTo>
                      <a:pt x="1850" y="474"/>
                    </a:lnTo>
                    <a:lnTo>
                      <a:pt x="1835" y="441"/>
                    </a:lnTo>
                    <a:lnTo>
                      <a:pt x="1832" y="441"/>
                    </a:lnTo>
                    <a:lnTo>
                      <a:pt x="1817" y="411"/>
                    </a:lnTo>
                    <a:lnTo>
                      <a:pt x="1802" y="380"/>
                    </a:lnTo>
                    <a:lnTo>
                      <a:pt x="1786" y="353"/>
                    </a:lnTo>
                    <a:lnTo>
                      <a:pt x="1774" y="359"/>
                    </a:lnTo>
                    <a:lnTo>
                      <a:pt x="1789" y="356"/>
                    </a:lnTo>
                    <a:lnTo>
                      <a:pt x="1777" y="326"/>
                    </a:lnTo>
                    <a:lnTo>
                      <a:pt x="1774" y="323"/>
                    </a:lnTo>
                    <a:lnTo>
                      <a:pt x="1759" y="295"/>
                    </a:lnTo>
                    <a:lnTo>
                      <a:pt x="1744" y="268"/>
                    </a:lnTo>
                    <a:lnTo>
                      <a:pt x="1729" y="243"/>
                    </a:lnTo>
                    <a:lnTo>
                      <a:pt x="1714" y="219"/>
                    </a:lnTo>
                    <a:lnTo>
                      <a:pt x="1699" y="194"/>
                    </a:lnTo>
                    <a:lnTo>
                      <a:pt x="1684" y="172"/>
                    </a:lnTo>
                    <a:lnTo>
                      <a:pt x="1672" y="178"/>
                    </a:lnTo>
                    <a:lnTo>
                      <a:pt x="1684" y="172"/>
                    </a:lnTo>
                    <a:lnTo>
                      <a:pt x="1672" y="150"/>
                    </a:lnTo>
                    <a:lnTo>
                      <a:pt x="1672" y="148"/>
                    </a:lnTo>
                    <a:lnTo>
                      <a:pt x="1657" y="128"/>
                    </a:lnTo>
                    <a:lnTo>
                      <a:pt x="1642" y="109"/>
                    </a:lnTo>
                    <a:lnTo>
                      <a:pt x="1624" y="93"/>
                    </a:lnTo>
                    <a:lnTo>
                      <a:pt x="1612" y="101"/>
                    </a:lnTo>
                    <a:lnTo>
                      <a:pt x="1624" y="96"/>
                    </a:lnTo>
                    <a:lnTo>
                      <a:pt x="1612" y="79"/>
                    </a:lnTo>
                    <a:lnTo>
                      <a:pt x="1612" y="76"/>
                    </a:lnTo>
                    <a:lnTo>
                      <a:pt x="1597" y="60"/>
                    </a:lnTo>
                    <a:lnTo>
                      <a:pt x="1594" y="60"/>
                    </a:lnTo>
                    <a:lnTo>
                      <a:pt x="1579" y="49"/>
                    </a:lnTo>
                    <a:lnTo>
                      <a:pt x="1570" y="57"/>
                    </a:lnTo>
                    <a:lnTo>
                      <a:pt x="1582" y="49"/>
                    </a:lnTo>
                    <a:lnTo>
                      <a:pt x="1570" y="38"/>
                    </a:lnTo>
                    <a:lnTo>
                      <a:pt x="1567" y="38"/>
                    </a:lnTo>
                    <a:lnTo>
                      <a:pt x="1552" y="27"/>
                    </a:lnTo>
                    <a:lnTo>
                      <a:pt x="1549" y="24"/>
                    </a:lnTo>
                    <a:lnTo>
                      <a:pt x="1533" y="19"/>
                    </a:lnTo>
                    <a:lnTo>
                      <a:pt x="1527" y="30"/>
                    </a:lnTo>
                    <a:lnTo>
                      <a:pt x="1533" y="19"/>
                    </a:lnTo>
                    <a:lnTo>
                      <a:pt x="1515" y="11"/>
                    </a:lnTo>
                    <a:lnTo>
                      <a:pt x="1512" y="11"/>
                    </a:lnTo>
                    <a:lnTo>
                      <a:pt x="1500" y="8"/>
                    </a:lnTo>
                    <a:lnTo>
                      <a:pt x="1485" y="5"/>
                    </a:lnTo>
                    <a:lnTo>
                      <a:pt x="1470" y="2"/>
                    </a:lnTo>
                    <a:lnTo>
                      <a:pt x="1467" y="0"/>
                    </a:lnTo>
                    <a:lnTo>
                      <a:pt x="1455" y="0"/>
                    </a:lnTo>
                    <a:lnTo>
                      <a:pt x="1452" y="2"/>
                    </a:lnTo>
                    <a:lnTo>
                      <a:pt x="1437" y="5"/>
                    </a:lnTo>
                    <a:lnTo>
                      <a:pt x="1419" y="11"/>
                    </a:lnTo>
                    <a:lnTo>
                      <a:pt x="1404" y="16"/>
                    </a:lnTo>
                    <a:lnTo>
                      <a:pt x="1401" y="16"/>
                    </a:lnTo>
                    <a:lnTo>
                      <a:pt x="1389" y="22"/>
                    </a:lnTo>
                    <a:lnTo>
                      <a:pt x="1374" y="30"/>
                    </a:lnTo>
                    <a:lnTo>
                      <a:pt x="1371" y="33"/>
                    </a:lnTo>
                    <a:lnTo>
                      <a:pt x="1356" y="43"/>
                    </a:lnTo>
                    <a:lnTo>
                      <a:pt x="1344" y="57"/>
                    </a:lnTo>
                    <a:lnTo>
                      <a:pt x="1329" y="74"/>
                    </a:lnTo>
                    <a:lnTo>
                      <a:pt x="1338" y="82"/>
                    </a:lnTo>
                    <a:lnTo>
                      <a:pt x="1329" y="74"/>
                    </a:lnTo>
                    <a:lnTo>
                      <a:pt x="1311" y="87"/>
                    </a:lnTo>
                    <a:lnTo>
                      <a:pt x="1295" y="104"/>
                    </a:lnTo>
                    <a:lnTo>
                      <a:pt x="1292" y="106"/>
                    </a:lnTo>
                    <a:lnTo>
                      <a:pt x="1280" y="123"/>
                    </a:lnTo>
                    <a:lnTo>
                      <a:pt x="1292" y="128"/>
                    </a:lnTo>
                    <a:lnTo>
                      <a:pt x="1280" y="120"/>
                    </a:lnTo>
                    <a:lnTo>
                      <a:pt x="1265" y="139"/>
                    </a:lnTo>
                    <a:lnTo>
                      <a:pt x="1265" y="142"/>
                    </a:lnTo>
                    <a:lnTo>
                      <a:pt x="1250" y="164"/>
                    </a:lnTo>
                    <a:lnTo>
                      <a:pt x="1238" y="186"/>
                    </a:lnTo>
                    <a:lnTo>
                      <a:pt x="1250" y="191"/>
                    </a:lnTo>
                    <a:lnTo>
                      <a:pt x="1238" y="186"/>
                    </a:lnTo>
                    <a:lnTo>
                      <a:pt x="1220" y="211"/>
                    </a:lnTo>
                    <a:lnTo>
                      <a:pt x="1205" y="235"/>
                    </a:lnTo>
                    <a:lnTo>
                      <a:pt x="1190" y="260"/>
                    </a:lnTo>
                    <a:lnTo>
                      <a:pt x="1178" y="285"/>
                    </a:lnTo>
                    <a:lnTo>
                      <a:pt x="1163" y="312"/>
                    </a:lnTo>
                    <a:lnTo>
                      <a:pt x="1148" y="342"/>
                    </a:lnTo>
                    <a:lnTo>
                      <a:pt x="1145" y="348"/>
                    </a:lnTo>
                    <a:lnTo>
                      <a:pt x="1148" y="345"/>
                    </a:lnTo>
                    <a:lnTo>
                      <a:pt x="1136" y="372"/>
                    </a:lnTo>
                    <a:lnTo>
                      <a:pt x="1148" y="375"/>
                    </a:lnTo>
                    <a:lnTo>
                      <a:pt x="1136" y="369"/>
                    </a:lnTo>
                    <a:lnTo>
                      <a:pt x="1118" y="400"/>
                    </a:lnTo>
                    <a:lnTo>
                      <a:pt x="1103" y="430"/>
                    </a:lnTo>
                    <a:lnTo>
                      <a:pt x="1088" y="463"/>
                    </a:lnTo>
                    <a:lnTo>
                      <a:pt x="1085" y="468"/>
                    </a:lnTo>
                    <a:lnTo>
                      <a:pt x="1088" y="465"/>
                    </a:lnTo>
                    <a:lnTo>
                      <a:pt x="1076" y="495"/>
                    </a:lnTo>
                    <a:lnTo>
                      <a:pt x="1088" y="498"/>
                    </a:lnTo>
                    <a:lnTo>
                      <a:pt x="1076" y="493"/>
                    </a:lnTo>
                    <a:lnTo>
                      <a:pt x="1061" y="523"/>
                    </a:lnTo>
                    <a:lnTo>
                      <a:pt x="1045" y="553"/>
                    </a:lnTo>
                    <a:lnTo>
                      <a:pt x="1030" y="586"/>
                    </a:lnTo>
                    <a:lnTo>
                      <a:pt x="1015" y="619"/>
                    </a:lnTo>
                    <a:lnTo>
                      <a:pt x="1000" y="652"/>
                    </a:lnTo>
                    <a:lnTo>
                      <a:pt x="985" y="682"/>
                    </a:lnTo>
                    <a:lnTo>
                      <a:pt x="982" y="687"/>
                    </a:lnTo>
                    <a:lnTo>
                      <a:pt x="985" y="684"/>
                    </a:lnTo>
                    <a:lnTo>
                      <a:pt x="973" y="717"/>
                    </a:lnTo>
                    <a:lnTo>
                      <a:pt x="985" y="720"/>
                    </a:lnTo>
                    <a:lnTo>
                      <a:pt x="973" y="715"/>
                    </a:lnTo>
                    <a:lnTo>
                      <a:pt x="958" y="747"/>
                    </a:lnTo>
                    <a:lnTo>
                      <a:pt x="940" y="780"/>
                    </a:lnTo>
                    <a:lnTo>
                      <a:pt x="937" y="786"/>
                    </a:lnTo>
                    <a:lnTo>
                      <a:pt x="940" y="783"/>
                    </a:lnTo>
                    <a:lnTo>
                      <a:pt x="928" y="813"/>
                    </a:lnTo>
                    <a:lnTo>
                      <a:pt x="940" y="816"/>
                    </a:lnTo>
                    <a:lnTo>
                      <a:pt x="928" y="810"/>
                    </a:lnTo>
                    <a:lnTo>
                      <a:pt x="913" y="841"/>
                    </a:lnTo>
                    <a:lnTo>
                      <a:pt x="898" y="873"/>
                    </a:lnTo>
                    <a:lnTo>
                      <a:pt x="883" y="904"/>
                    </a:lnTo>
                    <a:lnTo>
                      <a:pt x="880" y="909"/>
                    </a:lnTo>
                    <a:lnTo>
                      <a:pt x="883" y="906"/>
                    </a:lnTo>
                    <a:lnTo>
                      <a:pt x="871" y="936"/>
                    </a:lnTo>
                    <a:lnTo>
                      <a:pt x="883" y="939"/>
                    </a:lnTo>
                    <a:lnTo>
                      <a:pt x="871" y="934"/>
                    </a:lnTo>
                    <a:lnTo>
                      <a:pt x="856" y="961"/>
                    </a:lnTo>
                    <a:lnTo>
                      <a:pt x="838" y="994"/>
                    </a:lnTo>
                    <a:lnTo>
                      <a:pt x="835" y="999"/>
                    </a:lnTo>
                    <a:lnTo>
                      <a:pt x="838" y="997"/>
                    </a:lnTo>
                    <a:lnTo>
                      <a:pt x="826" y="1024"/>
                    </a:lnTo>
                    <a:lnTo>
                      <a:pt x="838" y="1027"/>
                    </a:lnTo>
                    <a:lnTo>
                      <a:pt x="826" y="1021"/>
                    </a:lnTo>
                    <a:lnTo>
                      <a:pt x="811" y="1049"/>
                    </a:lnTo>
                    <a:lnTo>
                      <a:pt x="795" y="1076"/>
                    </a:lnTo>
                    <a:lnTo>
                      <a:pt x="807" y="1082"/>
                    </a:lnTo>
                    <a:lnTo>
                      <a:pt x="795" y="1076"/>
                    </a:lnTo>
                    <a:lnTo>
                      <a:pt x="780" y="1101"/>
                    </a:lnTo>
                    <a:lnTo>
                      <a:pt x="777" y="1106"/>
                    </a:lnTo>
                    <a:lnTo>
                      <a:pt x="780" y="1104"/>
                    </a:lnTo>
                    <a:lnTo>
                      <a:pt x="768" y="1131"/>
                    </a:lnTo>
                    <a:lnTo>
                      <a:pt x="780" y="1134"/>
                    </a:lnTo>
                    <a:lnTo>
                      <a:pt x="768" y="1128"/>
                    </a:lnTo>
                    <a:lnTo>
                      <a:pt x="750" y="1153"/>
                    </a:lnTo>
                    <a:lnTo>
                      <a:pt x="735" y="1178"/>
                    </a:lnTo>
                    <a:lnTo>
                      <a:pt x="723" y="1202"/>
                    </a:lnTo>
                    <a:lnTo>
                      <a:pt x="735" y="1208"/>
                    </a:lnTo>
                    <a:lnTo>
                      <a:pt x="723" y="1202"/>
                    </a:lnTo>
                    <a:lnTo>
                      <a:pt x="708" y="1224"/>
                    </a:lnTo>
                    <a:lnTo>
                      <a:pt x="693" y="1249"/>
                    </a:lnTo>
                    <a:lnTo>
                      <a:pt x="705" y="1254"/>
                    </a:lnTo>
                    <a:lnTo>
                      <a:pt x="693" y="1246"/>
                    </a:lnTo>
                    <a:lnTo>
                      <a:pt x="678" y="1265"/>
                    </a:lnTo>
                    <a:lnTo>
                      <a:pt x="678" y="1268"/>
                    </a:lnTo>
                    <a:lnTo>
                      <a:pt x="666" y="1290"/>
                    </a:lnTo>
                    <a:lnTo>
                      <a:pt x="678" y="1295"/>
                    </a:lnTo>
                    <a:lnTo>
                      <a:pt x="669" y="1287"/>
                    </a:lnTo>
                    <a:lnTo>
                      <a:pt x="651" y="1306"/>
                    </a:lnTo>
                    <a:lnTo>
                      <a:pt x="648" y="1306"/>
                    </a:lnTo>
                    <a:lnTo>
                      <a:pt x="633" y="1325"/>
                    </a:lnTo>
                    <a:lnTo>
                      <a:pt x="633" y="1328"/>
                    </a:lnTo>
                    <a:lnTo>
                      <a:pt x="621" y="1345"/>
                    </a:lnTo>
                    <a:lnTo>
                      <a:pt x="633" y="1350"/>
                    </a:lnTo>
                    <a:lnTo>
                      <a:pt x="621" y="1342"/>
                    </a:lnTo>
                    <a:lnTo>
                      <a:pt x="606" y="1361"/>
                    </a:lnTo>
                    <a:lnTo>
                      <a:pt x="591" y="1380"/>
                    </a:lnTo>
                    <a:lnTo>
                      <a:pt x="603" y="1388"/>
                    </a:lnTo>
                    <a:lnTo>
                      <a:pt x="594" y="1380"/>
                    </a:lnTo>
                    <a:lnTo>
                      <a:pt x="579" y="1397"/>
                    </a:lnTo>
                    <a:lnTo>
                      <a:pt x="588" y="1405"/>
                    </a:lnTo>
                    <a:lnTo>
                      <a:pt x="579" y="1397"/>
                    </a:lnTo>
                    <a:lnTo>
                      <a:pt x="563" y="1410"/>
                    </a:lnTo>
                    <a:lnTo>
                      <a:pt x="548" y="1424"/>
                    </a:lnTo>
                    <a:lnTo>
                      <a:pt x="533" y="1438"/>
                    </a:lnTo>
                    <a:lnTo>
                      <a:pt x="521" y="1451"/>
                    </a:lnTo>
                    <a:lnTo>
                      <a:pt x="530" y="1460"/>
                    </a:lnTo>
                    <a:lnTo>
                      <a:pt x="521" y="1451"/>
                    </a:lnTo>
                    <a:lnTo>
                      <a:pt x="506" y="1465"/>
                    </a:lnTo>
                    <a:lnTo>
                      <a:pt x="515" y="1473"/>
                    </a:lnTo>
                    <a:lnTo>
                      <a:pt x="506" y="1465"/>
                    </a:lnTo>
                    <a:lnTo>
                      <a:pt x="491" y="1476"/>
                    </a:lnTo>
                    <a:lnTo>
                      <a:pt x="479" y="1487"/>
                    </a:lnTo>
                    <a:lnTo>
                      <a:pt x="488" y="1495"/>
                    </a:lnTo>
                    <a:lnTo>
                      <a:pt x="482" y="1484"/>
                    </a:lnTo>
                    <a:lnTo>
                      <a:pt x="464" y="1495"/>
                    </a:lnTo>
                    <a:lnTo>
                      <a:pt x="461" y="1498"/>
                    </a:lnTo>
                    <a:lnTo>
                      <a:pt x="446" y="1512"/>
                    </a:lnTo>
                    <a:lnTo>
                      <a:pt x="455" y="1520"/>
                    </a:lnTo>
                    <a:lnTo>
                      <a:pt x="449" y="1509"/>
                    </a:lnTo>
                    <a:lnTo>
                      <a:pt x="434" y="1517"/>
                    </a:lnTo>
                    <a:lnTo>
                      <a:pt x="431" y="1517"/>
                    </a:lnTo>
                    <a:lnTo>
                      <a:pt x="419" y="1525"/>
                    </a:lnTo>
                    <a:lnTo>
                      <a:pt x="428" y="1536"/>
                    </a:lnTo>
                    <a:lnTo>
                      <a:pt x="422" y="1525"/>
                    </a:lnTo>
                    <a:lnTo>
                      <a:pt x="407" y="1534"/>
                    </a:lnTo>
                    <a:lnTo>
                      <a:pt x="392" y="1542"/>
                    </a:lnTo>
                    <a:lnTo>
                      <a:pt x="377" y="1550"/>
                    </a:lnTo>
                    <a:lnTo>
                      <a:pt x="362" y="1558"/>
                    </a:lnTo>
                    <a:lnTo>
                      <a:pt x="368" y="1569"/>
                    </a:lnTo>
                    <a:lnTo>
                      <a:pt x="365" y="1558"/>
                    </a:lnTo>
                    <a:lnTo>
                      <a:pt x="350" y="1564"/>
                    </a:lnTo>
                    <a:lnTo>
                      <a:pt x="335" y="1569"/>
                    </a:lnTo>
                    <a:lnTo>
                      <a:pt x="332" y="1569"/>
                    </a:lnTo>
                    <a:lnTo>
                      <a:pt x="320" y="1575"/>
                    </a:lnTo>
                    <a:lnTo>
                      <a:pt x="326" y="1586"/>
                    </a:lnTo>
                    <a:lnTo>
                      <a:pt x="323" y="1575"/>
                    </a:lnTo>
                    <a:lnTo>
                      <a:pt x="307" y="1580"/>
                    </a:lnTo>
                    <a:lnTo>
                      <a:pt x="292" y="1586"/>
                    </a:lnTo>
                    <a:lnTo>
                      <a:pt x="277" y="1591"/>
                    </a:lnTo>
                    <a:lnTo>
                      <a:pt x="280" y="1602"/>
                    </a:lnTo>
                    <a:lnTo>
                      <a:pt x="277" y="1591"/>
                    </a:lnTo>
                    <a:lnTo>
                      <a:pt x="262" y="1594"/>
                    </a:lnTo>
                    <a:lnTo>
                      <a:pt x="247" y="1599"/>
                    </a:lnTo>
                    <a:lnTo>
                      <a:pt x="250" y="1610"/>
                    </a:lnTo>
                    <a:lnTo>
                      <a:pt x="247" y="1599"/>
                    </a:lnTo>
                    <a:lnTo>
                      <a:pt x="232" y="1602"/>
                    </a:lnTo>
                    <a:lnTo>
                      <a:pt x="220" y="1605"/>
                    </a:lnTo>
                    <a:lnTo>
                      <a:pt x="205" y="1608"/>
                    </a:lnTo>
                    <a:lnTo>
                      <a:pt x="187" y="1613"/>
                    </a:lnTo>
                    <a:lnTo>
                      <a:pt x="190" y="1624"/>
                    </a:lnTo>
                    <a:lnTo>
                      <a:pt x="187" y="1613"/>
                    </a:lnTo>
                    <a:lnTo>
                      <a:pt x="175" y="1616"/>
                    </a:lnTo>
                    <a:lnTo>
                      <a:pt x="178" y="1627"/>
                    </a:lnTo>
                    <a:lnTo>
                      <a:pt x="178" y="1613"/>
                    </a:lnTo>
                    <a:lnTo>
                      <a:pt x="163" y="1613"/>
                    </a:lnTo>
                    <a:lnTo>
                      <a:pt x="160" y="1616"/>
                    </a:lnTo>
                    <a:lnTo>
                      <a:pt x="145" y="1619"/>
                    </a:lnTo>
                    <a:lnTo>
                      <a:pt x="130" y="1621"/>
                    </a:lnTo>
                    <a:lnTo>
                      <a:pt x="118" y="1624"/>
                    </a:lnTo>
                    <a:lnTo>
                      <a:pt x="121" y="1635"/>
                    </a:lnTo>
                    <a:lnTo>
                      <a:pt x="121" y="1621"/>
                    </a:lnTo>
                    <a:lnTo>
                      <a:pt x="106" y="1621"/>
                    </a:lnTo>
                    <a:lnTo>
                      <a:pt x="106" y="1624"/>
                    </a:lnTo>
                    <a:lnTo>
                      <a:pt x="88" y="1627"/>
                    </a:lnTo>
                    <a:lnTo>
                      <a:pt x="82" y="1627"/>
                    </a:lnTo>
                    <a:lnTo>
                      <a:pt x="69" y="1632"/>
                    </a:lnTo>
                    <a:lnTo>
                      <a:pt x="76" y="1643"/>
                    </a:lnTo>
                    <a:lnTo>
                      <a:pt x="76" y="1630"/>
                    </a:lnTo>
                    <a:lnTo>
                      <a:pt x="60" y="1630"/>
                    </a:lnTo>
                    <a:lnTo>
                      <a:pt x="57" y="1632"/>
                    </a:lnTo>
                    <a:lnTo>
                      <a:pt x="42" y="1635"/>
                    </a:lnTo>
                    <a:lnTo>
                      <a:pt x="45" y="1646"/>
                    </a:lnTo>
                    <a:lnTo>
                      <a:pt x="45" y="1632"/>
                    </a:lnTo>
                    <a:lnTo>
                      <a:pt x="30" y="1632"/>
                    </a:lnTo>
                    <a:lnTo>
                      <a:pt x="18" y="1632"/>
                    </a:lnTo>
                    <a:lnTo>
                      <a:pt x="15" y="1635"/>
                    </a:lnTo>
                    <a:lnTo>
                      <a:pt x="0" y="1638"/>
                    </a:lnTo>
                    <a:close/>
                  </a:path>
                </a:pathLst>
              </a:custGeom>
              <a:solidFill>
                <a:srgbClr val="990000"/>
              </a:solidFill>
              <a:ln w="9525" cmpd="sng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247" name="Line 241"/>
              <p:cNvSpPr>
                <a:spLocks noChangeShapeType="1"/>
              </p:cNvSpPr>
              <p:nvPr/>
            </p:nvSpPr>
            <p:spPr bwMode="auto">
              <a:xfrm>
                <a:off x="480" y="3360"/>
                <a:ext cx="2688" cy="0"/>
              </a:xfrm>
              <a:prstGeom prst="line">
                <a:avLst/>
              </a:pr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248" name="Line 242"/>
              <p:cNvSpPr>
                <a:spLocks noChangeShapeType="1"/>
              </p:cNvSpPr>
              <p:nvPr/>
            </p:nvSpPr>
            <p:spPr bwMode="auto">
              <a:xfrm>
                <a:off x="1824" y="2112"/>
                <a:ext cx="0" cy="1248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249" name="Rectangle 243"/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48" cy="12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50" name="Rectangle 244"/>
              <p:cNvSpPr>
                <a:spLocks noChangeArrowheads="1"/>
              </p:cNvSpPr>
              <p:nvPr/>
            </p:nvSpPr>
            <p:spPr bwMode="auto">
              <a:xfrm>
                <a:off x="1728" y="2160"/>
                <a:ext cx="48" cy="12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51" name="Rectangle 245"/>
              <p:cNvSpPr>
                <a:spLocks noChangeArrowheads="1"/>
              </p:cNvSpPr>
              <p:nvPr/>
            </p:nvSpPr>
            <p:spPr bwMode="auto">
              <a:xfrm>
                <a:off x="1776" y="2112"/>
                <a:ext cx="48" cy="12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52" name="Rectangle 246"/>
              <p:cNvSpPr>
                <a:spLocks noChangeArrowheads="1"/>
              </p:cNvSpPr>
              <p:nvPr/>
            </p:nvSpPr>
            <p:spPr bwMode="auto">
              <a:xfrm>
                <a:off x="1824" y="2112"/>
                <a:ext cx="48" cy="12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53" name="Rectangle 247"/>
              <p:cNvSpPr>
                <a:spLocks noChangeArrowheads="1"/>
              </p:cNvSpPr>
              <p:nvPr/>
            </p:nvSpPr>
            <p:spPr bwMode="auto">
              <a:xfrm>
                <a:off x="1920" y="2208"/>
                <a:ext cx="48" cy="115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54" name="Rectangle 248"/>
              <p:cNvSpPr>
                <a:spLocks noChangeArrowheads="1"/>
              </p:cNvSpPr>
              <p:nvPr/>
            </p:nvSpPr>
            <p:spPr bwMode="auto">
              <a:xfrm>
                <a:off x="1680" y="2208"/>
                <a:ext cx="48" cy="115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55" name="Rectangle 249"/>
              <p:cNvSpPr>
                <a:spLocks noChangeArrowheads="1"/>
              </p:cNvSpPr>
              <p:nvPr/>
            </p:nvSpPr>
            <p:spPr bwMode="auto">
              <a:xfrm>
                <a:off x="1968" y="2256"/>
                <a:ext cx="48" cy="110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56" name="Rectangle 250"/>
              <p:cNvSpPr>
                <a:spLocks noChangeArrowheads="1"/>
              </p:cNvSpPr>
              <p:nvPr/>
            </p:nvSpPr>
            <p:spPr bwMode="auto">
              <a:xfrm>
                <a:off x="1632" y="2256"/>
                <a:ext cx="48" cy="110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57" name="Line 251"/>
              <p:cNvSpPr>
                <a:spLocks noChangeShapeType="1"/>
              </p:cNvSpPr>
              <p:nvPr/>
            </p:nvSpPr>
            <p:spPr bwMode="auto">
              <a:xfrm>
                <a:off x="1632" y="2304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258" name="Rectangle 252"/>
              <p:cNvSpPr>
                <a:spLocks noChangeArrowheads="1"/>
              </p:cNvSpPr>
              <p:nvPr/>
            </p:nvSpPr>
            <p:spPr bwMode="auto">
              <a:xfrm>
                <a:off x="2016" y="2352"/>
                <a:ext cx="48" cy="100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61" name="Rectangle 253"/>
              <p:cNvSpPr>
                <a:spLocks noChangeArrowheads="1"/>
              </p:cNvSpPr>
              <p:nvPr/>
            </p:nvSpPr>
            <p:spPr bwMode="auto">
              <a:xfrm>
                <a:off x="1584" y="2352"/>
                <a:ext cx="48" cy="100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62" name="Rectangle 254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48" cy="9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63" name="Rectangle 255"/>
              <p:cNvSpPr>
                <a:spLocks noChangeArrowheads="1"/>
              </p:cNvSpPr>
              <p:nvPr/>
            </p:nvSpPr>
            <p:spPr bwMode="auto">
              <a:xfrm>
                <a:off x="1536" y="2448"/>
                <a:ext cx="48" cy="9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64" name="Rectangle 256"/>
              <p:cNvSpPr>
                <a:spLocks noChangeArrowheads="1"/>
              </p:cNvSpPr>
              <p:nvPr/>
            </p:nvSpPr>
            <p:spPr bwMode="auto">
              <a:xfrm>
                <a:off x="1488" y="2496"/>
                <a:ext cx="48" cy="86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65" name="Rectangle 257"/>
              <p:cNvSpPr>
                <a:spLocks noChangeArrowheads="1"/>
              </p:cNvSpPr>
              <p:nvPr/>
            </p:nvSpPr>
            <p:spPr bwMode="auto">
              <a:xfrm>
                <a:off x="2112" y="2544"/>
                <a:ext cx="48" cy="81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66" name="Rectangle 258"/>
              <p:cNvSpPr>
                <a:spLocks noChangeArrowheads="1"/>
              </p:cNvSpPr>
              <p:nvPr/>
            </p:nvSpPr>
            <p:spPr bwMode="auto">
              <a:xfrm>
                <a:off x="2160" y="2640"/>
                <a:ext cx="48" cy="7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67" name="Rectangle 259"/>
              <p:cNvSpPr>
                <a:spLocks noChangeArrowheads="1"/>
              </p:cNvSpPr>
              <p:nvPr/>
            </p:nvSpPr>
            <p:spPr bwMode="auto">
              <a:xfrm>
                <a:off x="2208" y="2736"/>
                <a:ext cx="48" cy="62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68" name="Rectangle 260"/>
              <p:cNvSpPr>
                <a:spLocks noChangeArrowheads="1"/>
              </p:cNvSpPr>
              <p:nvPr/>
            </p:nvSpPr>
            <p:spPr bwMode="auto">
              <a:xfrm>
                <a:off x="2256" y="28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69" name="Rectangle 261"/>
              <p:cNvSpPr>
                <a:spLocks noChangeArrowheads="1"/>
              </p:cNvSpPr>
              <p:nvPr/>
            </p:nvSpPr>
            <p:spPr bwMode="auto">
              <a:xfrm>
                <a:off x="2304" y="2928"/>
                <a:ext cx="48" cy="43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70" name="Rectangle 262"/>
              <p:cNvSpPr>
                <a:spLocks noChangeArrowheads="1"/>
              </p:cNvSpPr>
              <p:nvPr/>
            </p:nvSpPr>
            <p:spPr bwMode="auto">
              <a:xfrm>
                <a:off x="2352" y="3024"/>
                <a:ext cx="48" cy="3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71" name="Rectangle 263"/>
              <p:cNvSpPr>
                <a:spLocks noChangeArrowheads="1"/>
              </p:cNvSpPr>
              <p:nvPr/>
            </p:nvSpPr>
            <p:spPr bwMode="auto">
              <a:xfrm>
                <a:off x="2400" y="3072"/>
                <a:ext cx="48" cy="28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72" name="Rectangle 264"/>
              <p:cNvSpPr>
                <a:spLocks noChangeArrowheads="1"/>
              </p:cNvSpPr>
              <p:nvPr/>
            </p:nvSpPr>
            <p:spPr bwMode="auto">
              <a:xfrm>
                <a:off x="2448" y="3120"/>
                <a:ext cx="48" cy="24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73" name="Rectangle 265"/>
              <p:cNvSpPr>
                <a:spLocks noChangeArrowheads="1"/>
              </p:cNvSpPr>
              <p:nvPr/>
            </p:nvSpPr>
            <p:spPr bwMode="auto">
              <a:xfrm>
                <a:off x="2496" y="3168"/>
                <a:ext cx="48" cy="19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74" name="Rectangle 266"/>
              <p:cNvSpPr>
                <a:spLocks noChangeArrowheads="1"/>
              </p:cNvSpPr>
              <p:nvPr/>
            </p:nvSpPr>
            <p:spPr bwMode="auto">
              <a:xfrm>
                <a:off x="2544" y="3216"/>
                <a:ext cx="48" cy="14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75" name="Rectangle 267"/>
              <p:cNvSpPr>
                <a:spLocks noChangeArrowheads="1"/>
              </p:cNvSpPr>
              <p:nvPr/>
            </p:nvSpPr>
            <p:spPr bwMode="auto">
              <a:xfrm>
                <a:off x="2592" y="3264"/>
                <a:ext cx="48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76" name="Rectangle 268"/>
              <p:cNvSpPr>
                <a:spLocks noChangeArrowheads="1"/>
              </p:cNvSpPr>
              <p:nvPr/>
            </p:nvSpPr>
            <p:spPr bwMode="auto">
              <a:xfrm>
                <a:off x="2640" y="3264"/>
                <a:ext cx="48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77" name="Rectangle 269"/>
              <p:cNvSpPr>
                <a:spLocks noChangeArrowheads="1"/>
              </p:cNvSpPr>
              <p:nvPr/>
            </p:nvSpPr>
            <p:spPr bwMode="auto">
              <a:xfrm>
                <a:off x="2688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78" name="Rectangle 270"/>
              <p:cNvSpPr>
                <a:spLocks noChangeArrowheads="1"/>
              </p:cNvSpPr>
              <p:nvPr/>
            </p:nvSpPr>
            <p:spPr bwMode="auto">
              <a:xfrm>
                <a:off x="2736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79" name="Rectangle 271"/>
              <p:cNvSpPr>
                <a:spLocks noChangeArrowheads="1"/>
              </p:cNvSpPr>
              <p:nvPr/>
            </p:nvSpPr>
            <p:spPr bwMode="auto">
              <a:xfrm>
                <a:off x="2784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80" name="Rectangle 272"/>
              <p:cNvSpPr>
                <a:spLocks noChangeArrowheads="1"/>
              </p:cNvSpPr>
              <p:nvPr/>
            </p:nvSpPr>
            <p:spPr bwMode="auto">
              <a:xfrm>
                <a:off x="1440" y="2592"/>
                <a:ext cx="48" cy="76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81" name="Rectangle 273"/>
              <p:cNvSpPr>
                <a:spLocks noChangeArrowheads="1"/>
              </p:cNvSpPr>
              <p:nvPr/>
            </p:nvSpPr>
            <p:spPr bwMode="auto">
              <a:xfrm>
                <a:off x="1392" y="2688"/>
                <a:ext cx="48" cy="67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82" name="Rectangle 274"/>
              <p:cNvSpPr>
                <a:spLocks noChangeArrowheads="1"/>
              </p:cNvSpPr>
              <p:nvPr/>
            </p:nvSpPr>
            <p:spPr bwMode="auto">
              <a:xfrm>
                <a:off x="1344" y="2784"/>
                <a:ext cx="48" cy="57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83" name="Rectangle 275"/>
              <p:cNvSpPr>
                <a:spLocks noChangeArrowheads="1"/>
              </p:cNvSpPr>
              <p:nvPr/>
            </p:nvSpPr>
            <p:spPr bwMode="auto">
              <a:xfrm>
                <a:off x="1296" y="2880"/>
                <a:ext cx="48" cy="48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84" name="Rectangle 276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48" cy="38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85" name="Rectangle 277"/>
              <p:cNvSpPr>
                <a:spLocks noChangeArrowheads="1"/>
              </p:cNvSpPr>
              <p:nvPr/>
            </p:nvSpPr>
            <p:spPr bwMode="auto">
              <a:xfrm>
                <a:off x="1200" y="3024"/>
                <a:ext cx="48" cy="3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86" name="Rectangle 278"/>
              <p:cNvSpPr>
                <a:spLocks noChangeArrowheads="1"/>
              </p:cNvSpPr>
              <p:nvPr/>
            </p:nvSpPr>
            <p:spPr bwMode="auto">
              <a:xfrm>
                <a:off x="1152" y="3072"/>
                <a:ext cx="48" cy="28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87" name="Rectangle 279"/>
              <p:cNvSpPr>
                <a:spLocks noChangeArrowheads="1"/>
              </p:cNvSpPr>
              <p:nvPr/>
            </p:nvSpPr>
            <p:spPr bwMode="auto">
              <a:xfrm>
                <a:off x="1104" y="3168"/>
                <a:ext cx="48" cy="19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88" name="Rectangle 280"/>
              <p:cNvSpPr>
                <a:spLocks noChangeArrowheads="1"/>
              </p:cNvSpPr>
              <p:nvPr/>
            </p:nvSpPr>
            <p:spPr bwMode="auto">
              <a:xfrm>
                <a:off x="1056" y="3216"/>
                <a:ext cx="48" cy="14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89" name="Rectangle 281"/>
              <p:cNvSpPr>
                <a:spLocks noChangeArrowheads="1"/>
              </p:cNvSpPr>
              <p:nvPr/>
            </p:nvSpPr>
            <p:spPr bwMode="auto">
              <a:xfrm>
                <a:off x="1008" y="3264"/>
                <a:ext cx="48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90" name="Rectangle 282"/>
              <p:cNvSpPr>
                <a:spLocks noChangeArrowheads="1"/>
              </p:cNvSpPr>
              <p:nvPr/>
            </p:nvSpPr>
            <p:spPr bwMode="auto">
              <a:xfrm>
                <a:off x="960" y="3264"/>
                <a:ext cx="48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91" name="Rectangle 283"/>
              <p:cNvSpPr>
                <a:spLocks noChangeArrowheads="1"/>
              </p:cNvSpPr>
              <p:nvPr/>
            </p:nvSpPr>
            <p:spPr bwMode="auto">
              <a:xfrm>
                <a:off x="912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92" name="Rectangle 284"/>
              <p:cNvSpPr>
                <a:spLocks noChangeArrowheads="1"/>
              </p:cNvSpPr>
              <p:nvPr/>
            </p:nvSpPr>
            <p:spPr bwMode="auto">
              <a:xfrm>
                <a:off x="864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93" name="Rectangle 285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94" name="Rectangle 286"/>
              <p:cNvSpPr>
                <a:spLocks noChangeArrowheads="1"/>
              </p:cNvSpPr>
              <p:nvPr/>
            </p:nvSpPr>
            <p:spPr bwMode="auto">
              <a:xfrm>
                <a:off x="768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s-ES" altLang="es-ES"/>
              </a:p>
            </p:txBody>
          </p:sp>
          <p:sp>
            <p:nvSpPr>
              <p:cNvPr id="295" name="Line 287"/>
              <p:cNvSpPr>
                <a:spLocks noChangeShapeType="1"/>
              </p:cNvSpPr>
              <p:nvPr/>
            </p:nvSpPr>
            <p:spPr bwMode="auto">
              <a:xfrm>
                <a:off x="960" y="3312"/>
                <a:ext cx="1728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296" name="Line 288"/>
              <p:cNvSpPr>
                <a:spLocks noChangeShapeType="1"/>
              </p:cNvSpPr>
              <p:nvPr/>
            </p:nvSpPr>
            <p:spPr bwMode="auto">
              <a:xfrm>
                <a:off x="1008" y="3264"/>
                <a:ext cx="163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297" name="Line 289"/>
              <p:cNvSpPr>
                <a:spLocks noChangeShapeType="1"/>
              </p:cNvSpPr>
              <p:nvPr/>
            </p:nvSpPr>
            <p:spPr bwMode="auto">
              <a:xfrm>
                <a:off x="1056" y="3216"/>
                <a:ext cx="1488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298" name="Line 290"/>
              <p:cNvSpPr>
                <a:spLocks noChangeShapeType="1"/>
              </p:cNvSpPr>
              <p:nvPr/>
            </p:nvSpPr>
            <p:spPr bwMode="auto">
              <a:xfrm>
                <a:off x="1104" y="3168"/>
                <a:ext cx="139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299" name="Line 291"/>
              <p:cNvSpPr>
                <a:spLocks noChangeShapeType="1"/>
              </p:cNvSpPr>
              <p:nvPr/>
            </p:nvSpPr>
            <p:spPr bwMode="auto">
              <a:xfrm>
                <a:off x="1152" y="3120"/>
                <a:ext cx="134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300" name="Line 292"/>
              <p:cNvSpPr>
                <a:spLocks noChangeShapeType="1"/>
              </p:cNvSpPr>
              <p:nvPr/>
            </p:nvSpPr>
            <p:spPr bwMode="auto">
              <a:xfrm>
                <a:off x="1200" y="3072"/>
                <a:ext cx="120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301" name="Line 293"/>
              <p:cNvSpPr>
                <a:spLocks noChangeShapeType="1"/>
              </p:cNvSpPr>
              <p:nvPr/>
            </p:nvSpPr>
            <p:spPr bwMode="auto">
              <a:xfrm>
                <a:off x="1248" y="3024"/>
                <a:ext cx="110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302" name="Line 294"/>
              <p:cNvSpPr>
                <a:spLocks noChangeShapeType="1"/>
              </p:cNvSpPr>
              <p:nvPr/>
            </p:nvSpPr>
            <p:spPr bwMode="auto">
              <a:xfrm>
                <a:off x="1296" y="2976"/>
                <a:ext cx="1056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303" name="Line 295"/>
              <p:cNvSpPr>
                <a:spLocks noChangeShapeType="1"/>
              </p:cNvSpPr>
              <p:nvPr/>
            </p:nvSpPr>
            <p:spPr bwMode="auto">
              <a:xfrm>
                <a:off x="1296" y="2928"/>
                <a:ext cx="1008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304" name="Line 296"/>
              <p:cNvSpPr>
                <a:spLocks noChangeShapeType="1"/>
              </p:cNvSpPr>
              <p:nvPr/>
            </p:nvSpPr>
            <p:spPr bwMode="auto">
              <a:xfrm>
                <a:off x="1344" y="2880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305" name="Line 297"/>
              <p:cNvSpPr>
                <a:spLocks noChangeShapeType="1"/>
              </p:cNvSpPr>
              <p:nvPr/>
            </p:nvSpPr>
            <p:spPr bwMode="auto">
              <a:xfrm flipH="1">
                <a:off x="1344" y="2832"/>
                <a:ext cx="91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306" name="Line 298"/>
              <p:cNvSpPr>
                <a:spLocks noChangeShapeType="1"/>
              </p:cNvSpPr>
              <p:nvPr/>
            </p:nvSpPr>
            <p:spPr bwMode="auto">
              <a:xfrm>
                <a:off x="1392" y="2784"/>
                <a:ext cx="86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307" name="Line 299"/>
              <p:cNvSpPr>
                <a:spLocks noChangeShapeType="1"/>
              </p:cNvSpPr>
              <p:nvPr/>
            </p:nvSpPr>
            <p:spPr bwMode="auto">
              <a:xfrm flipH="1">
                <a:off x="1392" y="2736"/>
                <a:ext cx="816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308" name="Line 300"/>
              <p:cNvSpPr>
                <a:spLocks noChangeShapeType="1"/>
              </p:cNvSpPr>
              <p:nvPr/>
            </p:nvSpPr>
            <p:spPr bwMode="auto">
              <a:xfrm>
                <a:off x="1440" y="2688"/>
                <a:ext cx="768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309" name="Line 301"/>
              <p:cNvSpPr>
                <a:spLocks noChangeShapeType="1"/>
              </p:cNvSpPr>
              <p:nvPr/>
            </p:nvSpPr>
            <p:spPr bwMode="auto">
              <a:xfrm flipH="1">
                <a:off x="1440" y="2640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310" name="Line 302"/>
              <p:cNvSpPr>
                <a:spLocks noChangeShapeType="1"/>
              </p:cNvSpPr>
              <p:nvPr/>
            </p:nvSpPr>
            <p:spPr bwMode="auto">
              <a:xfrm>
                <a:off x="1488" y="2592"/>
                <a:ext cx="67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311" name="Line 303"/>
              <p:cNvSpPr>
                <a:spLocks noChangeShapeType="1"/>
              </p:cNvSpPr>
              <p:nvPr/>
            </p:nvSpPr>
            <p:spPr bwMode="auto">
              <a:xfrm flipH="1">
                <a:off x="1488" y="2544"/>
                <a:ext cx="62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312" name="Line 304"/>
              <p:cNvSpPr>
                <a:spLocks noChangeShapeType="1"/>
              </p:cNvSpPr>
              <p:nvPr/>
            </p:nvSpPr>
            <p:spPr bwMode="auto">
              <a:xfrm>
                <a:off x="1536" y="2496"/>
                <a:ext cx="576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313" name="Line 305"/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314" name="Line 306"/>
              <p:cNvSpPr>
                <a:spLocks noChangeShapeType="1"/>
              </p:cNvSpPr>
              <p:nvPr/>
            </p:nvSpPr>
            <p:spPr bwMode="auto">
              <a:xfrm>
                <a:off x="1584" y="2400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315" name="Line 307"/>
              <p:cNvSpPr>
                <a:spLocks noChangeShapeType="1"/>
              </p:cNvSpPr>
              <p:nvPr/>
            </p:nvSpPr>
            <p:spPr bwMode="auto">
              <a:xfrm>
                <a:off x="1632" y="2256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316" name="Line 308"/>
              <p:cNvSpPr>
                <a:spLocks noChangeShapeType="1"/>
              </p:cNvSpPr>
              <p:nvPr/>
            </p:nvSpPr>
            <p:spPr bwMode="auto">
              <a:xfrm>
                <a:off x="1632" y="2352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317" name="Line 309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318" name="Line 310"/>
              <p:cNvSpPr>
                <a:spLocks noChangeShapeType="1"/>
              </p:cNvSpPr>
              <p:nvPr/>
            </p:nvSpPr>
            <p:spPr bwMode="auto">
              <a:xfrm flipH="1">
                <a:off x="1776" y="2160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  <p:sp>
            <p:nvSpPr>
              <p:cNvPr id="319" name="Line 311"/>
              <p:cNvSpPr>
                <a:spLocks noChangeShapeType="1"/>
              </p:cNvSpPr>
              <p:nvPr/>
            </p:nvSpPr>
            <p:spPr bwMode="auto">
              <a:xfrm>
                <a:off x="1824" y="2112"/>
                <a:ext cx="0" cy="1248"/>
              </a:xfrm>
              <a:prstGeom prst="line">
                <a:avLst/>
              </a:pr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gl-ES"/>
              </a:p>
            </p:txBody>
          </p:sp>
        </p:grpSp>
        <p:sp>
          <p:nvSpPr>
            <p:cNvPr id="245" name="Line 312"/>
            <p:cNvSpPr>
              <a:spLocks noChangeShapeType="1"/>
            </p:cNvSpPr>
            <p:nvPr/>
          </p:nvSpPr>
          <p:spPr bwMode="auto">
            <a:xfrm>
              <a:off x="4320" y="2400"/>
              <a:ext cx="0" cy="576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</p:grpSp>
      <p:grpSp>
        <p:nvGrpSpPr>
          <p:cNvPr id="320" name="Group 322"/>
          <p:cNvGrpSpPr>
            <a:grpSpLocks/>
          </p:cNvGrpSpPr>
          <p:nvPr/>
        </p:nvGrpSpPr>
        <p:grpSpPr bwMode="auto">
          <a:xfrm>
            <a:off x="2293938" y="3249613"/>
            <a:ext cx="2081212" cy="2895600"/>
            <a:chOff x="4277" y="2256"/>
            <a:chExt cx="1311" cy="1824"/>
          </a:xfrm>
        </p:grpSpPr>
        <p:sp>
          <p:nvSpPr>
            <p:cNvPr id="321" name="Freeform 323"/>
            <p:cNvSpPr>
              <a:spLocks/>
            </p:cNvSpPr>
            <p:nvPr/>
          </p:nvSpPr>
          <p:spPr bwMode="auto">
            <a:xfrm>
              <a:off x="4277" y="2460"/>
              <a:ext cx="1311" cy="1620"/>
            </a:xfrm>
            <a:custGeom>
              <a:avLst/>
              <a:gdLst>
                <a:gd name="T0" fmla="*/ 0 w 2934"/>
                <a:gd name="T1" fmla="*/ 1 h 1662"/>
                <a:gd name="T2" fmla="*/ 0 w 2934"/>
                <a:gd name="T3" fmla="*/ 1 h 1662"/>
                <a:gd name="T4" fmla="*/ 0 w 2934"/>
                <a:gd name="T5" fmla="*/ 1 h 1662"/>
                <a:gd name="T6" fmla="*/ 0 w 2934"/>
                <a:gd name="T7" fmla="*/ 1 h 1662"/>
                <a:gd name="T8" fmla="*/ 0 w 2934"/>
                <a:gd name="T9" fmla="*/ 0 h 1662"/>
                <a:gd name="T10" fmla="*/ 0 w 2934"/>
                <a:gd name="T11" fmla="*/ 0 h 1662"/>
                <a:gd name="T12" fmla="*/ 0 w 2934"/>
                <a:gd name="T13" fmla="*/ 0 h 1662"/>
                <a:gd name="T14" fmla="*/ 0 w 2934"/>
                <a:gd name="T15" fmla="*/ 0 h 1662"/>
                <a:gd name="T16" fmla="*/ 0 w 2934"/>
                <a:gd name="T17" fmla="*/ 0 h 1662"/>
                <a:gd name="T18" fmla="*/ 0 w 2934"/>
                <a:gd name="T19" fmla="*/ 0 h 1662"/>
                <a:gd name="T20" fmla="*/ 0 w 2934"/>
                <a:gd name="T21" fmla="*/ 0 h 1662"/>
                <a:gd name="T22" fmla="*/ 0 w 2934"/>
                <a:gd name="T23" fmla="*/ 0 h 1662"/>
                <a:gd name="T24" fmla="*/ 0 w 2934"/>
                <a:gd name="T25" fmla="*/ 0 h 1662"/>
                <a:gd name="T26" fmla="*/ 0 w 2934"/>
                <a:gd name="T27" fmla="*/ 0 h 1662"/>
                <a:gd name="T28" fmla="*/ 0 w 2934"/>
                <a:gd name="T29" fmla="*/ 0 h 1662"/>
                <a:gd name="T30" fmla="*/ 0 w 2934"/>
                <a:gd name="T31" fmla="*/ 0 h 1662"/>
                <a:gd name="T32" fmla="*/ 0 w 2934"/>
                <a:gd name="T33" fmla="*/ 0 h 1662"/>
                <a:gd name="T34" fmla="*/ 0 w 2934"/>
                <a:gd name="T35" fmla="*/ 0 h 1662"/>
                <a:gd name="T36" fmla="*/ 0 w 2934"/>
                <a:gd name="T37" fmla="*/ 0 h 1662"/>
                <a:gd name="T38" fmla="*/ 0 w 2934"/>
                <a:gd name="T39" fmla="*/ 0 h 1662"/>
                <a:gd name="T40" fmla="*/ 0 w 2934"/>
                <a:gd name="T41" fmla="*/ 0 h 1662"/>
                <a:gd name="T42" fmla="*/ 0 w 2934"/>
                <a:gd name="T43" fmla="*/ 0 h 1662"/>
                <a:gd name="T44" fmla="*/ 0 w 2934"/>
                <a:gd name="T45" fmla="*/ 0 h 1662"/>
                <a:gd name="T46" fmla="*/ 0 w 2934"/>
                <a:gd name="T47" fmla="*/ 0 h 1662"/>
                <a:gd name="T48" fmla="*/ 0 w 2934"/>
                <a:gd name="T49" fmla="*/ 0 h 1662"/>
                <a:gd name="T50" fmla="*/ 0 w 2934"/>
                <a:gd name="T51" fmla="*/ 0 h 1662"/>
                <a:gd name="T52" fmla="*/ 0 w 2934"/>
                <a:gd name="T53" fmla="*/ 1 h 1662"/>
                <a:gd name="T54" fmla="*/ 0 w 2934"/>
                <a:gd name="T55" fmla="*/ 1 h 1662"/>
                <a:gd name="T56" fmla="*/ 0 w 2934"/>
                <a:gd name="T57" fmla="*/ 1 h 1662"/>
                <a:gd name="T58" fmla="*/ 0 w 2934"/>
                <a:gd name="T59" fmla="*/ 1 h 1662"/>
                <a:gd name="T60" fmla="*/ 0 w 2934"/>
                <a:gd name="T61" fmla="*/ 1 h 1662"/>
                <a:gd name="T62" fmla="*/ 0 w 2934"/>
                <a:gd name="T63" fmla="*/ 1 h 1662"/>
                <a:gd name="T64" fmla="*/ 0 w 2934"/>
                <a:gd name="T65" fmla="*/ 1 h 1662"/>
                <a:gd name="T66" fmla="*/ 0 w 2934"/>
                <a:gd name="T67" fmla="*/ 1 h 1662"/>
                <a:gd name="T68" fmla="*/ 0 w 2934"/>
                <a:gd name="T69" fmla="*/ 1 h 1662"/>
                <a:gd name="T70" fmla="*/ 0 w 2934"/>
                <a:gd name="T71" fmla="*/ 1 h 1662"/>
                <a:gd name="T72" fmla="*/ 0 w 2934"/>
                <a:gd name="T73" fmla="*/ 1 h 1662"/>
                <a:gd name="T74" fmla="*/ 0 w 2934"/>
                <a:gd name="T75" fmla="*/ 0 h 1662"/>
                <a:gd name="T76" fmla="*/ 0 w 2934"/>
                <a:gd name="T77" fmla="*/ 0 h 1662"/>
                <a:gd name="T78" fmla="*/ 0 w 2934"/>
                <a:gd name="T79" fmla="*/ 0 h 1662"/>
                <a:gd name="T80" fmla="*/ 0 w 2934"/>
                <a:gd name="T81" fmla="*/ 0 h 1662"/>
                <a:gd name="T82" fmla="*/ 0 w 2934"/>
                <a:gd name="T83" fmla="*/ 0 h 1662"/>
                <a:gd name="T84" fmla="*/ 0 w 2934"/>
                <a:gd name="T85" fmla="*/ 0 h 1662"/>
                <a:gd name="T86" fmla="*/ 0 w 2934"/>
                <a:gd name="T87" fmla="*/ 0 h 1662"/>
                <a:gd name="T88" fmla="*/ 0 w 2934"/>
                <a:gd name="T89" fmla="*/ 0 h 1662"/>
                <a:gd name="T90" fmla="*/ 0 w 2934"/>
                <a:gd name="T91" fmla="*/ 0 h 1662"/>
                <a:gd name="T92" fmla="*/ 0 w 2934"/>
                <a:gd name="T93" fmla="*/ 0 h 1662"/>
                <a:gd name="T94" fmla="*/ 0 w 2934"/>
                <a:gd name="T95" fmla="*/ 0 h 1662"/>
                <a:gd name="T96" fmla="*/ 0 w 2934"/>
                <a:gd name="T97" fmla="*/ 0 h 1662"/>
                <a:gd name="T98" fmla="*/ 0 w 2934"/>
                <a:gd name="T99" fmla="*/ 0 h 1662"/>
                <a:gd name="T100" fmla="*/ 0 w 2934"/>
                <a:gd name="T101" fmla="*/ 0 h 1662"/>
                <a:gd name="T102" fmla="*/ 0 w 2934"/>
                <a:gd name="T103" fmla="*/ 0 h 1662"/>
                <a:gd name="T104" fmla="*/ 0 w 2934"/>
                <a:gd name="T105" fmla="*/ 0 h 1662"/>
                <a:gd name="T106" fmla="*/ 0 w 2934"/>
                <a:gd name="T107" fmla="*/ 0 h 1662"/>
                <a:gd name="T108" fmla="*/ 0 w 2934"/>
                <a:gd name="T109" fmla="*/ 0 h 1662"/>
                <a:gd name="T110" fmla="*/ 0 w 2934"/>
                <a:gd name="T111" fmla="*/ 0 h 1662"/>
                <a:gd name="T112" fmla="*/ 0 w 2934"/>
                <a:gd name="T113" fmla="*/ 0 h 1662"/>
                <a:gd name="T114" fmla="*/ 0 w 2934"/>
                <a:gd name="T115" fmla="*/ 0 h 1662"/>
                <a:gd name="T116" fmla="*/ 0 w 2934"/>
                <a:gd name="T117" fmla="*/ 1 h 1662"/>
                <a:gd name="T118" fmla="*/ 0 w 2934"/>
                <a:gd name="T119" fmla="*/ 1 h 1662"/>
                <a:gd name="T120" fmla="*/ 0 w 2934"/>
                <a:gd name="T121" fmla="*/ 1 h 1662"/>
                <a:gd name="T122" fmla="*/ 0 w 2934"/>
                <a:gd name="T123" fmla="*/ 1 h 1662"/>
                <a:gd name="T124" fmla="*/ 0 w 2934"/>
                <a:gd name="T125" fmla="*/ 1 h 16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934"/>
                <a:gd name="T190" fmla="*/ 0 h 1662"/>
                <a:gd name="T191" fmla="*/ 2934 w 2934"/>
                <a:gd name="T192" fmla="*/ 1662 h 16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934" h="1662">
                  <a:moveTo>
                    <a:pt x="0" y="1638"/>
                  </a:moveTo>
                  <a:lnTo>
                    <a:pt x="6" y="1662"/>
                  </a:lnTo>
                  <a:lnTo>
                    <a:pt x="21" y="1660"/>
                  </a:lnTo>
                  <a:lnTo>
                    <a:pt x="18" y="1646"/>
                  </a:lnTo>
                  <a:lnTo>
                    <a:pt x="18" y="1660"/>
                  </a:lnTo>
                  <a:lnTo>
                    <a:pt x="30" y="1660"/>
                  </a:lnTo>
                  <a:lnTo>
                    <a:pt x="45" y="1660"/>
                  </a:lnTo>
                  <a:lnTo>
                    <a:pt x="48" y="1660"/>
                  </a:lnTo>
                  <a:lnTo>
                    <a:pt x="63" y="1657"/>
                  </a:lnTo>
                  <a:lnTo>
                    <a:pt x="60" y="1643"/>
                  </a:lnTo>
                  <a:lnTo>
                    <a:pt x="60" y="1657"/>
                  </a:lnTo>
                  <a:lnTo>
                    <a:pt x="76" y="1657"/>
                  </a:lnTo>
                  <a:lnTo>
                    <a:pt x="82" y="1654"/>
                  </a:lnTo>
                  <a:lnTo>
                    <a:pt x="94" y="1649"/>
                  </a:lnTo>
                  <a:lnTo>
                    <a:pt x="88" y="1638"/>
                  </a:lnTo>
                  <a:lnTo>
                    <a:pt x="91" y="1651"/>
                  </a:lnTo>
                  <a:lnTo>
                    <a:pt x="109" y="1649"/>
                  </a:lnTo>
                  <a:lnTo>
                    <a:pt x="106" y="1635"/>
                  </a:lnTo>
                  <a:lnTo>
                    <a:pt x="106" y="1649"/>
                  </a:lnTo>
                  <a:lnTo>
                    <a:pt x="121" y="1649"/>
                  </a:lnTo>
                  <a:lnTo>
                    <a:pt x="124" y="1649"/>
                  </a:lnTo>
                  <a:lnTo>
                    <a:pt x="136" y="1646"/>
                  </a:lnTo>
                  <a:lnTo>
                    <a:pt x="151" y="1643"/>
                  </a:lnTo>
                  <a:lnTo>
                    <a:pt x="166" y="1640"/>
                  </a:lnTo>
                  <a:lnTo>
                    <a:pt x="163" y="1627"/>
                  </a:lnTo>
                  <a:lnTo>
                    <a:pt x="163" y="1640"/>
                  </a:lnTo>
                  <a:lnTo>
                    <a:pt x="178" y="1640"/>
                  </a:lnTo>
                  <a:lnTo>
                    <a:pt x="181" y="1640"/>
                  </a:lnTo>
                  <a:lnTo>
                    <a:pt x="193" y="1638"/>
                  </a:lnTo>
                  <a:lnTo>
                    <a:pt x="196" y="1638"/>
                  </a:lnTo>
                  <a:lnTo>
                    <a:pt x="214" y="1632"/>
                  </a:lnTo>
                  <a:lnTo>
                    <a:pt x="208" y="1619"/>
                  </a:lnTo>
                  <a:lnTo>
                    <a:pt x="211" y="1632"/>
                  </a:lnTo>
                  <a:lnTo>
                    <a:pt x="226" y="1630"/>
                  </a:lnTo>
                  <a:lnTo>
                    <a:pt x="238" y="1627"/>
                  </a:lnTo>
                  <a:lnTo>
                    <a:pt x="253" y="1624"/>
                  </a:lnTo>
                  <a:lnTo>
                    <a:pt x="256" y="1624"/>
                  </a:lnTo>
                  <a:lnTo>
                    <a:pt x="271" y="1619"/>
                  </a:lnTo>
                  <a:lnTo>
                    <a:pt x="265" y="1605"/>
                  </a:lnTo>
                  <a:lnTo>
                    <a:pt x="268" y="1619"/>
                  </a:lnTo>
                  <a:lnTo>
                    <a:pt x="283" y="1616"/>
                  </a:lnTo>
                  <a:lnTo>
                    <a:pt x="286" y="1616"/>
                  </a:lnTo>
                  <a:lnTo>
                    <a:pt x="301" y="1610"/>
                  </a:lnTo>
                  <a:lnTo>
                    <a:pt x="316" y="1605"/>
                  </a:lnTo>
                  <a:lnTo>
                    <a:pt x="332" y="1599"/>
                  </a:lnTo>
                  <a:lnTo>
                    <a:pt x="332" y="1597"/>
                  </a:lnTo>
                  <a:lnTo>
                    <a:pt x="344" y="1591"/>
                  </a:lnTo>
                  <a:lnTo>
                    <a:pt x="338" y="1580"/>
                  </a:lnTo>
                  <a:lnTo>
                    <a:pt x="344" y="1594"/>
                  </a:lnTo>
                  <a:lnTo>
                    <a:pt x="359" y="1588"/>
                  </a:lnTo>
                  <a:lnTo>
                    <a:pt x="374" y="1583"/>
                  </a:lnTo>
                  <a:lnTo>
                    <a:pt x="377" y="1580"/>
                  </a:lnTo>
                  <a:lnTo>
                    <a:pt x="392" y="1572"/>
                  </a:lnTo>
                  <a:lnTo>
                    <a:pt x="407" y="1564"/>
                  </a:lnTo>
                  <a:lnTo>
                    <a:pt x="422" y="1556"/>
                  </a:lnTo>
                  <a:lnTo>
                    <a:pt x="437" y="1547"/>
                  </a:lnTo>
                  <a:lnTo>
                    <a:pt x="449" y="1539"/>
                  </a:lnTo>
                  <a:lnTo>
                    <a:pt x="440" y="1528"/>
                  </a:lnTo>
                  <a:lnTo>
                    <a:pt x="449" y="1539"/>
                  </a:lnTo>
                  <a:lnTo>
                    <a:pt x="464" y="1531"/>
                  </a:lnTo>
                  <a:lnTo>
                    <a:pt x="467" y="1531"/>
                  </a:lnTo>
                  <a:lnTo>
                    <a:pt x="482" y="1517"/>
                  </a:lnTo>
                  <a:lnTo>
                    <a:pt x="470" y="1506"/>
                  </a:lnTo>
                  <a:lnTo>
                    <a:pt x="479" y="1517"/>
                  </a:lnTo>
                  <a:lnTo>
                    <a:pt x="497" y="1506"/>
                  </a:lnTo>
                  <a:lnTo>
                    <a:pt x="500" y="1506"/>
                  </a:lnTo>
                  <a:lnTo>
                    <a:pt x="512" y="1495"/>
                  </a:lnTo>
                  <a:lnTo>
                    <a:pt x="500" y="1484"/>
                  </a:lnTo>
                  <a:lnTo>
                    <a:pt x="509" y="1495"/>
                  </a:lnTo>
                  <a:lnTo>
                    <a:pt x="524" y="1484"/>
                  </a:lnTo>
                  <a:lnTo>
                    <a:pt x="527" y="1484"/>
                  </a:lnTo>
                  <a:lnTo>
                    <a:pt x="542" y="1471"/>
                  </a:lnTo>
                  <a:lnTo>
                    <a:pt x="542" y="1468"/>
                  </a:lnTo>
                  <a:lnTo>
                    <a:pt x="554" y="1454"/>
                  </a:lnTo>
                  <a:lnTo>
                    <a:pt x="542" y="1446"/>
                  </a:lnTo>
                  <a:lnTo>
                    <a:pt x="554" y="1457"/>
                  </a:lnTo>
                  <a:lnTo>
                    <a:pt x="570" y="1443"/>
                  </a:lnTo>
                  <a:lnTo>
                    <a:pt x="585" y="1430"/>
                  </a:lnTo>
                  <a:lnTo>
                    <a:pt x="600" y="1416"/>
                  </a:lnTo>
                  <a:lnTo>
                    <a:pt x="600" y="1413"/>
                  </a:lnTo>
                  <a:lnTo>
                    <a:pt x="615" y="1397"/>
                  </a:lnTo>
                  <a:lnTo>
                    <a:pt x="630" y="1378"/>
                  </a:lnTo>
                  <a:lnTo>
                    <a:pt x="645" y="1358"/>
                  </a:lnTo>
                  <a:lnTo>
                    <a:pt x="657" y="1342"/>
                  </a:lnTo>
                  <a:lnTo>
                    <a:pt x="645" y="1334"/>
                  </a:lnTo>
                  <a:lnTo>
                    <a:pt x="657" y="1342"/>
                  </a:lnTo>
                  <a:lnTo>
                    <a:pt x="672" y="1323"/>
                  </a:lnTo>
                  <a:lnTo>
                    <a:pt x="660" y="1315"/>
                  </a:lnTo>
                  <a:lnTo>
                    <a:pt x="672" y="1323"/>
                  </a:lnTo>
                  <a:lnTo>
                    <a:pt x="690" y="1304"/>
                  </a:lnTo>
                  <a:lnTo>
                    <a:pt x="690" y="1301"/>
                  </a:lnTo>
                  <a:lnTo>
                    <a:pt x="702" y="1279"/>
                  </a:lnTo>
                  <a:lnTo>
                    <a:pt x="690" y="1273"/>
                  </a:lnTo>
                  <a:lnTo>
                    <a:pt x="702" y="1282"/>
                  </a:lnTo>
                  <a:lnTo>
                    <a:pt x="717" y="1262"/>
                  </a:lnTo>
                  <a:lnTo>
                    <a:pt x="732" y="1238"/>
                  </a:lnTo>
                  <a:lnTo>
                    <a:pt x="747" y="1216"/>
                  </a:lnTo>
                  <a:lnTo>
                    <a:pt x="747" y="1213"/>
                  </a:lnTo>
                  <a:lnTo>
                    <a:pt x="759" y="1189"/>
                  </a:lnTo>
                  <a:lnTo>
                    <a:pt x="747" y="1183"/>
                  </a:lnTo>
                  <a:lnTo>
                    <a:pt x="759" y="1191"/>
                  </a:lnTo>
                  <a:lnTo>
                    <a:pt x="774" y="1167"/>
                  </a:lnTo>
                  <a:lnTo>
                    <a:pt x="792" y="1142"/>
                  </a:lnTo>
                  <a:lnTo>
                    <a:pt x="795" y="1139"/>
                  </a:lnTo>
                  <a:lnTo>
                    <a:pt x="807" y="1112"/>
                  </a:lnTo>
                  <a:lnTo>
                    <a:pt x="792" y="1106"/>
                  </a:lnTo>
                  <a:lnTo>
                    <a:pt x="804" y="1115"/>
                  </a:lnTo>
                  <a:lnTo>
                    <a:pt x="820" y="1090"/>
                  </a:lnTo>
                  <a:lnTo>
                    <a:pt x="820" y="1087"/>
                  </a:lnTo>
                  <a:lnTo>
                    <a:pt x="835" y="1060"/>
                  </a:lnTo>
                  <a:lnTo>
                    <a:pt x="850" y="1032"/>
                  </a:lnTo>
                  <a:lnTo>
                    <a:pt x="853" y="1032"/>
                  </a:lnTo>
                  <a:lnTo>
                    <a:pt x="865" y="1005"/>
                  </a:lnTo>
                  <a:lnTo>
                    <a:pt x="850" y="999"/>
                  </a:lnTo>
                  <a:lnTo>
                    <a:pt x="862" y="1005"/>
                  </a:lnTo>
                  <a:lnTo>
                    <a:pt x="880" y="972"/>
                  </a:lnTo>
                  <a:lnTo>
                    <a:pt x="895" y="945"/>
                  </a:lnTo>
                  <a:lnTo>
                    <a:pt x="898" y="945"/>
                  </a:lnTo>
                  <a:lnTo>
                    <a:pt x="910" y="915"/>
                  </a:lnTo>
                  <a:lnTo>
                    <a:pt x="895" y="909"/>
                  </a:lnTo>
                  <a:lnTo>
                    <a:pt x="907" y="915"/>
                  </a:lnTo>
                  <a:lnTo>
                    <a:pt x="922" y="884"/>
                  </a:lnTo>
                  <a:lnTo>
                    <a:pt x="937" y="852"/>
                  </a:lnTo>
                  <a:lnTo>
                    <a:pt x="952" y="821"/>
                  </a:lnTo>
                  <a:lnTo>
                    <a:pt x="955" y="821"/>
                  </a:lnTo>
                  <a:lnTo>
                    <a:pt x="967" y="791"/>
                  </a:lnTo>
                  <a:lnTo>
                    <a:pt x="952" y="786"/>
                  </a:lnTo>
                  <a:lnTo>
                    <a:pt x="964" y="791"/>
                  </a:lnTo>
                  <a:lnTo>
                    <a:pt x="982" y="758"/>
                  </a:lnTo>
                  <a:lnTo>
                    <a:pt x="997" y="726"/>
                  </a:lnTo>
                  <a:lnTo>
                    <a:pt x="1000" y="726"/>
                  </a:lnTo>
                  <a:lnTo>
                    <a:pt x="1012" y="693"/>
                  </a:lnTo>
                  <a:lnTo>
                    <a:pt x="997" y="687"/>
                  </a:lnTo>
                  <a:lnTo>
                    <a:pt x="1009" y="693"/>
                  </a:lnTo>
                  <a:lnTo>
                    <a:pt x="1024" y="663"/>
                  </a:lnTo>
                  <a:lnTo>
                    <a:pt x="1039" y="630"/>
                  </a:lnTo>
                  <a:lnTo>
                    <a:pt x="1054" y="597"/>
                  </a:lnTo>
                  <a:lnTo>
                    <a:pt x="1070" y="564"/>
                  </a:lnTo>
                  <a:lnTo>
                    <a:pt x="1085" y="534"/>
                  </a:lnTo>
                  <a:lnTo>
                    <a:pt x="1100" y="504"/>
                  </a:lnTo>
                  <a:lnTo>
                    <a:pt x="1103" y="504"/>
                  </a:lnTo>
                  <a:lnTo>
                    <a:pt x="1115" y="474"/>
                  </a:lnTo>
                  <a:lnTo>
                    <a:pt x="1100" y="468"/>
                  </a:lnTo>
                  <a:lnTo>
                    <a:pt x="1112" y="474"/>
                  </a:lnTo>
                  <a:lnTo>
                    <a:pt x="1127" y="441"/>
                  </a:lnTo>
                  <a:lnTo>
                    <a:pt x="1142" y="411"/>
                  </a:lnTo>
                  <a:lnTo>
                    <a:pt x="1130" y="405"/>
                  </a:lnTo>
                  <a:lnTo>
                    <a:pt x="1142" y="413"/>
                  </a:lnTo>
                  <a:lnTo>
                    <a:pt x="1160" y="383"/>
                  </a:lnTo>
                  <a:lnTo>
                    <a:pt x="1163" y="380"/>
                  </a:lnTo>
                  <a:lnTo>
                    <a:pt x="1175" y="353"/>
                  </a:lnTo>
                  <a:lnTo>
                    <a:pt x="1160" y="348"/>
                  </a:lnTo>
                  <a:lnTo>
                    <a:pt x="1172" y="353"/>
                  </a:lnTo>
                  <a:lnTo>
                    <a:pt x="1187" y="323"/>
                  </a:lnTo>
                  <a:lnTo>
                    <a:pt x="1202" y="295"/>
                  </a:lnTo>
                  <a:lnTo>
                    <a:pt x="1214" y="271"/>
                  </a:lnTo>
                  <a:lnTo>
                    <a:pt x="1202" y="265"/>
                  </a:lnTo>
                  <a:lnTo>
                    <a:pt x="1214" y="274"/>
                  </a:lnTo>
                  <a:lnTo>
                    <a:pt x="1229" y="249"/>
                  </a:lnTo>
                  <a:lnTo>
                    <a:pt x="1244" y="224"/>
                  </a:lnTo>
                  <a:lnTo>
                    <a:pt x="1262" y="200"/>
                  </a:lnTo>
                  <a:lnTo>
                    <a:pt x="1262" y="197"/>
                  </a:lnTo>
                  <a:lnTo>
                    <a:pt x="1274" y="175"/>
                  </a:lnTo>
                  <a:lnTo>
                    <a:pt x="1262" y="169"/>
                  </a:lnTo>
                  <a:lnTo>
                    <a:pt x="1274" y="178"/>
                  </a:lnTo>
                  <a:lnTo>
                    <a:pt x="1289" y="156"/>
                  </a:lnTo>
                  <a:lnTo>
                    <a:pt x="1277" y="148"/>
                  </a:lnTo>
                  <a:lnTo>
                    <a:pt x="1289" y="156"/>
                  </a:lnTo>
                  <a:lnTo>
                    <a:pt x="1305" y="137"/>
                  </a:lnTo>
                  <a:lnTo>
                    <a:pt x="1317" y="120"/>
                  </a:lnTo>
                  <a:lnTo>
                    <a:pt x="1305" y="112"/>
                  </a:lnTo>
                  <a:lnTo>
                    <a:pt x="1317" y="120"/>
                  </a:lnTo>
                  <a:lnTo>
                    <a:pt x="1332" y="104"/>
                  </a:lnTo>
                  <a:lnTo>
                    <a:pt x="1320" y="96"/>
                  </a:lnTo>
                  <a:lnTo>
                    <a:pt x="1329" y="106"/>
                  </a:lnTo>
                  <a:lnTo>
                    <a:pt x="1347" y="93"/>
                  </a:lnTo>
                  <a:lnTo>
                    <a:pt x="1350" y="90"/>
                  </a:lnTo>
                  <a:lnTo>
                    <a:pt x="1365" y="74"/>
                  </a:lnTo>
                  <a:lnTo>
                    <a:pt x="1377" y="60"/>
                  </a:lnTo>
                  <a:lnTo>
                    <a:pt x="1365" y="52"/>
                  </a:lnTo>
                  <a:lnTo>
                    <a:pt x="1374" y="63"/>
                  </a:lnTo>
                  <a:lnTo>
                    <a:pt x="1389" y="52"/>
                  </a:lnTo>
                  <a:lnTo>
                    <a:pt x="1380" y="41"/>
                  </a:lnTo>
                  <a:lnTo>
                    <a:pt x="1389" y="52"/>
                  </a:lnTo>
                  <a:lnTo>
                    <a:pt x="1404" y="43"/>
                  </a:lnTo>
                  <a:lnTo>
                    <a:pt x="1395" y="33"/>
                  </a:lnTo>
                  <a:lnTo>
                    <a:pt x="1401" y="43"/>
                  </a:lnTo>
                  <a:lnTo>
                    <a:pt x="1413" y="38"/>
                  </a:lnTo>
                  <a:lnTo>
                    <a:pt x="1407" y="27"/>
                  </a:lnTo>
                  <a:lnTo>
                    <a:pt x="1413" y="41"/>
                  </a:lnTo>
                  <a:lnTo>
                    <a:pt x="1428" y="35"/>
                  </a:lnTo>
                  <a:lnTo>
                    <a:pt x="1446" y="30"/>
                  </a:lnTo>
                  <a:lnTo>
                    <a:pt x="1440" y="16"/>
                  </a:lnTo>
                  <a:lnTo>
                    <a:pt x="1443" y="30"/>
                  </a:lnTo>
                  <a:lnTo>
                    <a:pt x="1458" y="27"/>
                  </a:lnTo>
                  <a:lnTo>
                    <a:pt x="1455" y="13"/>
                  </a:lnTo>
                  <a:lnTo>
                    <a:pt x="1455" y="27"/>
                  </a:lnTo>
                  <a:lnTo>
                    <a:pt x="1467" y="27"/>
                  </a:lnTo>
                  <a:lnTo>
                    <a:pt x="1467" y="13"/>
                  </a:lnTo>
                  <a:lnTo>
                    <a:pt x="1464" y="27"/>
                  </a:lnTo>
                  <a:lnTo>
                    <a:pt x="1479" y="30"/>
                  </a:lnTo>
                  <a:lnTo>
                    <a:pt x="1494" y="33"/>
                  </a:lnTo>
                  <a:lnTo>
                    <a:pt x="1506" y="35"/>
                  </a:lnTo>
                  <a:lnTo>
                    <a:pt x="1509" y="22"/>
                  </a:lnTo>
                  <a:lnTo>
                    <a:pt x="1503" y="33"/>
                  </a:lnTo>
                  <a:lnTo>
                    <a:pt x="1521" y="41"/>
                  </a:lnTo>
                  <a:lnTo>
                    <a:pt x="1524" y="43"/>
                  </a:lnTo>
                  <a:lnTo>
                    <a:pt x="1539" y="49"/>
                  </a:lnTo>
                  <a:lnTo>
                    <a:pt x="1542" y="35"/>
                  </a:lnTo>
                  <a:lnTo>
                    <a:pt x="1533" y="46"/>
                  </a:lnTo>
                  <a:lnTo>
                    <a:pt x="1549" y="57"/>
                  </a:lnTo>
                  <a:lnTo>
                    <a:pt x="1558" y="46"/>
                  </a:lnTo>
                  <a:lnTo>
                    <a:pt x="1549" y="57"/>
                  </a:lnTo>
                  <a:lnTo>
                    <a:pt x="1561" y="68"/>
                  </a:lnTo>
                  <a:lnTo>
                    <a:pt x="1576" y="79"/>
                  </a:lnTo>
                  <a:lnTo>
                    <a:pt x="1585" y="68"/>
                  </a:lnTo>
                  <a:lnTo>
                    <a:pt x="1576" y="76"/>
                  </a:lnTo>
                  <a:lnTo>
                    <a:pt x="1591" y="93"/>
                  </a:lnTo>
                  <a:lnTo>
                    <a:pt x="1600" y="85"/>
                  </a:lnTo>
                  <a:lnTo>
                    <a:pt x="1588" y="93"/>
                  </a:lnTo>
                  <a:lnTo>
                    <a:pt x="1600" y="109"/>
                  </a:lnTo>
                  <a:lnTo>
                    <a:pt x="1603" y="112"/>
                  </a:lnTo>
                  <a:lnTo>
                    <a:pt x="1621" y="128"/>
                  </a:lnTo>
                  <a:lnTo>
                    <a:pt x="1630" y="117"/>
                  </a:lnTo>
                  <a:lnTo>
                    <a:pt x="1618" y="126"/>
                  </a:lnTo>
                  <a:lnTo>
                    <a:pt x="1633" y="145"/>
                  </a:lnTo>
                  <a:lnTo>
                    <a:pt x="1648" y="164"/>
                  </a:lnTo>
                  <a:lnTo>
                    <a:pt x="1660" y="156"/>
                  </a:lnTo>
                  <a:lnTo>
                    <a:pt x="1648" y="161"/>
                  </a:lnTo>
                  <a:lnTo>
                    <a:pt x="1660" y="183"/>
                  </a:lnTo>
                  <a:lnTo>
                    <a:pt x="1660" y="186"/>
                  </a:lnTo>
                  <a:lnTo>
                    <a:pt x="1675" y="208"/>
                  </a:lnTo>
                  <a:lnTo>
                    <a:pt x="1690" y="232"/>
                  </a:lnTo>
                  <a:lnTo>
                    <a:pt x="1705" y="257"/>
                  </a:lnTo>
                  <a:lnTo>
                    <a:pt x="1720" y="282"/>
                  </a:lnTo>
                  <a:lnTo>
                    <a:pt x="1732" y="274"/>
                  </a:lnTo>
                  <a:lnTo>
                    <a:pt x="1720" y="279"/>
                  </a:lnTo>
                  <a:lnTo>
                    <a:pt x="1735" y="306"/>
                  </a:lnTo>
                  <a:lnTo>
                    <a:pt x="1750" y="334"/>
                  </a:lnTo>
                  <a:lnTo>
                    <a:pt x="1762" y="328"/>
                  </a:lnTo>
                  <a:lnTo>
                    <a:pt x="1750" y="334"/>
                  </a:lnTo>
                  <a:lnTo>
                    <a:pt x="1762" y="364"/>
                  </a:lnTo>
                  <a:lnTo>
                    <a:pt x="1777" y="391"/>
                  </a:lnTo>
                  <a:lnTo>
                    <a:pt x="1792" y="422"/>
                  </a:lnTo>
                  <a:lnTo>
                    <a:pt x="1808" y="452"/>
                  </a:lnTo>
                  <a:lnTo>
                    <a:pt x="1820" y="446"/>
                  </a:lnTo>
                  <a:lnTo>
                    <a:pt x="1808" y="452"/>
                  </a:lnTo>
                  <a:lnTo>
                    <a:pt x="1823" y="485"/>
                  </a:lnTo>
                  <a:lnTo>
                    <a:pt x="1838" y="515"/>
                  </a:lnTo>
                  <a:lnTo>
                    <a:pt x="1853" y="545"/>
                  </a:lnTo>
                  <a:lnTo>
                    <a:pt x="1865" y="539"/>
                  </a:lnTo>
                  <a:lnTo>
                    <a:pt x="1853" y="545"/>
                  </a:lnTo>
                  <a:lnTo>
                    <a:pt x="1865" y="578"/>
                  </a:lnTo>
                  <a:lnTo>
                    <a:pt x="1880" y="611"/>
                  </a:lnTo>
                  <a:lnTo>
                    <a:pt x="1880" y="613"/>
                  </a:lnTo>
                  <a:lnTo>
                    <a:pt x="1898" y="643"/>
                  </a:lnTo>
                  <a:lnTo>
                    <a:pt x="1910" y="635"/>
                  </a:lnTo>
                  <a:lnTo>
                    <a:pt x="1898" y="641"/>
                  </a:lnTo>
                  <a:lnTo>
                    <a:pt x="1910" y="674"/>
                  </a:lnTo>
                  <a:lnTo>
                    <a:pt x="1925" y="704"/>
                  </a:lnTo>
                  <a:lnTo>
                    <a:pt x="1937" y="698"/>
                  </a:lnTo>
                  <a:lnTo>
                    <a:pt x="1925" y="704"/>
                  </a:lnTo>
                  <a:lnTo>
                    <a:pt x="1940" y="739"/>
                  </a:lnTo>
                  <a:lnTo>
                    <a:pt x="1955" y="769"/>
                  </a:lnTo>
                  <a:lnTo>
                    <a:pt x="1967" y="764"/>
                  </a:lnTo>
                  <a:lnTo>
                    <a:pt x="1955" y="769"/>
                  </a:lnTo>
                  <a:lnTo>
                    <a:pt x="1967" y="802"/>
                  </a:lnTo>
                  <a:lnTo>
                    <a:pt x="1982" y="832"/>
                  </a:lnTo>
                  <a:lnTo>
                    <a:pt x="2000" y="865"/>
                  </a:lnTo>
                  <a:lnTo>
                    <a:pt x="2012" y="860"/>
                  </a:lnTo>
                  <a:lnTo>
                    <a:pt x="2000" y="865"/>
                  </a:lnTo>
                  <a:lnTo>
                    <a:pt x="2012" y="895"/>
                  </a:lnTo>
                  <a:lnTo>
                    <a:pt x="2027" y="926"/>
                  </a:lnTo>
                  <a:lnTo>
                    <a:pt x="2043" y="956"/>
                  </a:lnTo>
                  <a:lnTo>
                    <a:pt x="2058" y="983"/>
                  </a:lnTo>
                  <a:lnTo>
                    <a:pt x="2070" y="978"/>
                  </a:lnTo>
                  <a:lnTo>
                    <a:pt x="2058" y="983"/>
                  </a:lnTo>
                  <a:lnTo>
                    <a:pt x="2070" y="1013"/>
                  </a:lnTo>
                  <a:lnTo>
                    <a:pt x="2070" y="1016"/>
                  </a:lnTo>
                  <a:lnTo>
                    <a:pt x="2088" y="1046"/>
                  </a:lnTo>
                  <a:lnTo>
                    <a:pt x="2103" y="1071"/>
                  </a:lnTo>
                  <a:lnTo>
                    <a:pt x="2115" y="1063"/>
                  </a:lnTo>
                  <a:lnTo>
                    <a:pt x="2103" y="1068"/>
                  </a:lnTo>
                  <a:lnTo>
                    <a:pt x="2115" y="1095"/>
                  </a:lnTo>
                  <a:lnTo>
                    <a:pt x="2130" y="1126"/>
                  </a:lnTo>
                  <a:lnTo>
                    <a:pt x="2130" y="1128"/>
                  </a:lnTo>
                  <a:lnTo>
                    <a:pt x="2145" y="1153"/>
                  </a:lnTo>
                  <a:lnTo>
                    <a:pt x="2160" y="1178"/>
                  </a:lnTo>
                  <a:lnTo>
                    <a:pt x="2172" y="1169"/>
                  </a:lnTo>
                  <a:lnTo>
                    <a:pt x="2160" y="1175"/>
                  </a:lnTo>
                  <a:lnTo>
                    <a:pt x="2172" y="1197"/>
                  </a:lnTo>
                  <a:lnTo>
                    <a:pt x="2172" y="1199"/>
                  </a:lnTo>
                  <a:lnTo>
                    <a:pt x="2190" y="1224"/>
                  </a:lnTo>
                  <a:lnTo>
                    <a:pt x="2205" y="1246"/>
                  </a:lnTo>
                  <a:lnTo>
                    <a:pt x="2217" y="1238"/>
                  </a:lnTo>
                  <a:lnTo>
                    <a:pt x="2205" y="1243"/>
                  </a:lnTo>
                  <a:lnTo>
                    <a:pt x="2217" y="1268"/>
                  </a:lnTo>
                  <a:lnTo>
                    <a:pt x="2217" y="1271"/>
                  </a:lnTo>
                  <a:lnTo>
                    <a:pt x="2232" y="1290"/>
                  </a:lnTo>
                  <a:lnTo>
                    <a:pt x="2247" y="1309"/>
                  </a:lnTo>
                  <a:lnTo>
                    <a:pt x="2262" y="1328"/>
                  </a:lnTo>
                  <a:lnTo>
                    <a:pt x="2277" y="1347"/>
                  </a:lnTo>
                  <a:lnTo>
                    <a:pt x="2293" y="1367"/>
                  </a:lnTo>
                  <a:lnTo>
                    <a:pt x="2296" y="1367"/>
                  </a:lnTo>
                  <a:lnTo>
                    <a:pt x="2311" y="1383"/>
                  </a:lnTo>
                  <a:lnTo>
                    <a:pt x="2320" y="1375"/>
                  </a:lnTo>
                  <a:lnTo>
                    <a:pt x="2308" y="1383"/>
                  </a:lnTo>
                  <a:lnTo>
                    <a:pt x="2320" y="1402"/>
                  </a:lnTo>
                  <a:lnTo>
                    <a:pt x="2323" y="1402"/>
                  </a:lnTo>
                  <a:lnTo>
                    <a:pt x="2338" y="1419"/>
                  </a:lnTo>
                  <a:lnTo>
                    <a:pt x="2338" y="1421"/>
                  </a:lnTo>
                  <a:lnTo>
                    <a:pt x="2353" y="1435"/>
                  </a:lnTo>
                  <a:lnTo>
                    <a:pt x="2371" y="1449"/>
                  </a:lnTo>
                  <a:lnTo>
                    <a:pt x="2380" y="1438"/>
                  </a:lnTo>
                  <a:lnTo>
                    <a:pt x="2368" y="1446"/>
                  </a:lnTo>
                  <a:lnTo>
                    <a:pt x="2380" y="1460"/>
                  </a:lnTo>
                  <a:lnTo>
                    <a:pt x="2383" y="1462"/>
                  </a:lnTo>
                  <a:lnTo>
                    <a:pt x="2398" y="1476"/>
                  </a:lnTo>
                  <a:lnTo>
                    <a:pt x="2413" y="1487"/>
                  </a:lnTo>
                  <a:lnTo>
                    <a:pt x="2422" y="1476"/>
                  </a:lnTo>
                  <a:lnTo>
                    <a:pt x="2410" y="1484"/>
                  </a:lnTo>
                  <a:lnTo>
                    <a:pt x="2422" y="1498"/>
                  </a:lnTo>
                  <a:lnTo>
                    <a:pt x="2425" y="1501"/>
                  </a:lnTo>
                  <a:lnTo>
                    <a:pt x="2440" y="1512"/>
                  </a:lnTo>
                  <a:lnTo>
                    <a:pt x="2455" y="1523"/>
                  </a:lnTo>
                  <a:lnTo>
                    <a:pt x="2458" y="1523"/>
                  </a:lnTo>
                  <a:lnTo>
                    <a:pt x="2476" y="1534"/>
                  </a:lnTo>
                  <a:lnTo>
                    <a:pt x="2482" y="1523"/>
                  </a:lnTo>
                  <a:lnTo>
                    <a:pt x="2473" y="1534"/>
                  </a:lnTo>
                  <a:lnTo>
                    <a:pt x="2485" y="1542"/>
                  </a:lnTo>
                  <a:lnTo>
                    <a:pt x="2488" y="1542"/>
                  </a:lnTo>
                  <a:lnTo>
                    <a:pt x="2503" y="1550"/>
                  </a:lnTo>
                  <a:lnTo>
                    <a:pt x="2518" y="1558"/>
                  </a:lnTo>
                  <a:lnTo>
                    <a:pt x="2524" y="1547"/>
                  </a:lnTo>
                  <a:lnTo>
                    <a:pt x="2515" y="1558"/>
                  </a:lnTo>
                  <a:lnTo>
                    <a:pt x="2527" y="1567"/>
                  </a:lnTo>
                  <a:lnTo>
                    <a:pt x="2531" y="1567"/>
                  </a:lnTo>
                  <a:lnTo>
                    <a:pt x="2546" y="1575"/>
                  </a:lnTo>
                  <a:lnTo>
                    <a:pt x="2549" y="1577"/>
                  </a:lnTo>
                  <a:lnTo>
                    <a:pt x="2567" y="1583"/>
                  </a:lnTo>
                  <a:lnTo>
                    <a:pt x="2570" y="1569"/>
                  </a:lnTo>
                  <a:lnTo>
                    <a:pt x="2564" y="1580"/>
                  </a:lnTo>
                  <a:lnTo>
                    <a:pt x="2579" y="1588"/>
                  </a:lnTo>
                  <a:lnTo>
                    <a:pt x="2591" y="1594"/>
                  </a:lnTo>
                  <a:lnTo>
                    <a:pt x="2594" y="1597"/>
                  </a:lnTo>
                  <a:lnTo>
                    <a:pt x="2609" y="1602"/>
                  </a:lnTo>
                  <a:lnTo>
                    <a:pt x="2624" y="1608"/>
                  </a:lnTo>
                  <a:lnTo>
                    <a:pt x="2627" y="1594"/>
                  </a:lnTo>
                  <a:lnTo>
                    <a:pt x="2621" y="1605"/>
                  </a:lnTo>
                  <a:lnTo>
                    <a:pt x="2633" y="1610"/>
                  </a:lnTo>
                  <a:lnTo>
                    <a:pt x="2636" y="1613"/>
                  </a:lnTo>
                  <a:lnTo>
                    <a:pt x="2651" y="1616"/>
                  </a:lnTo>
                  <a:lnTo>
                    <a:pt x="2654" y="1602"/>
                  </a:lnTo>
                  <a:lnTo>
                    <a:pt x="2651" y="1616"/>
                  </a:lnTo>
                  <a:lnTo>
                    <a:pt x="2669" y="1621"/>
                  </a:lnTo>
                  <a:lnTo>
                    <a:pt x="2684" y="1624"/>
                  </a:lnTo>
                  <a:lnTo>
                    <a:pt x="2687" y="1610"/>
                  </a:lnTo>
                  <a:lnTo>
                    <a:pt x="2681" y="1621"/>
                  </a:lnTo>
                  <a:lnTo>
                    <a:pt x="2693" y="1627"/>
                  </a:lnTo>
                  <a:lnTo>
                    <a:pt x="2696" y="1630"/>
                  </a:lnTo>
                  <a:lnTo>
                    <a:pt x="2711" y="1632"/>
                  </a:lnTo>
                  <a:lnTo>
                    <a:pt x="2726" y="1635"/>
                  </a:lnTo>
                  <a:lnTo>
                    <a:pt x="2738" y="1638"/>
                  </a:lnTo>
                  <a:lnTo>
                    <a:pt x="2741" y="1638"/>
                  </a:lnTo>
                  <a:lnTo>
                    <a:pt x="2759" y="1640"/>
                  </a:lnTo>
                  <a:lnTo>
                    <a:pt x="2759" y="1627"/>
                  </a:lnTo>
                  <a:lnTo>
                    <a:pt x="2756" y="1640"/>
                  </a:lnTo>
                  <a:lnTo>
                    <a:pt x="2771" y="1643"/>
                  </a:lnTo>
                  <a:lnTo>
                    <a:pt x="2787" y="1646"/>
                  </a:lnTo>
                  <a:lnTo>
                    <a:pt x="2790" y="1646"/>
                  </a:lnTo>
                  <a:lnTo>
                    <a:pt x="2802" y="1646"/>
                  </a:lnTo>
                  <a:lnTo>
                    <a:pt x="2802" y="1632"/>
                  </a:lnTo>
                  <a:lnTo>
                    <a:pt x="2799" y="1646"/>
                  </a:lnTo>
                  <a:lnTo>
                    <a:pt x="2814" y="1649"/>
                  </a:lnTo>
                  <a:lnTo>
                    <a:pt x="2829" y="1651"/>
                  </a:lnTo>
                  <a:lnTo>
                    <a:pt x="2832" y="1651"/>
                  </a:lnTo>
                  <a:lnTo>
                    <a:pt x="2844" y="1651"/>
                  </a:lnTo>
                  <a:lnTo>
                    <a:pt x="2844" y="1638"/>
                  </a:lnTo>
                  <a:lnTo>
                    <a:pt x="2841" y="1651"/>
                  </a:lnTo>
                  <a:lnTo>
                    <a:pt x="2859" y="1657"/>
                  </a:lnTo>
                  <a:lnTo>
                    <a:pt x="2862" y="1657"/>
                  </a:lnTo>
                  <a:lnTo>
                    <a:pt x="2877" y="1657"/>
                  </a:lnTo>
                  <a:lnTo>
                    <a:pt x="2877" y="1643"/>
                  </a:lnTo>
                  <a:lnTo>
                    <a:pt x="2874" y="1657"/>
                  </a:lnTo>
                  <a:lnTo>
                    <a:pt x="2889" y="1660"/>
                  </a:lnTo>
                  <a:lnTo>
                    <a:pt x="2892" y="1660"/>
                  </a:lnTo>
                  <a:lnTo>
                    <a:pt x="2904" y="1660"/>
                  </a:lnTo>
                  <a:lnTo>
                    <a:pt x="2904" y="1646"/>
                  </a:lnTo>
                  <a:lnTo>
                    <a:pt x="2901" y="1660"/>
                  </a:lnTo>
                  <a:lnTo>
                    <a:pt x="2916" y="1662"/>
                  </a:lnTo>
                  <a:lnTo>
                    <a:pt x="2919" y="1662"/>
                  </a:lnTo>
                  <a:lnTo>
                    <a:pt x="2934" y="1662"/>
                  </a:lnTo>
                  <a:lnTo>
                    <a:pt x="2934" y="1635"/>
                  </a:lnTo>
                  <a:lnTo>
                    <a:pt x="2919" y="1635"/>
                  </a:lnTo>
                  <a:lnTo>
                    <a:pt x="2919" y="1649"/>
                  </a:lnTo>
                  <a:lnTo>
                    <a:pt x="2922" y="1638"/>
                  </a:lnTo>
                  <a:lnTo>
                    <a:pt x="2907" y="1635"/>
                  </a:lnTo>
                  <a:lnTo>
                    <a:pt x="2904" y="1632"/>
                  </a:lnTo>
                  <a:lnTo>
                    <a:pt x="2892" y="1632"/>
                  </a:lnTo>
                  <a:lnTo>
                    <a:pt x="2892" y="1646"/>
                  </a:lnTo>
                  <a:lnTo>
                    <a:pt x="2895" y="1635"/>
                  </a:lnTo>
                  <a:lnTo>
                    <a:pt x="2880" y="1632"/>
                  </a:lnTo>
                  <a:lnTo>
                    <a:pt x="2877" y="1630"/>
                  </a:lnTo>
                  <a:lnTo>
                    <a:pt x="2862" y="1630"/>
                  </a:lnTo>
                  <a:lnTo>
                    <a:pt x="2862" y="1643"/>
                  </a:lnTo>
                  <a:lnTo>
                    <a:pt x="2868" y="1632"/>
                  </a:lnTo>
                  <a:lnTo>
                    <a:pt x="2850" y="1627"/>
                  </a:lnTo>
                  <a:lnTo>
                    <a:pt x="2844" y="1624"/>
                  </a:lnTo>
                  <a:lnTo>
                    <a:pt x="2832" y="1624"/>
                  </a:lnTo>
                  <a:lnTo>
                    <a:pt x="2832" y="1638"/>
                  </a:lnTo>
                  <a:lnTo>
                    <a:pt x="2835" y="1627"/>
                  </a:lnTo>
                  <a:lnTo>
                    <a:pt x="2820" y="1624"/>
                  </a:lnTo>
                  <a:lnTo>
                    <a:pt x="2805" y="1621"/>
                  </a:lnTo>
                  <a:lnTo>
                    <a:pt x="2802" y="1619"/>
                  </a:lnTo>
                  <a:lnTo>
                    <a:pt x="2790" y="1619"/>
                  </a:lnTo>
                  <a:lnTo>
                    <a:pt x="2790" y="1632"/>
                  </a:lnTo>
                  <a:lnTo>
                    <a:pt x="2793" y="1621"/>
                  </a:lnTo>
                  <a:lnTo>
                    <a:pt x="2778" y="1619"/>
                  </a:lnTo>
                  <a:lnTo>
                    <a:pt x="2762" y="1616"/>
                  </a:lnTo>
                  <a:lnTo>
                    <a:pt x="2744" y="1613"/>
                  </a:lnTo>
                  <a:lnTo>
                    <a:pt x="2741" y="1624"/>
                  </a:lnTo>
                  <a:lnTo>
                    <a:pt x="2744" y="1613"/>
                  </a:lnTo>
                  <a:lnTo>
                    <a:pt x="2732" y="1610"/>
                  </a:lnTo>
                  <a:lnTo>
                    <a:pt x="2717" y="1608"/>
                  </a:lnTo>
                  <a:lnTo>
                    <a:pt x="2702" y="1605"/>
                  </a:lnTo>
                  <a:lnTo>
                    <a:pt x="2699" y="1616"/>
                  </a:lnTo>
                  <a:lnTo>
                    <a:pt x="2705" y="1605"/>
                  </a:lnTo>
                  <a:lnTo>
                    <a:pt x="2693" y="1599"/>
                  </a:lnTo>
                  <a:lnTo>
                    <a:pt x="2690" y="1599"/>
                  </a:lnTo>
                  <a:lnTo>
                    <a:pt x="2675" y="1597"/>
                  </a:lnTo>
                  <a:lnTo>
                    <a:pt x="2672" y="1608"/>
                  </a:lnTo>
                  <a:lnTo>
                    <a:pt x="2678" y="1597"/>
                  </a:lnTo>
                  <a:lnTo>
                    <a:pt x="2660" y="1591"/>
                  </a:lnTo>
                  <a:lnTo>
                    <a:pt x="2657" y="1591"/>
                  </a:lnTo>
                  <a:lnTo>
                    <a:pt x="2642" y="1588"/>
                  </a:lnTo>
                  <a:lnTo>
                    <a:pt x="2639" y="1599"/>
                  </a:lnTo>
                  <a:lnTo>
                    <a:pt x="2645" y="1588"/>
                  </a:lnTo>
                  <a:lnTo>
                    <a:pt x="2633" y="1583"/>
                  </a:lnTo>
                  <a:lnTo>
                    <a:pt x="2618" y="1577"/>
                  </a:lnTo>
                  <a:lnTo>
                    <a:pt x="2603" y="1572"/>
                  </a:lnTo>
                  <a:lnTo>
                    <a:pt x="2597" y="1583"/>
                  </a:lnTo>
                  <a:lnTo>
                    <a:pt x="2603" y="1572"/>
                  </a:lnTo>
                  <a:lnTo>
                    <a:pt x="2591" y="1567"/>
                  </a:lnTo>
                  <a:lnTo>
                    <a:pt x="2585" y="1577"/>
                  </a:lnTo>
                  <a:lnTo>
                    <a:pt x="2594" y="1567"/>
                  </a:lnTo>
                  <a:lnTo>
                    <a:pt x="2579" y="1558"/>
                  </a:lnTo>
                  <a:lnTo>
                    <a:pt x="2576" y="1558"/>
                  </a:lnTo>
                  <a:lnTo>
                    <a:pt x="2558" y="1553"/>
                  </a:lnTo>
                  <a:lnTo>
                    <a:pt x="2552" y="1564"/>
                  </a:lnTo>
                  <a:lnTo>
                    <a:pt x="2561" y="1553"/>
                  </a:lnTo>
                  <a:lnTo>
                    <a:pt x="2546" y="1545"/>
                  </a:lnTo>
                  <a:lnTo>
                    <a:pt x="2537" y="1556"/>
                  </a:lnTo>
                  <a:lnTo>
                    <a:pt x="2546" y="1545"/>
                  </a:lnTo>
                  <a:lnTo>
                    <a:pt x="2534" y="1536"/>
                  </a:lnTo>
                  <a:lnTo>
                    <a:pt x="2518" y="1528"/>
                  </a:lnTo>
                  <a:lnTo>
                    <a:pt x="2503" y="1520"/>
                  </a:lnTo>
                  <a:lnTo>
                    <a:pt x="2494" y="1531"/>
                  </a:lnTo>
                  <a:lnTo>
                    <a:pt x="2503" y="1520"/>
                  </a:lnTo>
                  <a:lnTo>
                    <a:pt x="2491" y="1512"/>
                  </a:lnTo>
                  <a:lnTo>
                    <a:pt x="2473" y="1501"/>
                  </a:lnTo>
                  <a:lnTo>
                    <a:pt x="2464" y="1512"/>
                  </a:lnTo>
                  <a:lnTo>
                    <a:pt x="2473" y="1504"/>
                  </a:lnTo>
                  <a:lnTo>
                    <a:pt x="2458" y="1493"/>
                  </a:lnTo>
                  <a:lnTo>
                    <a:pt x="2443" y="1482"/>
                  </a:lnTo>
                  <a:lnTo>
                    <a:pt x="2434" y="1490"/>
                  </a:lnTo>
                  <a:lnTo>
                    <a:pt x="2446" y="1482"/>
                  </a:lnTo>
                  <a:lnTo>
                    <a:pt x="2434" y="1468"/>
                  </a:lnTo>
                  <a:lnTo>
                    <a:pt x="2431" y="1468"/>
                  </a:lnTo>
                  <a:lnTo>
                    <a:pt x="2416" y="1457"/>
                  </a:lnTo>
                  <a:lnTo>
                    <a:pt x="2407" y="1465"/>
                  </a:lnTo>
                  <a:lnTo>
                    <a:pt x="2419" y="1457"/>
                  </a:lnTo>
                  <a:lnTo>
                    <a:pt x="2404" y="1443"/>
                  </a:lnTo>
                  <a:lnTo>
                    <a:pt x="2392" y="1451"/>
                  </a:lnTo>
                  <a:lnTo>
                    <a:pt x="2404" y="1443"/>
                  </a:lnTo>
                  <a:lnTo>
                    <a:pt x="2392" y="1430"/>
                  </a:lnTo>
                  <a:lnTo>
                    <a:pt x="2389" y="1430"/>
                  </a:lnTo>
                  <a:lnTo>
                    <a:pt x="2371" y="1416"/>
                  </a:lnTo>
                  <a:lnTo>
                    <a:pt x="2362" y="1424"/>
                  </a:lnTo>
                  <a:lnTo>
                    <a:pt x="2374" y="1416"/>
                  </a:lnTo>
                  <a:lnTo>
                    <a:pt x="2359" y="1402"/>
                  </a:lnTo>
                  <a:lnTo>
                    <a:pt x="2347" y="1410"/>
                  </a:lnTo>
                  <a:lnTo>
                    <a:pt x="2359" y="1402"/>
                  </a:lnTo>
                  <a:lnTo>
                    <a:pt x="2344" y="1386"/>
                  </a:lnTo>
                  <a:lnTo>
                    <a:pt x="2332" y="1394"/>
                  </a:lnTo>
                  <a:lnTo>
                    <a:pt x="2344" y="1388"/>
                  </a:lnTo>
                  <a:lnTo>
                    <a:pt x="2332" y="1369"/>
                  </a:lnTo>
                  <a:lnTo>
                    <a:pt x="2332" y="1367"/>
                  </a:lnTo>
                  <a:lnTo>
                    <a:pt x="2317" y="1350"/>
                  </a:lnTo>
                  <a:lnTo>
                    <a:pt x="2305" y="1358"/>
                  </a:lnTo>
                  <a:lnTo>
                    <a:pt x="2317" y="1350"/>
                  </a:lnTo>
                  <a:lnTo>
                    <a:pt x="2302" y="1331"/>
                  </a:lnTo>
                  <a:lnTo>
                    <a:pt x="2287" y="1312"/>
                  </a:lnTo>
                  <a:lnTo>
                    <a:pt x="2271" y="1293"/>
                  </a:lnTo>
                  <a:lnTo>
                    <a:pt x="2256" y="1273"/>
                  </a:lnTo>
                  <a:lnTo>
                    <a:pt x="2241" y="1254"/>
                  </a:lnTo>
                  <a:lnTo>
                    <a:pt x="2229" y="1262"/>
                  </a:lnTo>
                  <a:lnTo>
                    <a:pt x="2241" y="1257"/>
                  </a:lnTo>
                  <a:lnTo>
                    <a:pt x="2229" y="1232"/>
                  </a:lnTo>
                  <a:lnTo>
                    <a:pt x="2214" y="1210"/>
                  </a:lnTo>
                  <a:lnTo>
                    <a:pt x="2196" y="1186"/>
                  </a:lnTo>
                  <a:lnTo>
                    <a:pt x="2184" y="1191"/>
                  </a:lnTo>
                  <a:lnTo>
                    <a:pt x="2196" y="1186"/>
                  </a:lnTo>
                  <a:lnTo>
                    <a:pt x="2184" y="1164"/>
                  </a:lnTo>
                  <a:lnTo>
                    <a:pt x="2169" y="1139"/>
                  </a:lnTo>
                  <a:lnTo>
                    <a:pt x="2154" y="1115"/>
                  </a:lnTo>
                  <a:lnTo>
                    <a:pt x="2142" y="1120"/>
                  </a:lnTo>
                  <a:lnTo>
                    <a:pt x="2154" y="1115"/>
                  </a:lnTo>
                  <a:lnTo>
                    <a:pt x="2139" y="1084"/>
                  </a:lnTo>
                  <a:lnTo>
                    <a:pt x="2127" y="1090"/>
                  </a:lnTo>
                  <a:lnTo>
                    <a:pt x="2142" y="1087"/>
                  </a:lnTo>
                  <a:lnTo>
                    <a:pt x="2130" y="1060"/>
                  </a:lnTo>
                  <a:lnTo>
                    <a:pt x="2127" y="1057"/>
                  </a:lnTo>
                  <a:lnTo>
                    <a:pt x="2112" y="1032"/>
                  </a:lnTo>
                  <a:lnTo>
                    <a:pt x="2094" y="1002"/>
                  </a:lnTo>
                  <a:lnTo>
                    <a:pt x="2082" y="1008"/>
                  </a:lnTo>
                  <a:lnTo>
                    <a:pt x="2097" y="1005"/>
                  </a:lnTo>
                  <a:lnTo>
                    <a:pt x="2085" y="975"/>
                  </a:lnTo>
                  <a:lnTo>
                    <a:pt x="2082" y="972"/>
                  </a:lnTo>
                  <a:lnTo>
                    <a:pt x="2067" y="945"/>
                  </a:lnTo>
                  <a:lnTo>
                    <a:pt x="2052" y="915"/>
                  </a:lnTo>
                  <a:lnTo>
                    <a:pt x="2036" y="884"/>
                  </a:lnTo>
                  <a:lnTo>
                    <a:pt x="2024" y="890"/>
                  </a:lnTo>
                  <a:lnTo>
                    <a:pt x="2040" y="887"/>
                  </a:lnTo>
                  <a:lnTo>
                    <a:pt x="2027" y="857"/>
                  </a:lnTo>
                  <a:lnTo>
                    <a:pt x="2024" y="854"/>
                  </a:lnTo>
                  <a:lnTo>
                    <a:pt x="2006" y="821"/>
                  </a:lnTo>
                  <a:lnTo>
                    <a:pt x="1991" y="791"/>
                  </a:lnTo>
                  <a:lnTo>
                    <a:pt x="1979" y="797"/>
                  </a:lnTo>
                  <a:lnTo>
                    <a:pt x="1994" y="794"/>
                  </a:lnTo>
                  <a:lnTo>
                    <a:pt x="1982" y="761"/>
                  </a:lnTo>
                  <a:lnTo>
                    <a:pt x="1979" y="758"/>
                  </a:lnTo>
                  <a:lnTo>
                    <a:pt x="1964" y="728"/>
                  </a:lnTo>
                  <a:lnTo>
                    <a:pt x="1952" y="734"/>
                  </a:lnTo>
                  <a:lnTo>
                    <a:pt x="1967" y="731"/>
                  </a:lnTo>
                  <a:lnTo>
                    <a:pt x="1952" y="695"/>
                  </a:lnTo>
                  <a:lnTo>
                    <a:pt x="1949" y="693"/>
                  </a:lnTo>
                  <a:lnTo>
                    <a:pt x="1934" y="663"/>
                  </a:lnTo>
                  <a:lnTo>
                    <a:pt x="1922" y="668"/>
                  </a:lnTo>
                  <a:lnTo>
                    <a:pt x="1937" y="665"/>
                  </a:lnTo>
                  <a:lnTo>
                    <a:pt x="1925" y="632"/>
                  </a:lnTo>
                  <a:lnTo>
                    <a:pt x="1922" y="630"/>
                  </a:lnTo>
                  <a:lnTo>
                    <a:pt x="1904" y="600"/>
                  </a:lnTo>
                  <a:lnTo>
                    <a:pt x="1892" y="605"/>
                  </a:lnTo>
                  <a:lnTo>
                    <a:pt x="1907" y="600"/>
                  </a:lnTo>
                  <a:lnTo>
                    <a:pt x="1892" y="567"/>
                  </a:lnTo>
                  <a:lnTo>
                    <a:pt x="1877" y="572"/>
                  </a:lnTo>
                  <a:lnTo>
                    <a:pt x="1892" y="569"/>
                  </a:lnTo>
                  <a:lnTo>
                    <a:pt x="1880" y="537"/>
                  </a:lnTo>
                  <a:lnTo>
                    <a:pt x="1877" y="534"/>
                  </a:lnTo>
                  <a:lnTo>
                    <a:pt x="1862" y="504"/>
                  </a:lnTo>
                  <a:lnTo>
                    <a:pt x="1847" y="474"/>
                  </a:lnTo>
                  <a:lnTo>
                    <a:pt x="1835" y="479"/>
                  </a:lnTo>
                  <a:lnTo>
                    <a:pt x="1850" y="474"/>
                  </a:lnTo>
                  <a:lnTo>
                    <a:pt x="1835" y="441"/>
                  </a:lnTo>
                  <a:lnTo>
                    <a:pt x="1832" y="441"/>
                  </a:lnTo>
                  <a:lnTo>
                    <a:pt x="1817" y="411"/>
                  </a:lnTo>
                  <a:lnTo>
                    <a:pt x="1802" y="380"/>
                  </a:lnTo>
                  <a:lnTo>
                    <a:pt x="1786" y="353"/>
                  </a:lnTo>
                  <a:lnTo>
                    <a:pt x="1774" y="359"/>
                  </a:lnTo>
                  <a:lnTo>
                    <a:pt x="1789" y="356"/>
                  </a:lnTo>
                  <a:lnTo>
                    <a:pt x="1777" y="326"/>
                  </a:lnTo>
                  <a:lnTo>
                    <a:pt x="1774" y="323"/>
                  </a:lnTo>
                  <a:lnTo>
                    <a:pt x="1759" y="295"/>
                  </a:lnTo>
                  <a:lnTo>
                    <a:pt x="1744" y="268"/>
                  </a:lnTo>
                  <a:lnTo>
                    <a:pt x="1729" y="243"/>
                  </a:lnTo>
                  <a:lnTo>
                    <a:pt x="1714" y="219"/>
                  </a:lnTo>
                  <a:lnTo>
                    <a:pt x="1699" y="194"/>
                  </a:lnTo>
                  <a:lnTo>
                    <a:pt x="1684" y="172"/>
                  </a:lnTo>
                  <a:lnTo>
                    <a:pt x="1672" y="178"/>
                  </a:lnTo>
                  <a:lnTo>
                    <a:pt x="1684" y="172"/>
                  </a:lnTo>
                  <a:lnTo>
                    <a:pt x="1672" y="150"/>
                  </a:lnTo>
                  <a:lnTo>
                    <a:pt x="1672" y="148"/>
                  </a:lnTo>
                  <a:lnTo>
                    <a:pt x="1657" y="128"/>
                  </a:lnTo>
                  <a:lnTo>
                    <a:pt x="1642" y="109"/>
                  </a:lnTo>
                  <a:lnTo>
                    <a:pt x="1624" y="93"/>
                  </a:lnTo>
                  <a:lnTo>
                    <a:pt x="1612" y="101"/>
                  </a:lnTo>
                  <a:lnTo>
                    <a:pt x="1624" y="96"/>
                  </a:lnTo>
                  <a:lnTo>
                    <a:pt x="1612" y="79"/>
                  </a:lnTo>
                  <a:lnTo>
                    <a:pt x="1612" y="76"/>
                  </a:lnTo>
                  <a:lnTo>
                    <a:pt x="1597" y="60"/>
                  </a:lnTo>
                  <a:lnTo>
                    <a:pt x="1594" y="60"/>
                  </a:lnTo>
                  <a:lnTo>
                    <a:pt x="1579" y="49"/>
                  </a:lnTo>
                  <a:lnTo>
                    <a:pt x="1570" y="57"/>
                  </a:lnTo>
                  <a:lnTo>
                    <a:pt x="1582" y="49"/>
                  </a:lnTo>
                  <a:lnTo>
                    <a:pt x="1570" y="38"/>
                  </a:lnTo>
                  <a:lnTo>
                    <a:pt x="1567" y="38"/>
                  </a:lnTo>
                  <a:lnTo>
                    <a:pt x="1552" y="27"/>
                  </a:lnTo>
                  <a:lnTo>
                    <a:pt x="1549" y="24"/>
                  </a:lnTo>
                  <a:lnTo>
                    <a:pt x="1533" y="19"/>
                  </a:lnTo>
                  <a:lnTo>
                    <a:pt x="1527" y="30"/>
                  </a:lnTo>
                  <a:lnTo>
                    <a:pt x="1533" y="19"/>
                  </a:lnTo>
                  <a:lnTo>
                    <a:pt x="1515" y="11"/>
                  </a:lnTo>
                  <a:lnTo>
                    <a:pt x="1512" y="11"/>
                  </a:lnTo>
                  <a:lnTo>
                    <a:pt x="1500" y="8"/>
                  </a:lnTo>
                  <a:lnTo>
                    <a:pt x="1485" y="5"/>
                  </a:lnTo>
                  <a:lnTo>
                    <a:pt x="1470" y="2"/>
                  </a:lnTo>
                  <a:lnTo>
                    <a:pt x="1467" y="0"/>
                  </a:lnTo>
                  <a:lnTo>
                    <a:pt x="1455" y="0"/>
                  </a:lnTo>
                  <a:lnTo>
                    <a:pt x="1452" y="2"/>
                  </a:lnTo>
                  <a:lnTo>
                    <a:pt x="1437" y="5"/>
                  </a:lnTo>
                  <a:lnTo>
                    <a:pt x="1419" y="11"/>
                  </a:lnTo>
                  <a:lnTo>
                    <a:pt x="1404" y="16"/>
                  </a:lnTo>
                  <a:lnTo>
                    <a:pt x="1401" y="16"/>
                  </a:lnTo>
                  <a:lnTo>
                    <a:pt x="1389" y="22"/>
                  </a:lnTo>
                  <a:lnTo>
                    <a:pt x="1374" y="30"/>
                  </a:lnTo>
                  <a:lnTo>
                    <a:pt x="1371" y="33"/>
                  </a:lnTo>
                  <a:lnTo>
                    <a:pt x="1356" y="43"/>
                  </a:lnTo>
                  <a:lnTo>
                    <a:pt x="1344" y="57"/>
                  </a:lnTo>
                  <a:lnTo>
                    <a:pt x="1329" y="74"/>
                  </a:lnTo>
                  <a:lnTo>
                    <a:pt x="1338" y="82"/>
                  </a:lnTo>
                  <a:lnTo>
                    <a:pt x="1329" y="74"/>
                  </a:lnTo>
                  <a:lnTo>
                    <a:pt x="1311" y="87"/>
                  </a:lnTo>
                  <a:lnTo>
                    <a:pt x="1295" y="104"/>
                  </a:lnTo>
                  <a:lnTo>
                    <a:pt x="1292" y="106"/>
                  </a:lnTo>
                  <a:lnTo>
                    <a:pt x="1280" y="123"/>
                  </a:lnTo>
                  <a:lnTo>
                    <a:pt x="1292" y="128"/>
                  </a:lnTo>
                  <a:lnTo>
                    <a:pt x="1280" y="120"/>
                  </a:lnTo>
                  <a:lnTo>
                    <a:pt x="1265" y="139"/>
                  </a:lnTo>
                  <a:lnTo>
                    <a:pt x="1265" y="142"/>
                  </a:lnTo>
                  <a:lnTo>
                    <a:pt x="1250" y="164"/>
                  </a:lnTo>
                  <a:lnTo>
                    <a:pt x="1238" y="186"/>
                  </a:lnTo>
                  <a:lnTo>
                    <a:pt x="1250" y="191"/>
                  </a:lnTo>
                  <a:lnTo>
                    <a:pt x="1238" y="186"/>
                  </a:lnTo>
                  <a:lnTo>
                    <a:pt x="1220" y="211"/>
                  </a:lnTo>
                  <a:lnTo>
                    <a:pt x="1205" y="235"/>
                  </a:lnTo>
                  <a:lnTo>
                    <a:pt x="1190" y="260"/>
                  </a:lnTo>
                  <a:lnTo>
                    <a:pt x="1178" y="285"/>
                  </a:lnTo>
                  <a:lnTo>
                    <a:pt x="1163" y="312"/>
                  </a:lnTo>
                  <a:lnTo>
                    <a:pt x="1148" y="342"/>
                  </a:lnTo>
                  <a:lnTo>
                    <a:pt x="1145" y="348"/>
                  </a:lnTo>
                  <a:lnTo>
                    <a:pt x="1148" y="345"/>
                  </a:lnTo>
                  <a:lnTo>
                    <a:pt x="1136" y="372"/>
                  </a:lnTo>
                  <a:lnTo>
                    <a:pt x="1148" y="375"/>
                  </a:lnTo>
                  <a:lnTo>
                    <a:pt x="1136" y="369"/>
                  </a:lnTo>
                  <a:lnTo>
                    <a:pt x="1118" y="400"/>
                  </a:lnTo>
                  <a:lnTo>
                    <a:pt x="1103" y="430"/>
                  </a:lnTo>
                  <a:lnTo>
                    <a:pt x="1088" y="463"/>
                  </a:lnTo>
                  <a:lnTo>
                    <a:pt x="1085" y="468"/>
                  </a:lnTo>
                  <a:lnTo>
                    <a:pt x="1088" y="465"/>
                  </a:lnTo>
                  <a:lnTo>
                    <a:pt x="1076" y="495"/>
                  </a:lnTo>
                  <a:lnTo>
                    <a:pt x="1088" y="498"/>
                  </a:lnTo>
                  <a:lnTo>
                    <a:pt x="1076" y="493"/>
                  </a:lnTo>
                  <a:lnTo>
                    <a:pt x="1061" y="523"/>
                  </a:lnTo>
                  <a:lnTo>
                    <a:pt x="1045" y="553"/>
                  </a:lnTo>
                  <a:lnTo>
                    <a:pt x="1030" y="586"/>
                  </a:lnTo>
                  <a:lnTo>
                    <a:pt x="1015" y="619"/>
                  </a:lnTo>
                  <a:lnTo>
                    <a:pt x="1000" y="652"/>
                  </a:lnTo>
                  <a:lnTo>
                    <a:pt x="985" y="682"/>
                  </a:lnTo>
                  <a:lnTo>
                    <a:pt x="982" y="687"/>
                  </a:lnTo>
                  <a:lnTo>
                    <a:pt x="985" y="684"/>
                  </a:lnTo>
                  <a:lnTo>
                    <a:pt x="973" y="717"/>
                  </a:lnTo>
                  <a:lnTo>
                    <a:pt x="985" y="720"/>
                  </a:lnTo>
                  <a:lnTo>
                    <a:pt x="973" y="715"/>
                  </a:lnTo>
                  <a:lnTo>
                    <a:pt x="958" y="747"/>
                  </a:lnTo>
                  <a:lnTo>
                    <a:pt x="940" y="780"/>
                  </a:lnTo>
                  <a:lnTo>
                    <a:pt x="937" y="786"/>
                  </a:lnTo>
                  <a:lnTo>
                    <a:pt x="940" y="783"/>
                  </a:lnTo>
                  <a:lnTo>
                    <a:pt x="928" y="813"/>
                  </a:lnTo>
                  <a:lnTo>
                    <a:pt x="940" y="816"/>
                  </a:lnTo>
                  <a:lnTo>
                    <a:pt x="928" y="810"/>
                  </a:lnTo>
                  <a:lnTo>
                    <a:pt x="913" y="841"/>
                  </a:lnTo>
                  <a:lnTo>
                    <a:pt x="898" y="873"/>
                  </a:lnTo>
                  <a:lnTo>
                    <a:pt x="883" y="904"/>
                  </a:lnTo>
                  <a:lnTo>
                    <a:pt x="880" y="909"/>
                  </a:lnTo>
                  <a:lnTo>
                    <a:pt x="883" y="906"/>
                  </a:lnTo>
                  <a:lnTo>
                    <a:pt x="871" y="936"/>
                  </a:lnTo>
                  <a:lnTo>
                    <a:pt x="883" y="939"/>
                  </a:lnTo>
                  <a:lnTo>
                    <a:pt x="871" y="934"/>
                  </a:lnTo>
                  <a:lnTo>
                    <a:pt x="856" y="961"/>
                  </a:lnTo>
                  <a:lnTo>
                    <a:pt x="838" y="994"/>
                  </a:lnTo>
                  <a:lnTo>
                    <a:pt x="835" y="999"/>
                  </a:lnTo>
                  <a:lnTo>
                    <a:pt x="838" y="997"/>
                  </a:lnTo>
                  <a:lnTo>
                    <a:pt x="826" y="1024"/>
                  </a:lnTo>
                  <a:lnTo>
                    <a:pt x="838" y="1027"/>
                  </a:lnTo>
                  <a:lnTo>
                    <a:pt x="826" y="1021"/>
                  </a:lnTo>
                  <a:lnTo>
                    <a:pt x="811" y="1049"/>
                  </a:lnTo>
                  <a:lnTo>
                    <a:pt x="795" y="1076"/>
                  </a:lnTo>
                  <a:lnTo>
                    <a:pt x="807" y="1082"/>
                  </a:lnTo>
                  <a:lnTo>
                    <a:pt x="795" y="1076"/>
                  </a:lnTo>
                  <a:lnTo>
                    <a:pt x="780" y="1101"/>
                  </a:lnTo>
                  <a:lnTo>
                    <a:pt x="777" y="1106"/>
                  </a:lnTo>
                  <a:lnTo>
                    <a:pt x="780" y="1104"/>
                  </a:lnTo>
                  <a:lnTo>
                    <a:pt x="768" y="1131"/>
                  </a:lnTo>
                  <a:lnTo>
                    <a:pt x="780" y="1134"/>
                  </a:lnTo>
                  <a:lnTo>
                    <a:pt x="768" y="1128"/>
                  </a:lnTo>
                  <a:lnTo>
                    <a:pt x="750" y="1153"/>
                  </a:lnTo>
                  <a:lnTo>
                    <a:pt x="735" y="1178"/>
                  </a:lnTo>
                  <a:lnTo>
                    <a:pt x="723" y="1202"/>
                  </a:lnTo>
                  <a:lnTo>
                    <a:pt x="735" y="1208"/>
                  </a:lnTo>
                  <a:lnTo>
                    <a:pt x="723" y="1202"/>
                  </a:lnTo>
                  <a:lnTo>
                    <a:pt x="708" y="1224"/>
                  </a:lnTo>
                  <a:lnTo>
                    <a:pt x="693" y="1249"/>
                  </a:lnTo>
                  <a:lnTo>
                    <a:pt x="705" y="1254"/>
                  </a:lnTo>
                  <a:lnTo>
                    <a:pt x="693" y="1246"/>
                  </a:lnTo>
                  <a:lnTo>
                    <a:pt x="678" y="1265"/>
                  </a:lnTo>
                  <a:lnTo>
                    <a:pt x="678" y="1268"/>
                  </a:lnTo>
                  <a:lnTo>
                    <a:pt x="666" y="1290"/>
                  </a:lnTo>
                  <a:lnTo>
                    <a:pt x="678" y="1295"/>
                  </a:lnTo>
                  <a:lnTo>
                    <a:pt x="669" y="1287"/>
                  </a:lnTo>
                  <a:lnTo>
                    <a:pt x="651" y="1306"/>
                  </a:lnTo>
                  <a:lnTo>
                    <a:pt x="648" y="1306"/>
                  </a:lnTo>
                  <a:lnTo>
                    <a:pt x="633" y="1325"/>
                  </a:lnTo>
                  <a:lnTo>
                    <a:pt x="633" y="1328"/>
                  </a:lnTo>
                  <a:lnTo>
                    <a:pt x="621" y="1345"/>
                  </a:lnTo>
                  <a:lnTo>
                    <a:pt x="633" y="1350"/>
                  </a:lnTo>
                  <a:lnTo>
                    <a:pt x="621" y="1342"/>
                  </a:lnTo>
                  <a:lnTo>
                    <a:pt x="606" y="1361"/>
                  </a:lnTo>
                  <a:lnTo>
                    <a:pt x="591" y="1380"/>
                  </a:lnTo>
                  <a:lnTo>
                    <a:pt x="603" y="1388"/>
                  </a:lnTo>
                  <a:lnTo>
                    <a:pt x="594" y="1380"/>
                  </a:lnTo>
                  <a:lnTo>
                    <a:pt x="579" y="1397"/>
                  </a:lnTo>
                  <a:lnTo>
                    <a:pt x="588" y="1405"/>
                  </a:lnTo>
                  <a:lnTo>
                    <a:pt x="579" y="1397"/>
                  </a:lnTo>
                  <a:lnTo>
                    <a:pt x="563" y="1410"/>
                  </a:lnTo>
                  <a:lnTo>
                    <a:pt x="548" y="1424"/>
                  </a:lnTo>
                  <a:lnTo>
                    <a:pt x="533" y="1438"/>
                  </a:lnTo>
                  <a:lnTo>
                    <a:pt x="521" y="1451"/>
                  </a:lnTo>
                  <a:lnTo>
                    <a:pt x="530" y="1460"/>
                  </a:lnTo>
                  <a:lnTo>
                    <a:pt x="521" y="1451"/>
                  </a:lnTo>
                  <a:lnTo>
                    <a:pt x="506" y="1465"/>
                  </a:lnTo>
                  <a:lnTo>
                    <a:pt x="515" y="1473"/>
                  </a:lnTo>
                  <a:lnTo>
                    <a:pt x="506" y="1465"/>
                  </a:lnTo>
                  <a:lnTo>
                    <a:pt x="491" y="1476"/>
                  </a:lnTo>
                  <a:lnTo>
                    <a:pt x="479" y="1487"/>
                  </a:lnTo>
                  <a:lnTo>
                    <a:pt x="488" y="1495"/>
                  </a:lnTo>
                  <a:lnTo>
                    <a:pt x="482" y="1484"/>
                  </a:lnTo>
                  <a:lnTo>
                    <a:pt x="464" y="1495"/>
                  </a:lnTo>
                  <a:lnTo>
                    <a:pt x="461" y="1498"/>
                  </a:lnTo>
                  <a:lnTo>
                    <a:pt x="446" y="1512"/>
                  </a:lnTo>
                  <a:lnTo>
                    <a:pt x="455" y="1520"/>
                  </a:lnTo>
                  <a:lnTo>
                    <a:pt x="449" y="1509"/>
                  </a:lnTo>
                  <a:lnTo>
                    <a:pt x="434" y="1517"/>
                  </a:lnTo>
                  <a:lnTo>
                    <a:pt x="431" y="1517"/>
                  </a:lnTo>
                  <a:lnTo>
                    <a:pt x="419" y="1525"/>
                  </a:lnTo>
                  <a:lnTo>
                    <a:pt x="428" y="1536"/>
                  </a:lnTo>
                  <a:lnTo>
                    <a:pt x="422" y="1525"/>
                  </a:lnTo>
                  <a:lnTo>
                    <a:pt x="407" y="1534"/>
                  </a:lnTo>
                  <a:lnTo>
                    <a:pt x="392" y="1542"/>
                  </a:lnTo>
                  <a:lnTo>
                    <a:pt x="377" y="1550"/>
                  </a:lnTo>
                  <a:lnTo>
                    <a:pt x="362" y="1558"/>
                  </a:lnTo>
                  <a:lnTo>
                    <a:pt x="368" y="1569"/>
                  </a:lnTo>
                  <a:lnTo>
                    <a:pt x="365" y="1558"/>
                  </a:lnTo>
                  <a:lnTo>
                    <a:pt x="350" y="1564"/>
                  </a:lnTo>
                  <a:lnTo>
                    <a:pt x="335" y="1569"/>
                  </a:lnTo>
                  <a:lnTo>
                    <a:pt x="332" y="1569"/>
                  </a:lnTo>
                  <a:lnTo>
                    <a:pt x="320" y="1575"/>
                  </a:lnTo>
                  <a:lnTo>
                    <a:pt x="326" y="1586"/>
                  </a:lnTo>
                  <a:lnTo>
                    <a:pt x="323" y="1575"/>
                  </a:lnTo>
                  <a:lnTo>
                    <a:pt x="307" y="1580"/>
                  </a:lnTo>
                  <a:lnTo>
                    <a:pt x="292" y="1586"/>
                  </a:lnTo>
                  <a:lnTo>
                    <a:pt x="277" y="1591"/>
                  </a:lnTo>
                  <a:lnTo>
                    <a:pt x="280" y="1602"/>
                  </a:lnTo>
                  <a:lnTo>
                    <a:pt x="277" y="1591"/>
                  </a:lnTo>
                  <a:lnTo>
                    <a:pt x="262" y="1594"/>
                  </a:lnTo>
                  <a:lnTo>
                    <a:pt x="247" y="1599"/>
                  </a:lnTo>
                  <a:lnTo>
                    <a:pt x="250" y="1610"/>
                  </a:lnTo>
                  <a:lnTo>
                    <a:pt x="247" y="1599"/>
                  </a:lnTo>
                  <a:lnTo>
                    <a:pt x="232" y="1602"/>
                  </a:lnTo>
                  <a:lnTo>
                    <a:pt x="220" y="1605"/>
                  </a:lnTo>
                  <a:lnTo>
                    <a:pt x="205" y="1608"/>
                  </a:lnTo>
                  <a:lnTo>
                    <a:pt x="187" y="1613"/>
                  </a:lnTo>
                  <a:lnTo>
                    <a:pt x="190" y="1624"/>
                  </a:lnTo>
                  <a:lnTo>
                    <a:pt x="187" y="1613"/>
                  </a:lnTo>
                  <a:lnTo>
                    <a:pt x="175" y="1616"/>
                  </a:lnTo>
                  <a:lnTo>
                    <a:pt x="178" y="1627"/>
                  </a:lnTo>
                  <a:lnTo>
                    <a:pt x="178" y="1613"/>
                  </a:lnTo>
                  <a:lnTo>
                    <a:pt x="163" y="1613"/>
                  </a:lnTo>
                  <a:lnTo>
                    <a:pt x="160" y="1616"/>
                  </a:lnTo>
                  <a:lnTo>
                    <a:pt x="145" y="1619"/>
                  </a:lnTo>
                  <a:lnTo>
                    <a:pt x="130" y="1621"/>
                  </a:lnTo>
                  <a:lnTo>
                    <a:pt x="118" y="1624"/>
                  </a:lnTo>
                  <a:lnTo>
                    <a:pt x="121" y="1635"/>
                  </a:lnTo>
                  <a:lnTo>
                    <a:pt x="121" y="1621"/>
                  </a:lnTo>
                  <a:lnTo>
                    <a:pt x="106" y="1621"/>
                  </a:lnTo>
                  <a:lnTo>
                    <a:pt x="106" y="1624"/>
                  </a:lnTo>
                  <a:lnTo>
                    <a:pt x="88" y="1627"/>
                  </a:lnTo>
                  <a:lnTo>
                    <a:pt x="82" y="1627"/>
                  </a:lnTo>
                  <a:lnTo>
                    <a:pt x="69" y="1632"/>
                  </a:lnTo>
                  <a:lnTo>
                    <a:pt x="76" y="1643"/>
                  </a:lnTo>
                  <a:lnTo>
                    <a:pt x="76" y="1630"/>
                  </a:lnTo>
                  <a:lnTo>
                    <a:pt x="60" y="1630"/>
                  </a:lnTo>
                  <a:lnTo>
                    <a:pt x="57" y="1632"/>
                  </a:lnTo>
                  <a:lnTo>
                    <a:pt x="42" y="1635"/>
                  </a:lnTo>
                  <a:lnTo>
                    <a:pt x="45" y="1646"/>
                  </a:lnTo>
                  <a:lnTo>
                    <a:pt x="45" y="1632"/>
                  </a:lnTo>
                  <a:lnTo>
                    <a:pt x="30" y="1632"/>
                  </a:lnTo>
                  <a:lnTo>
                    <a:pt x="18" y="1632"/>
                  </a:lnTo>
                  <a:lnTo>
                    <a:pt x="15" y="1635"/>
                  </a:lnTo>
                  <a:lnTo>
                    <a:pt x="0" y="1638"/>
                  </a:lnTo>
                  <a:close/>
                </a:path>
              </a:pathLst>
            </a:custGeom>
            <a:solidFill>
              <a:srgbClr val="00FF00"/>
            </a:solidFill>
            <a:ln w="38100" cmpd="sng">
              <a:solidFill>
                <a:srgbClr val="000099"/>
              </a:solidFill>
              <a:round/>
              <a:headEnd/>
              <a:tailEnd/>
            </a:ln>
          </p:spPr>
          <p:txBody>
            <a:bodyPr/>
            <a:lstStyle/>
            <a:p>
              <a:endParaRPr lang="gl-ES"/>
            </a:p>
          </p:txBody>
        </p:sp>
        <p:sp>
          <p:nvSpPr>
            <p:cNvPr id="322" name="Line 324"/>
            <p:cNvSpPr>
              <a:spLocks noChangeShapeType="1"/>
            </p:cNvSpPr>
            <p:nvPr/>
          </p:nvSpPr>
          <p:spPr bwMode="auto">
            <a:xfrm flipH="1">
              <a:off x="4913" y="2256"/>
              <a:ext cx="24" cy="1824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gl-ES"/>
            </a:p>
          </p:txBody>
        </p:sp>
      </p:grpSp>
      <p:sp>
        <p:nvSpPr>
          <p:cNvPr id="323" name="Line 325"/>
          <p:cNvSpPr>
            <a:spLocks noChangeShapeType="1"/>
          </p:cNvSpPr>
          <p:nvPr/>
        </p:nvSpPr>
        <p:spPr bwMode="auto">
          <a:xfrm flipH="1">
            <a:off x="2312988" y="6221413"/>
            <a:ext cx="9906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gl-ES"/>
          </a:p>
        </p:txBody>
      </p:sp>
      <p:grpSp>
        <p:nvGrpSpPr>
          <p:cNvPr id="324" name="Group 333"/>
          <p:cNvGrpSpPr>
            <a:grpSpLocks/>
          </p:cNvGrpSpPr>
          <p:nvPr/>
        </p:nvGrpSpPr>
        <p:grpSpPr bwMode="auto">
          <a:xfrm>
            <a:off x="2312988" y="2868613"/>
            <a:ext cx="1066800" cy="457200"/>
            <a:chOff x="4320" y="2016"/>
            <a:chExt cx="672" cy="288"/>
          </a:xfrm>
        </p:grpSpPr>
        <p:sp>
          <p:nvSpPr>
            <p:cNvPr id="325" name="Rectangle 334"/>
            <p:cNvSpPr>
              <a:spLocks noChangeArrowheads="1"/>
            </p:cNvSpPr>
            <p:nvPr/>
          </p:nvSpPr>
          <p:spPr bwMode="auto">
            <a:xfrm>
              <a:off x="4944" y="2016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326" name="Rectangle 335"/>
            <p:cNvSpPr>
              <a:spLocks noChangeArrowheads="1"/>
            </p:cNvSpPr>
            <p:nvPr/>
          </p:nvSpPr>
          <p:spPr bwMode="auto">
            <a:xfrm>
              <a:off x="4944" y="2064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327" name="Rectangle 336"/>
            <p:cNvSpPr>
              <a:spLocks noChangeArrowheads="1"/>
            </p:cNvSpPr>
            <p:nvPr/>
          </p:nvSpPr>
          <p:spPr bwMode="auto">
            <a:xfrm>
              <a:off x="4944" y="2112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328" name="Rectangle 337"/>
            <p:cNvSpPr>
              <a:spLocks noChangeArrowheads="1"/>
            </p:cNvSpPr>
            <p:nvPr/>
          </p:nvSpPr>
          <p:spPr bwMode="auto">
            <a:xfrm>
              <a:off x="4944" y="2160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329" name="Rectangle 338"/>
            <p:cNvSpPr>
              <a:spLocks noChangeArrowheads="1"/>
            </p:cNvSpPr>
            <p:nvPr/>
          </p:nvSpPr>
          <p:spPr bwMode="auto">
            <a:xfrm>
              <a:off x="4944" y="2208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s-ES" altLang="es-ES"/>
            </a:p>
          </p:txBody>
        </p:sp>
        <p:sp>
          <p:nvSpPr>
            <p:cNvPr id="330" name="Line 339"/>
            <p:cNvSpPr>
              <a:spLocks noChangeShapeType="1"/>
            </p:cNvSpPr>
            <p:nvPr/>
          </p:nvSpPr>
          <p:spPr bwMode="auto">
            <a:xfrm flipH="1">
              <a:off x="4320" y="2304"/>
              <a:ext cx="624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gl-ES"/>
            </a:p>
          </p:txBody>
        </p:sp>
      </p:grpSp>
      <p:sp>
        <p:nvSpPr>
          <p:cNvPr id="331" name="Caixa de texto 340"/>
          <p:cNvSpPr txBox="1">
            <a:spLocks noChangeArrowheads="1"/>
          </p:cNvSpPr>
          <p:nvPr/>
        </p:nvSpPr>
        <p:spPr bwMode="auto">
          <a:xfrm>
            <a:off x="3913188" y="1219786"/>
            <a:ext cx="4546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GB" altLang="es-ES" dirty="0" smtClean="0"/>
              <a:t>Without environmental effects (or gene interactions) there would not be any “regression” at all</a:t>
            </a:r>
            <a:endParaRPr lang="en-GB" altLang="es-ES" dirty="0"/>
          </a:p>
        </p:txBody>
      </p:sp>
      <p:sp>
        <p:nvSpPr>
          <p:cNvPr id="332" name="Caixa de texto 343"/>
          <p:cNvSpPr txBox="1">
            <a:spLocks noChangeArrowheads="1"/>
          </p:cNvSpPr>
          <p:nvPr/>
        </p:nvSpPr>
        <p:spPr bwMode="auto">
          <a:xfrm>
            <a:off x="5435600" y="5516563"/>
            <a:ext cx="28575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gl-ES" altLang="es-ES" sz="1700" b="1"/>
              <a:t>Mean parental phenotype</a:t>
            </a:r>
            <a:endParaRPr lang="es-ES" altLang="es-ES" sz="1700" b="1"/>
          </a:p>
        </p:txBody>
      </p:sp>
      <p:sp>
        <p:nvSpPr>
          <p:cNvPr id="333" name="Caixa de texto 38"/>
          <p:cNvSpPr txBox="1">
            <a:spLocks noChangeArrowheads="1"/>
          </p:cNvSpPr>
          <p:nvPr/>
        </p:nvSpPr>
        <p:spPr bwMode="auto">
          <a:xfrm>
            <a:off x="7285038" y="2171700"/>
            <a:ext cx="117475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0"/>
              </a:spcBef>
            </a:pPr>
            <a:r>
              <a:rPr lang="gl-ES" altLang="es-ES" sz="1200"/>
              <a:t>(Pierce, 2014)</a:t>
            </a:r>
          </a:p>
        </p:txBody>
      </p:sp>
      <p:sp>
        <p:nvSpPr>
          <p:cNvPr id="335" name="Caixa de texto 345"/>
          <p:cNvSpPr txBox="1">
            <a:spLocks noChangeArrowheads="1"/>
          </p:cNvSpPr>
          <p:nvPr/>
        </p:nvSpPr>
        <p:spPr bwMode="auto">
          <a:xfrm>
            <a:off x="446088" y="6308725"/>
            <a:ext cx="3810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altLang="es-ES" dirty="0" smtClean="0"/>
              <a:t>Inheritable differences</a:t>
            </a:r>
            <a:endParaRPr lang="en-GB" altLang="es-ES" dirty="0"/>
          </a:p>
        </p:txBody>
      </p:sp>
      <p:pic>
        <p:nvPicPr>
          <p:cNvPr id="336" name="Picture 2" descr="figure 24-17b"/>
          <p:cNvPicPr>
            <a:picLocks noChangeAspect="1" noChangeArrowheads="1"/>
          </p:cNvPicPr>
          <p:nvPr/>
        </p:nvPicPr>
        <p:blipFill>
          <a:blip r:embed="rId3" cstate="print"/>
          <a:srcRect t="2" b="16785"/>
          <a:stretch>
            <a:fillRect/>
          </a:stretch>
        </p:blipFill>
        <p:spPr bwMode="auto">
          <a:xfrm>
            <a:off x="5292725" y="2454275"/>
            <a:ext cx="3167063" cy="30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8" name="Caixa de texto 1"/>
          <p:cNvSpPr txBox="1">
            <a:spLocks noChangeArrowheads="1"/>
          </p:cNvSpPr>
          <p:nvPr/>
        </p:nvSpPr>
        <p:spPr bwMode="auto">
          <a:xfrm>
            <a:off x="5292080" y="6093296"/>
            <a:ext cx="3024188" cy="369332"/>
          </a:xfrm>
          <a:prstGeom prst="rect">
            <a:avLst/>
          </a:prstGeom>
          <a:noFill/>
          <a:ln w="31750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altLang="es-ES" dirty="0" smtClean="0"/>
              <a:t>(</a:t>
            </a:r>
            <a:r>
              <a:rPr lang="en-GB" altLang="es-ES" dirty="0" smtClean="0">
                <a:solidFill>
                  <a:srgbClr val="00B050"/>
                </a:solidFill>
              </a:rPr>
              <a:t>Nilsson-</a:t>
            </a:r>
            <a:r>
              <a:rPr lang="en-GB" altLang="es-ES" dirty="0" err="1" smtClean="0">
                <a:solidFill>
                  <a:srgbClr val="00B050"/>
                </a:solidFill>
              </a:rPr>
              <a:t>Ehle’s</a:t>
            </a:r>
            <a:r>
              <a:rPr lang="en-GB" altLang="es-ES" dirty="0" smtClean="0">
                <a:solidFill>
                  <a:srgbClr val="00B050"/>
                </a:solidFill>
              </a:rPr>
              <a:t> experiment</a:t>
            </a:r>
            <a:r>
              <a:rPr lang="en-GB" altLang="es-ES" dirty="0" smtClean="0"/>
              <a:t>)</a:t>
            </a:r>
            <a:endParaRPr lang="en-GB" alt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Variance decomposition</a:t>
            </a:r>
          </a:p>
        </p:txBody>
      </p:sp>
      <p:grpSp>
        <p:nvGrpSpPr>
          <p:cNvPr id="170" name="Group 82"/>
          <p:cNvGrpSpPr>
            <a:grpSpLocks/>
          </p:cNvGrpSpPr>
          <p:nvPr/>
        </p:nvGrpSpPr>
        <p:grpSpPr bwMode="auto">
          <a:xfrm>
            <a:off x="179388" y="1268413"/>
            <a:ext cx="4267200" cy="1981200"/>
            <a:chOff x="480" y="288"/>
            <a:chExt cx="2688" cy="1248"/>
          </a:xfrm>
        </p:grpSpPr>
        <p:sp>
          <p:nvSpPr>
            <p:cNvPr id="243" name="Freeform 83"/>
            <p:cNvSpPr>
              <a:spLocks/>
            </p:cNvSpPr>
            <p:nvPr/>
          </p:nvSpPr>
          <p:spPr bwMode="auto">
            <a:xfrm>
              <a:off x="624" y="288"/>
              <a:ext cx="2400" cy="1248"/>
            </a:xfrm>
            <a:custGeom>
              <a:avLst/>
              <a:gdLst>
                <a:gd name="T0" fmla="*/ 4 w 2934"/>
                <a:gd name="T1" fmla="*/ 23 h 1662"/>
                <a:gd name="T2" fmla="*/ 8 w 2934"/>
                <a:gd name="T3" fmla="*/ 22 h 1662"/>
                <a:gd name="T4" fmla="*/ 13 w 2934"/>
                <a:gd name="T5" fmla="*/ 22 h 1662"/>
                <a:gd name="T6" fmla="*/ 19 w 2934"/>
                <a:gd name="T7" fmla="*/ 22 h 1662"/>
                <a:gd name="T8" fmla="*/ 24 w 2934"/>
                <a:gd name="T9" fmla="*/ 21 h 1662"/>
                <a:gd name="T10" fmla="*/ 28 w 2934"/>
                <a:gd name="T11" fmla="*/ 20 h 1662"/>
                <a:gd name="T12" fmla="*/ 34 w 2934"/>
                <a:gd name="T13" fmla="*/ 18 h 1662"/>
                <a:gd name="T14" fmla="*/ 38 w 2934"/>
                <a:gd name="T15" fmla="*/ 17 h 1662"/>
                <a:gd name="T16" fmla="*/ 43 w 2934"/>
                <a:gd name="T17" fmla="*/ 14 h 1662"/>
                <a:gd name="T18" fmla="*/ 47 w 2934"/>
                <a:gd name="T19" fmla="*/ 11 h 1662"/>
                <a:gd name="T20" fmla="*/ 53 w 2934"/>
                <a:gd name="T21" fmla="*/ 8 h 1662"/>
                <a:gd name="T22" fmla="*/ 58 w 2934"/>
                <a:gd name="T23" fmla="*/ 5 h 1662"/>
                <a:gd name="T24" fmla="*/ 61 w 2934"/>
                <a:gd name="T25" fmla="*/ 3 h 1662"/>
                <a:gd name="T26" fmla="*/ 66 w 2934"/>
                <a:gd name="T27" fmla="*/ 2 h 1662"/>
                <a:gd name="T28" fmla="*/ 70 w 2934"/>
                <a:gd name="T29" fmla="*/ 2 h 1662"/>
                <a:gd name="T30" fmla="*/ 74 w 2934"/>
                <a:gd name="T31" fmla="*/ 2 h 1662"/>
                <a:gd name="T32" fmla="*/ 77 w 2934"/>
                <a:gd name="T33" fmla="*/ 2 h 1662"/>
                <a:gd name="T34" fmla="*/ 81 w 2934"/>
                <a:gd name="T35" fmla="*/ 3 h 1662"/>
                <a:gd name="T36" fmla="*/ 87 w 2934"/>
                <a:gd name="T37" fmla="*/ 5 h 1662"/>
                <a:gd name="T38" fmla="*/ 92 w 2934"/>
                <a:gd name="T39" fmla="*/ 8 h 1662"/>
                <a:gd name="T40" fmla="*/ 95 w 2934"/>
                <a:gd name="T41" fmla="*/ 10 h 1662"/>
                <a:gd name="T42" fmla="*/ 99 w 2934"/>
                <a:gd name="T43" fmla="*/ 13 h 1662"/>
                <a:gd name="T44" fmla="*/ 104 w 2934"/>
                <a:gd name="T45" fmla="*/ 15 h 1662"/>
                <a:gd name="T46" fmla="*/ 109 w 2934"/>
                <a:gd name="T47" fmla="*/ 17 h 1662"/>
                <a:gd name="T48" fmla="*/ 115 w 2934"/>
                <a:gd name="T49" fmla="*/ 20 h 1662"/>
                <a:gd name="T50" fmla="*/ 119 w 2934"/>
                <a:gd name="T51" fmla="*/ 20 h 1662"/>
                <a:gd name="T52" fmla="*/ 124 w 2934"/>
                <a:gd name="T53" fmla="*/ 22 h 1662"/>
                <a:gd name="T54" fmla="*/ 128 w 2934"/>
                <a:gd name="T55" fmla="*/ 22 h 1662"/>
                <a:gd name="T56" fmla="*/ 131 w 2934"/>
                <a:gd name="T57" fmla="*/ 22 h 1662"/>
                <a:gd name="T58" fmla="*/ 138 w 2934"/>
                <a:gd name="T59" fmla="*/ 23 h 1662"/>
                <a:gd name="T60" fmla="*/ 142 w 2934"/>
                <a:gd name="T61" fmla="*/ 23 h 1662"/>
                <a:gd name="T62" fmla="*/ 142 w 2934"/>
                <a:gd name="T63" fmla="*/ 23 h 1662"/>
                <a:gd name="T64" fmla="*/ 139 w 2934"/>
                <a:gd name="T65" fmla="*/ 23 h 1662"/>
                <a:gd name="T66" fmla="*/ 134 w 2934"/>
                <a:gd name="T67" fmla="*/ 22 h 1662"/>
                <a:gd name="T68" fmla="*/ 130 w 2934"/>
                <a:gd name="T69" fmla="*/ 22 h 1662"/>
                <a:gd name="T70" fmla="*/ 127 w 2934"/>
                <a:gd name="T71" fmla="*/ 22 h 1662"/>
                <a:gd name="T72" fmla="*/ 123 w 2934"/>
                <a:gd name="T73" fmla="*/ 21 h 1662"/>
                <a:gd name="T74" fmla="*/ 119 w 2934"/>
                <a:gd name="T75" fmla="*/ 20 h 1662"/>
                <a:gd name="T76" fmla="*/ 115 w 2934"/>
                <a:gd name="T77" fmla="*/ 20 h 1662"/>
                <a:gd name="T78" fmla="*/ 110 w 2934"/>
                <a:gd name="T79" fmla="*/ 17 h 1662"/>
                <a:gd name="T80" fmla="*/ 105 w 2934"/>
                <a:gd name="T81" fmla="*/ 15 h 1662"/>
                <a:gd name="T82" fmla="*/ 100 w 2934"/>
                <a:gd name="T83" fmla="*/ 13 h 1662"/>
                <a:gd name="T84" fmla="*/ 97 w 2934"/>
                <a:gd name="T85" fmla="*/ 11 h 1662"/>
                <a:gd name="T86" fmla="*/ 93 w 2934"/>
                <a:gd name="T87" fmla="*/ 8 h 1662"/>
                <a:gd name="T88" fmla="*/ 88 w 2934"/>
                <a:gd name="T89" fmla="*/ 5 h 1662"/>
                <a:gd name="T90" fmla="*/ 83 w 2934"/>
                <a:gd name="T91" fmla="*/ 2 h 1662"/>
                <a:gd name="T92" fmla="*/ 78 w 2934"/>
                <a:gd name="T93" fmla="*/ 2 h 1662"/>
                <a:gd name="T94" fmla="*/ 72 w 2934"/>
                <a:gd name="T95" fmla="*/ 0 h 1662"/>
                <a:gd name="T96" fmla="*/ 67 w 2934"/>
                <a:gd name="T97" fmla="*/ 2 h 1662"/>
                <a:gd name="T98" fmla="*/ 62 w 2934"/>
                <a:gd name="T99" fmla="*/ 2 h 1662"/>
                <a:gd name="T100" fmla="*/ 56 w 2934"/>
                <a:gd name="T101" fmla="*/ 5 h 1662"/>
                <a:gd name="T102" fmla="*/ 53 w 2934"/>
                <a:gd name="T103" fmla="*/ 8 h 1662"/>
                <a:gd name="T104" fmla="*/ 46 w 2934"/>
                <a:gd name="T105" fmla="*/ 11 h 1662"/>
                <a:gd name="T106" fmla="*/ 43 w 2934"/>
                <a:gd name="T107" fmla="*/ 13 h 1662"/>
                <a:gd name="T108" fmla="*/ 38 w 2934"/>
                <a:gd name="T109" fmla="*/ 15 h 1662"/>
                <a:gd name="T110" fmla="*/ 35 w 2934"/>
                <a:gd name="T111" fmla="*/ 17 h 1662"/>
                <a:gd name="T112" fmla="*/ 31 w 2934"/>
                <a:gd name="T113" fmla="*/ 19 h 1662"/>
                <a:gd name="T114" fmla="*/ 25 w 2934"/>
                <a:gd name="T115" fmla="*/ 20 h 1662"/>
                <a:gd name="T116" fmla="*/ 23 w 2934"/>
                <a:gd name="T117" fmla="*/ 21 h 1662"/>
                <a:gd name="T118" fmla="*/ 16 w 2934"/>
                <a:gd name="T119" fmla="*/ 22 h 1662"/>
                <a:gd name="T120" fmla="*/ 13 w 2934"/>
                <a:gd name="T121" fmla="*/ 22 h 1662"/>
                <a:gd name="T122" fmla="*/ 8 w 2934"/>
                <a:gd name="T123" fmla="*/ 22 h 1662"/>
                <a:gd name="T124" fmla="*/ 4 w 2934"/>
                <a:gd name="T125" fmla="*/ 22 h 16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934"/>
                <a:gd name="T190" fmla="*/ 0 h 1662"/>
                <a:gd name="T191" fmla="*/ 2934 w 2934"/>
                <a:gd name="T192" fmla="*/ 1662 h 16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934" h="1662">
                  <a:moveTo>
                    <a:pt x="0" y="1638"/>
                  </a:moveTo>
                  <a:lnTo>
                    <a:pt x="6" y="1662"/>
                  </a:lnTo>
                  <a:lnTo>
                    <a:pt x="21" y="1660"/>
                  </a:lnTo>
                  <a:lnTo>
                    <a:pt x="18" y="1646"/>
                  </a:lnTo>
                  <a:lnTo>
                    <a:pt x="18" y="1660"/>
                  </a:lnTo>
                  <a:lnTo>
                    <a:pt x="30" y="1660"/>
                  </a:lnTo>
                  <a:lnTo>
                    <a:pt x="45" y="1660"/>
                  </a:lnTo>
                  <a:lnTo>
                    <a:pt x="48" y="1660"/>
                  </a:lnTo>
                  <a:lnTo>
                    <a:pt x="63" y="1657"/>
                  </a:lnTo>
                  <a:lnTo>
                    <a:pt x="60" y="1643"/>
                  </a:lnTo>
                  <a:lnTo>
                    <a:pt x="60" y="1657"/>
                  </a:lnTo>
                  <a:lnTo>
                    <a:pt x="76" y="1657"/>
                  </a:lnTo>
                  <a:lnTo>
                    <a:pt x="82" y="1654"/>
                  </a:lnTo>
                  <a:lnTo>
                    <a:pt x="94" y="1649"/>
                  </a:lnTo>
                  <a:lnTo>
                    <a:pt x="88" y="1638"/>
                  </a:lnTo>
                  <a:lnTo>
                    <a:pt x="91" y="1651"/>
                  </a:lnTo>
                  <a:lnTo>
                    <a:pt x="109" y="1649"/>
                  </a:lnTo>
                  <a:lnTo>
                    <a:pt x="106" y="1635"/>
                  </a:lnTo>
                  <a:lnTo>
                    <a:pt x="106" y="1649"/>
                  </a:lnTo>
                  <a:lnTo>
                    <a:pt x="121" y="1649"/>
                  </a:lnTo>
                  <a:lnTo>
                    <a:pt x="124" y="1649"/>
                  </a:lnTo>
                  <a:lnTo>
                    <a:pt x="136" y="1646"/>
                  </a:lnTo>
                  <a:lnTo>
                    <a:pt x="151" y="1643"/>
                  </a:lnTo>
                  <a:lnTo>
                    <a:pt x="166" y="1640"/>
                  </a:lnTo>
                  <a:lnTo>
                    <a:pt x="163" y="1627"/>
                  </a:lnTo>
                  <a:lnTo>
                    <a:pt x="163" y="1640"/>
                  </a:lnTo>
                  <a:lnTo>
                    <a:pt x="178" y="1640"/>
                  </a:lnTo>
                  <a:lnTo>
                    <a:pt x="181" y="1640"/>
                  </a:lnTo>
                  <a:lnTo>
                    <a:pt x="193" y="1638"/>
                  </a:lnTo>
                  <a:lnTo>
                    <a:pt x="196" y="1638"/>
                  </a:lnTo>
                  <a:lnTo>
                    <a:pt x="214" y="1632"/>
                  </a:lnTo>
                  <a:lnTo>
                    <a:pt x="208" y="1619"/>
                  </a:lnTo>
                  <a:lnTo>
                    <a:pt x="211" y="1632"/>
                  </a:lnTo>
                  <a:lnTo>
                    <a:pt x="226" y="1630"/>
                  </a:lnTo>
                  <a:lnTo>
                    <a:pt x="238" y="1627"/>
                  </a:lnTo>
                  <a:lnTo>
                    <a:pt x="253" y="1624"/>
                  </a:lnTo>
                  <a:lnTo>
                    <a:pt x="256" y="1624"/>
                  </a:lnTo>
                  <a:lnTo>
                    <a:pt x="271" y="1619"/>
                  </a:lnTo>
                  <a:lnTo>
                    <a:pt x="265" y="1605"/>
                  </a:lnTo>
                  <a:lnTo>
                    <a:pt x="268" y="1619"/>
                  </a:lnTo>
                  <a:lnTo>
                    <a:pt x="283" y="1616"/>
                  </a:lnTo>
                  <a:lnTo>
                    <a:pt x="286" y="1616"/>
                  </a:lnTo>
                  <a:lnTo>
                    <a:pt x="301" y="1610"/>
                  </a:lnTo>
                  <a:lnTo>
                    <a:pt x="316" y="1605"/>
                  </a:lnTo>
                  <a:lnTo>
                    <a:pt x="332" y="1599"/>
                  </a:lnTo>
                  <a:lnTo>
                    <a:pt x="332" y="1597"/>
                  </a:lnTo>
                  <a:lnTo>
                    <a:pt x="344" y="1591"/>
                  </a:lnTo>
                  <a:lnTo>
                    <a:pt x="338" y="1580"/>
                  </a:lnTo>
                  <a:lnTo>
                    <a:pt x="344" y="1594"/>
                  </a:lnTo>
                  <a:lnTo>
                    <a:pt x="359" y="1588"/>
                  </a:lnTo>
                  <a:lnTo>
                    <a:pt x="374" y="1583"/>
                  </a:lnTo>
                  <a:lnTo>
                    <a:pt x="377" y="1580"/>
                  </a:lnTo>
                  <a:lnTo>
                    <a:pt x="392" y="1572"/>
                  </a:lnTo>
                  <a:lnTo>
                    <a:pt x="407" y="1564"/>
                  </a:lnTo>
                  <a:lnTo>
                    <a:pt x="422" y="1556"/>
                  </a:lnTo>
                  <a:lnTo>
                    <a:pt x="437" y="1547"/>
                  </a:lnTo>
                  <a:lnTo>
                    <a:pt x="449" y="1539"/>
                  </a:lnTo>
                  <a:lnTo>
                    <a:pt x="440" y="1528"/>
                  </a:lnTo>
                  <a:lnTo>
                    <a:pt x="449" y="1539"/>
                  </a:lnTo>
                  <a:lnTo>
                    <a:pt x="464" y="1531"/>
                  </a:lnTo>
                  <a:lnTo>
                    <a:pt x="467" y="1531"/>
                  </a:lnTo>
                  <a:lnTo>
                    <a:pt x="482" y="1517"/>
                  </a:lnTo>
                  <a:lnTo>
                    <a:pt x="470" y="1506"/>
                  </a:lnTo>
                  <a:lnTo>
                    <a:pt x="479" y="1517"/>
                  </a:lnTo>
                  <a:lnTo>
                    <a:pt x="497" y="1506"/>
                  </a:lnTo>
                  <a:lnTo>
                    <a:pt x="500" y="1506"/>
                  </a:lnTo>
                  <a:lnTo>
                    <a:pt x="512" y="1495"/>
                  </a:lnTo>
                  <a:lnTo>
                    <a:pt x="500" y="1484"/>
                  </a:lnTo>
                  <a:lnTo>
                    <a:pt x="509" y="1495"/>
                  </a:lnTo>
                  <a:lnTo>
                    <a:pt x="524" y="1484"/>
                  </a:lnTo>
                  <a:lnTo>
                    <a:pt x="527" y="1484"/>
                  </a:lnTo>
                  <a:lnTo>
                    <a:pt x="542" y="1471"/>
                  </a:lnTo>
                  <a:lnTo>
                    <a:pt x="542" y="1468"/>
                  </a:lnTo>
                  <a:lnTo>
                    <a:pt x="554" y="1454"/>
                  </a:lnTo>
                  <a:lnTo>
                    <a:pt x="542" y="1446"/>
                  </a:lnTo>
                  <a:lnTo>
                    <a:pt x="554" y="1457"/>
                  </a:lnTo>
                  <a:lnTo>
                    <a:pt x="570" y="1443"/>
                  </a:lnTo>
                  <a:lnTo>
                    <a:pt x="585" y="1430"/>
                  </a:lnTo>
                  <a:lnTo>
                    <a:pt x="600" y="1416"/>
                  </a:lnTo>
                  <a:lnTo>
                    <a:pt x="600" y="1413"/>
                  </a:lnTo>
                  <a:lnTo>
                    <a:pt x="615" y="1397"/>
                  </a:lnTo>
                  <a:lnTo>
                    <a:pt x="630" y="1378"/>
                  </a:lnTo>
                  <a:lnTo>
                    <a:pt x="645" y="1358"/>
                  </a:lnTo>
                  <a:lnTo>
                    <a:pt x="657" y="1342"/>
                  </a:lnTo>
                  <a:lnTo>
                    <a:pt x="645" y="1334"/>
                  </a:lnTo>
                  <a:lnTo>
                    <a:pt x="657" y="1342"/>
                  </a:lnTo>
                  <a:lnTo>
                    <a:pt x="672" y="1323"/>
                  </a:lnTo>
                  <a:lnTo>
                    <a:pt x="660" y="1315"/>
                  </a:lnTo>
                  <a:lnTo>
                    <a:pt x="672" y="1323"/>
                  </a:lnTo>
                  <a:lnTo>
                    <a:pt x="690" y="1304"/>
                  </a:lnTo>
                  <a:lnTo>
                    <a:pt x="690" y="1301"/>
                  </a:lnTo>
                  <a:lnTo>
                    <a:pt x="702" y="1279"/>
                  </a:lnTo>
                  <a:lnTo>
                    <a:pt x="690" y="1273"/>
                  </a:lnTo>
                  <a:lnTo>
                    <a:pt x="702" y="1282"/>
                  </a:lnTo>
                  <a:lnTo>
                    <a:pt x="717" y="1262"/>
                  </a:lnTo>
                  <a:lnTo>
                    <a:pt x="732" y="1238"/>
                  </a:lnTo>
                  <a:lnTo>
                    <a:pt x="747" y="1216"/>
                  </a:lnTo>
                  <a:lnTo>
                    <a:pt x="747" y="1213"/>
                  </a:lnTo>
                  <a:lnTo>
                    <a:pt x="759" y="1189"/>
                  </a:lnTo>
                  <a:lnTo>
                    <a:pt x="747" y="1183"/>
                  </a:lnTo>
                  <a:lnTo>
                    <a:pt x="759" y="1191"/>
                  </a:lnTo>
                  <a:lnTo>
                    <a:pt x="774" y="1167"/>
                  </a:lnTo>
                  <a:lnTo>
                    <a:pt x="792" y="1142"/>
                  </a:lnTo>
                  <a:lnTo>
                    <a:pt x="795" y="1139"/>
                  </a:lnTo>
                  <a:lnTo>
                    <a:pt x="807" y="1112"/>
                  </a:lnTo>
                  <a:lnTo>
                    <a:pt x="792" y="1106"/>
                  </a:lnTo>
                  <a:lnTo>
                    <a:pt x="804" y="1115"/>
                  </a:lnTo>
                  <a:lnTo>
                    <a:pt x="820" y="1090"/>
                  </a:lnTo>
                  <a:lnTo>
                    <a:pt x="820" y="1087"/>
                  </a:lnTo>
                  <a:lnTo>
                    <a:pt x="835" y="1060"/>
                  </a:lnTo>
                  <a:lnTo>
                    <a:pt x="850" y="1032"/>
                  </a:lnTo>
                  <a:lnTo>
                    <a:pt x="853" y="1032"/>
                  </a:lnTo>
                  <a:lnTo>
                    <a:pt x="865" y="1005"/>
                  </a:lnTo>
                  <a:lnTo>
                    <a:pt x="850" y="999"/>
                  </a:lnTo>
                  <a:lnTo>
                    <a:pt x="862" y="1005"/>
                  </a:lnTo>
                  <a:lnTo>
                    <a:pt x="880" y="972"/>
                  </a:lnTo>
                  <a:lnTo>
                    <a:pt x="895" y="945"/>
                  </a:lnTo>
                  <a:lnTo>
                    <a:pt x="898" y="945"/>
                  </a:lnTo>
                  <a:lnTo>
                    <a:pt x="910" y="915"/>
                  </a:lnTo>
                  <a:lnTo>
                    <a:pt x="895" y="909"/>
                  </a:lnTo>
                  <a:lnTo>
                    <a:pt x="907" y="915"/>
                  </a:lnTo>
                  <a:lnTo>
                    <a:pt x="922" y="884"/>
                  </a:lnTo>
                  <a:lnTo>
                    <a:pt x="937" y="852"/>
                  </a:lnTo>
                  <a:lnTo>
                    <a:pt x="952" y="821"/>
                  </a:lnTo>
                  <a:lnTo>
                    <a:pt x="955" y="821"/>
                  </a:lnTo>
                  <a:lnTo>
                    <a:pt x="967" y="791"/>
                  </a:lnTo>
                  <a:lnTo>
                    <a:pt x="952" y="786"/>
                  </a:lnTo>
                  <a:lnTo>
                    <a:pt x="964" y="791"/>
                  </a:lnTo>
                  <a:lnTo>
                    <a:pt x="982" y="758"/>
                  </a:lnTo>
                  <a:lnTo>
                    <a:pt x="997" y="726"/>
                  </a:lnTo>
                  <a:lnTo>
                    <a:pt x="1000" y="726"/>
                  </a:lnTo>
                  <a:lnTo>
                    <a:pt x="1012" y="693"/>
                  </a:lnTo>
                  <a:lnTo>
                    <a:pt x="997" y="687"/>
                  </a:lnTo>
                  <a:lnTo>
                    <a:pt x="1009" y="693"/>
                  </a:lnTo>
                  <a:lnTo>
                    <a:pt x="1024" y="663"/>
                  </a:lnTo>
                  <a:lnTo>
                    <a:pt x="1039" y="630"/>
                  </a:lnTo>
                  <a:lnTo>
                    <a:pt x="1054" y="597"/>
                  </a:lnTo>
                  <a:lnTo>
                    <a:pt x="1070" y="564"/>
                  </a:lnTo>
                  <a:lnTo>
                    <a:pt x="1085" y="534"/>
                  </a:lnTo>
                  <a:lnTo>
                    <a:pt x="1100" y="504"/>
                  </a:lnTo>
                  <a:lnTo>
                    <a:pt x="1103" y="504"/>
                  </a:lnTo>
                  <a:lnTo>
                    <a:pt x="1115" y="474"/>
                  </a:lnTo>
                  <a:lnTo>
                    <a:pt x="1100" y="468"/>
                  </a:lnTo>
                  <a:lnTo>
                    <a:pt x="1112" y="474"/>
                  </a:lnTo>
                  <a:lnTo>
                    <a:pt x="1127" y="441"/>
                  </a:lnTo>
                  <a:lnTo>
                    <a:pt x="1142" y="411"/>
                  </a:lnTo>
                  <a:lnTo>
                    <a:pt x="1130" y="405"/>
                  </a:lnTo>
                  <a:lnTo>
                    <a:pt x="1142" y="413"/>
                  </a:lnTo>
                  <a:lnTo>
                    <a:pt x="1160" y="383"/>
                  </a:lnTo>
                  <a:lnTo>
                    <a:pt x="1163" y="380"/>
                  </a:lnTo>
                  <a:lnTo>
                    <a:pt x="1175" y="353"/>
                  </a:lnTo>
                  <a:lnTo>
                    <a:pt x="1160" y="348"/>
                  </a:lnTo>
                  <a:lnTo>
                    <a:pt x="1172" y="353"/>
                  </a:lnTo>
                  <a:lnTo>
                    <a:pt x="1187" y="323"/>
                  </a:lnTo>
                  <a:lnTo>
                    <a:pt x="1202" y="295"/>
                  </a:lnTo>
                  <a:lnTo>
                    <a:pt x="1214" y="271"/>
                  </a:lnTo>
                  <a:lnTo>
                    <a:pt x="1202" y="265"/>
                  </a:lnTo>
                  <a:lnTo>
                    <a:pt x="1214" y="274"/>
                  </a:lnTo>
                  <a:lnTo>
                    <a:pt x="1229" y="249"/>
                  </a:lnTo>
                  <a:lnTo>
                    <a:pt x="1244" y="224"/>
                  </a:lnTo>
                  <a:lnTo>
                    <a:pt x="1262" y="200"/>
                  </a:lnTo>
                  <a:lnTo>
                    <a:pt x="1262" y="197"/>
                  </a:lnTo>
                  <a:lnTo>
                    <a:pt x="1274" y="175"/>
                  </a:lnTo>
                  <a:lnTo>
                    <a:pt x="1262" y="169"/>
                  </a:lnTo>
                  <a:lnTo>
                    <a:pt x="1274" y="178"/>
                  </a:lnTo>
                  <a:lnTo>
                    <a:pt x="1289" y="156"/>
                  </a:lnTo>
                  <a:lnTo>
                    <a:pt x="1277" y="148"/>
                  </a:lnTo>
                  <a:lnTo>
                    <a:pt x="1289" y="156"/>
                  </a:lnTo>
                  <a:lnTo>
                    <a:pt x="1305" y="137"/>
                  </a:lnTo>
                  <a:lnTo>
                    <a:pt x="1317" y="120"/>
                  </a:lnTo>
                  <a:lnTo>
                    <a:pt x="1305" y="112"/>
                  </a:lnTo>
                  <a:lnTo>
                    <a:pt x="1317" y="120"/>
                  </a:lnTo>
                  <a:lnTo>
                    <a:pt x="1332" y="104"/>
                  </a:lnTo>
                  <a:lnTo>
                    <a:pt x="1320" y="96"/>
                  </a:lnTo>
                  <a:lnTo>
                    <a:pt x="1329" y="106"/>
                  </a:lnTo>
                  <a:lnTo>
                    <a:pt x="1347" y="93"/>
                  </a:lnTo>
                  <a:lnTo>
                    <a:pt x="1350" y="90"/>
                  </a:lnTo>
                  <a:lnTo>
                    <a:pt x="1365" y="74"/>
                  </a:lnTo>
                  <a:lnTo>
                    <a:pt x="1377" y="60"/>
                  </a:lnTo>
                  <a:lnTo>
                    <a:pt x="1365" y="52"/>
                  </a:lnTo>
                  <a:lnTo>
                    <a:pt x="1374" y="63"/>
                  </a:lnTo>
                  <a:lnTo>
                    <a:pt x="1389" y="52"/>
                  </a:lnTo>
                  <a:lnTo>
                    <a:pt x="1380" y="41"/>
                  </a:lnTo>
                  <a:lnTo>
                    <a:pt x="1389" y="52"/>
                  </a:lnTo>
                  <a:lnTo>
                    <a:pt x="1404" y="43"/>
                  </a:lnTo>
                  <a:lnTo>
                    <a:pt x="1395" y="33"/>
                  </a:lnTo>
                  <a:lnTo>
                    <a:pt x="1401" y="43"/>
                  </a:lnTo>
                  <a:lnTo>
                    <a:pt x="1413" y="38"/>
                  </a:lnTo>
                  <a:lnTo>
                    <a:pt x="1407" y="27"/>
                  </a:lnTo>
                  <a:lnTo>
                    <a:pt x="1413" y="41"/>
                  </a:lnTo>
                  <a:lnTo>
                    <a:pt x="1428" y="35"/>
                  </a:lnTo>
                  <a:lnTo>
                    <a:pt x="1446" y="30"/>
                  </a:lnTo>
                  <a:lnTo>
                    <a:pt x="1440" y="16"/>
                  </a:lnTo>
                  <a:lnTo>
                    <a:pt x="1443" y="30"/>
                  </a:lnTo>
                  <a:lnTo>
                    <a:pt x="1458" y="27"/>
                  </a:lnTo>
                  <a:lnTo>
                    <a:pt x="1455" y="13"/>
                  </a:lnTo>
                  <a:lnTo>
                    <a:pt x="1455" y="27"/>
                  </a:lnTo>
                  <a:lnTo>
                    <a:pt x="1467" y="27"/>
                  </a:lnTo>
                  <a:lnTo>
                    <a:pt x="1467" y="13"/>
                  </a:lnTo>
                  <a:lnTo>
                    <a:pt x="1464" y="27"/>
                  </a:lnTo>
                  <a:lnTo>
                    <a:pt x="1479" y="30"/>
                  </a:lnTo>
                  <a:lnTo>
                    <a:pt x="1494" y="33"/>
                  </a:lnTo>
                  <a:lnTo>
                    <a:pt x="1506" y="35"/>
                  </a:lnTo>
                  <a:lnTo>
                    <a:pt x="1509" y="22"/>
                  </a:lnTo>
                  <a:lnTo>
                    <a:pt x="1503" y="33"/>
                  </a:lnTo>
                  <a:lnTo>
                    <a:pt x="1521" y="41"/>
                  </a:lnTo>
                  <a:lnTo>
                    <a:pt x="1524" y="43"/>
                  </a:lnTo>
                  <a:lnTo>
                    <a:pt x="1539" y="49"/>
                  </a:lnTo>
                  <a:lnTo>
                    <a:pt x="1542" y="35"/>
                  </a:lnTo>
                  <a:lnTo>
                    <a:pt x="1533" y="46"/>
                  </a:lnTo>
                  <a:lnTo>
                    <a:pt x="1549" y="57"/>
                  </a:lnTo>
                  <a:lnTo>
                    <a:pt x="1558" y="46"/>
                  </a:lnTo>
                  <a:lnTo>
                    <a:pt x="1549" y="57"/>
                  </a:lnTo>
                  <a:lnTo>
                    <a:pt x="1561" y="68"/>
                  </a:lnTo>
                  <a:lnTo>
                    <a:pt x="1576" y="79"/>
                  </a:lnTo>
                  <a:lnTo>
                    <a:pt x="1585" y="68"/>
                  </a:lnTo>
                  <a:lnTo>
                    <a:pt x="1576" y="76"/>
                  </a:lnTo>
                  <a:lnTo>
                    <a:pt x="1591" y="93"/>
                  </a:lnTo>
                  <a:lnTo>
                    <a:pt x="1600" y="85"/>
                  </a:lnTo>
                  <a:lnTo>
                    <a:pt x="1588" y="93"/>
                  </a:lnTo>
                  <a:lnTo>
                    <a:pt x="1600" y="109"/>
                  </a:lnTo>
                  <a:lnTo>
                    <a:pt x="1603" y="112"/>
                  </a:lnTo>
                  <a:lnTo>
                    <a:pt x="1621" y="128"/>
                  </a:lnTo>
                  <a:lnTo>
                    <a:pt x="1630" y="117"/>
                  </a:lnTo>
                  <a:lnTo>
                    <a:pt x="1618" y="126"/>
                  </a:lnTo>
                  <a:lnTo>
                    <a:pt x="1633" y="145"/>
                  </a:lnTo>
                  <a:lnTo>
                    <a:pt x="1648" y="164"/>
                  </a:lnTo>
                  <a:lnTo>
                    <a:pt x="1660" y="156"/>
                  </a:lnTo>
                  <a:lnTo>
                    <a:pt x="1648" y="161"/>
                  </a:lnTo>
                  <a:lnTo>
                    <a:pt x="1660" y="183"/>
                  </a:lnTo>
                  <a:lnTo>
                    <a:pt x="1660" y="186"/>
                  </a:lnTo>
                  <a:lnTo>
                    <a:pt x="1675" y="208"/>
                  </a:lnTo>
                  <a:lnTo>
                    <a:pt x="1690" y="232"/>
                  </a:lnTo>
                  <a:lnTo>
                    <a:pt x="1705" y="257"/>
                  </a:lnTo>
                  <a:lnTo>
                    <a:pt x="1720" y="282"/>
                  </a:lnTo>
                  <a:lnTo>
                    <a:pt x="1732" y="274"/>
                  </a:lnTo>
                  <a:lnTo>
                    <a:pt x="1720" y="279"/>
                  </a:lnTo>
                  <a:lnTo>
                    <a:pt x="1735" y="306"/>
                  </a:lnTo>
                  <a:lnTo>
                    <a:pt x="1750" y="334"/>
                  </a:lnTo>
                  <a:lnTo>
                    <a:pt x="1762" y="328"/>
                  </a:lnTo>
                  <a:lnTo>
                    <a:pt x="1750" y="334"/>
                  </a:lnTo>
                  <a:lnTo>
                    <a:pt x="1762" y="364"/>
                  </a:lnTo>
                  <a:lnTo>
                    <a:pt x="1777" y="391"/>
                  </a:lnTo>
                  <a:lnTo>
                    <a:pt x="1792" y="422"/>
                  </a:lnTo>
                  <a:lnTo>
                    <a:pt x="1808" y="452"/>
                  </a:lnTo>
                  <a:lnTo>
                    <a:pt x="1820" y="446"/>
                  </a:lnTo>
                  <a:lnTo>
                    <a:pt x="1808" y="452"/>
                  </a:lnTo>
                  <a:lnTo>
                    <a:pt x="1823" y="485"/>
                  </a:lnTo>
                  <a:lnTo>
                    <a:pt x="1838" y="515"/>
                  </a:lnTo>
                  <a:lnTo>
                    <a:pt x="1853" y="545"/>
                  </a:lnTo>
                  <a:lnTo>
                    <a:pt x="1865" y="539"/>
                  </a:lnTo>
                  <a:lnTo>
                    <a:pt x="1853" y="545"/>
                  </a:lnTo>
                  <a:lnTo>
                    <a:pt x="1865" y="578"/>
                  </a:lnTo>
                  <a:lnTo>
                    <a:pt x="1880" y="611"/>
                  </a:lnTo>
                  <a:lnTo>
                    <a:pt x="1880" y="613"/>
                  </a:lnTo>
                  <a:lnTo>
                    <a:pt x="1898" y="643"/>
                  </a:lnTo>
                  <a:lnTo>
                    <a:pt x="1910" y="635"/>
                  </a:lnTo>
                  <a:lnTo>
                    <a:pt x="1898" y="641"/>
                  </a:lnTo>
                  <a:lnTo>
                    <a:pt x="1910" y="674"/>
                  </a:lnTo>
                  <a:lnTo>
                    <a:pt x="1925" y="704"/>
                  </a:lnTo>
                  <a:lnTo>
                    <a:pt x="1937" y="698"/>
                  </a:lnTo>
                  <a:lnTo>
                    <a:pt x="1925" y="704"/>
                  </a:lnTo>
                  <a:lnTo>
                    <a:pt x="1940" y="739"/>
                  </a:lnTo>
                  <a:lnTo>
                    <a:pt x="1955" y="769"/>
                  </a:lnTo>
                  <a:lnTo>
                    <a:pt x="1967" y="764"/>
                  </a:lnTo>
                  <a:lnTo>
                    <a:pt x="1955" y="769"/>
                  </a:lnTo>
                  <a:lnTo>
                    <a:pt x="1967" y="802"/>
                  </a:lnTo>
                  <a:lnTo>
                    <a:pt x="1982" y="832"/>
                  </a:lnTo>
                  <a:lnTo>
                    <a:pt x="2000" y="865"/>
                  </a:lnTo>
                  <a:lnTo>
                    <a:pt x="2012" y="860"/>
                  </a:lnTo>
                  <a:lnTo>
                    <a:pt x="2000" y="865"/>
                  </a:lnTo>
                  <a:lnTo>
                    <a:pt x="2012" y="895"/>
                  </a:lnTo>
                  <a:lnTo>
                    <a:pt x="2027" y="926"/>
                  </a:lnTo>
                  <a:lnTo>
                    <a:pt x="2043" y="956"/>
                  </a:lnTo>
                  <a:lnTo>
                    <a:pt x="2058" y="983"/>
                  </a:lnTo>
                  <a:lnTo>
                    <a:pt x="2070" y="978"/>
                  </a:lnTo>
                  <a:lnTo>
                    <a:pt x="2058" y="983"/>
                  </a:lnTo>
                  <a:lnTo>
                    <a:pt x="2070" y="1013"/>
                  </a:lnTo>
                  <a:lnTo>
                    <a:pt x="2070" y="1016"/>
                  </a:lnTo>
                  <a:lnTo>
                    <a:pt x="2088" y="1046"/>
                  </a:lnTo>
                  <a:lnTo>
                    <a:pt x="2103" y="1071"/>
                  </a:lnTo>
                  <a:lnTo>
                    <a:pt x="2115" y="1063"/>
                  </a:lnTo>
                  <a:lnTo>
                    <a:pt x="2103" y="1068"/>
                  </a:lnTo>
                  <a:lnTo>
                    <a:pt x="2115" y="1095"/>
                  </a:lnTo>
                  <a:lnTo>
                    <a:pt x="2130" y="1126"/>
                  </a:lnTo>
                  <a:lnTo>
                    <a:pt x="2130" y="1128"/>
                  </a:lnTo>
                  <a:lnTo>
                    <a:pt x="2145" y="1153"/>
                  </a:lnTo>
                  <a:lnTo>
                    <a:pt x="2160" y="1178"/>
                  </a:lnTo>
                  <a:lnTo>
                    <a:pt x="2172" y="1169"/>
                  </a:lnTo>
                  <a:lnTo>
                    <a:pt x="2160" y="1175"/>
                  </a:lnTo>
                  <a:lnTo>
                    <a:pt x="2172" y="1197"/>
                  </a:lnTo>
                  <a:lnTo>
                    <a:pt x="2172" y="1199"/>
                  </a:lnTo>
                  <a:lnTo>
                    <a:pt x="2190" y="1224"/>
                  </a:lnTo>
                  <a:lnTo>
                    <a:pt x="2205" y="1246"/>
                  </a:lnTo>
                  <a:lnTo>
                    <a:pt x="2217" y="1238"/>
                  </a:lnTo>
                  <a:lnTo>
                    <a:pt x="2205" y="1243"/>
                  </a:lnTo>
                  <a:lnTo>
                    <a:pt x="2217" y="1268"/>
                  </a:lnTo>
                  <a:lnTo>
                    <a:pt x="2217" y="1271"/>
                  </a:lnTo>
                  <a:lnTo>
                    <a:pt x="2232" y="1290"/>
                  </a:lnTo>
                  <a:lnTo>
                    <a:pt x="2247" y="1309"/>
                  </a:lnTo>
                  <a:lnTo>
                    <a:pt x="2262" y="1328"/>
                  </a:lnTo>
                  <a:lnTo>
                    <a:pt x="2277" y="1347"/>
                  </a:lnTo>
                  <a:lnTo>
                    <a:pt x="2293" y="1367"/>
                  </a:lnTo>
                  <a:lnTo>
                    <a:pt x="2296" y="1367"/>
                  </a:lnTo>
                  <a:lnTo>
                    <a:pt x="2311" y="1383"/>
                  </a:lnTo>
                  <a:lnTo>
                    <a:pt x="2320" y="1375"/>
                  </a:lnTo>
                  <a:lnTo>
                    <a:pt x="2308" y="1383"/>
                  </a:lnTo>
                  <a:lnTo>
                    <a:pt x="2320" y="1402"/>
                  </a:lnTo>
                  <a:lnTo>
                    <a:pt x="2323" y="1402"/>
                  </a:lnTo>
                  <a:lnTo>
                    <a:pt x="2338" y="1419"/>
                  </a:lnTo>
                  <a:lnTo>
                    <a:pt x="2338" y="1421"/>
                  </a:lnTo>
                  <a:lnTo>
                    <a:pt x="2353" y="1435"/>
                  </a:lnTo>
                  <a:lnTo>
                    <a:pt x="2371" y="1449"/>
                  </a:lnTo>
                  <a:lnTo>
                    <a:pt x="2380" y="1438"/>
                  </a:lnTo>
                  <a:lnTo>
                    <a:pt x="2368" y="1446"/>
                  </a:lnTo>
                  <a:lnTo>
                    <a:pt x="2380" y="1460"/>
                  </a:lnTo>
                  <a:lnTo>
                    <a:pt x="2383" y="1462"/>
                  </a:lnTo>
                  <a:lnTo>
                    <a:pt x="2398" y="1476"/>
                  </a:lnTo>
                  <a:lnTo>
                    <a:pt x="2413" y="1487"/>
                  </a:lnTo>
                  <a:lnTo>
                    <a:pt x="2422" y="1476"/>
                  </a:lnTo>
                  <a:lnTo>
                    <a:pt x="2410" y="1484"/>
                  </a:lnTo>
                  <a:lnTo>
                    <a:pt x="2422" y="1498"/>
                  </a:lnTo>
                  <a:lnTo>
                    <a:pt x="2425" y="1501"/>
                  </a:lnTo>
                  <a:lnTo>
                    <a:pt x="2440" y="1512"/>
                  </a:lnTo>
                  <a:lnTo>
                    <a:pt x="2455" y="1523"/>
                  </a:lnTo>
                  <a:lnTo>
                    <a:pt x="2458" y="1523"/>
                  </a:lnTo>
                  <a:lnTo>
                    <a:pt x="2476" y="1534"/>
                  </a:lnTo>
                  <a:lnTo>
                    <a:pt x="2482" y="1523"/>
                  </a:lnTo>
                  <a:lnTo>
                    <a:pt x="2473" y="1534"/>
                  </a:lnTo>
                  <a:lnTo>
                    <a:pt x="2485" y="1542"/>
                  </a:lnTo>
                  <a:lnTo>
                    <a:pt x="2488" y="1542"/>
                  </a:lnTo>
                  <a:lnTo>
                    <a:pt x="2503" y="1550"/>
                  </a:lnTo>
                  <a:lnTo>
                    <a:pt x="2518" y="1558"/>
                  </a:lnTo>
                  <a:lnTo>
                    <a:pt x="2524" y="1547"/>
                  </a:lnTo>
                  <a:lnTo>
                    <a:pt x="2515" y="1558"/>
                  </a:lnTo>
                  <a:lnTo>
                    <a:pt x="2527" y="1567"/>
                  </a:lnTo>
                  <a:lnTo>
                    <a:pt x="2531" y="1567"/>
                  </a:lnTo>
                  <a:lnTo>
                    <a:pt x="2546" y="1575"/>
                  </a:lnTo>
                  <a:lnTo>
                    <a:pt x="2549" y="1577"/>
                  </a:lnTo>
                  <a:lnTo>
                    <a:pt x="2567" y="1583"/>
                  </a:lnTo>
                  <a:lnTo>
                    <a:pt x="2570" y="1569"/>
                  </a:lnTo>
                  <a:lnTo>
                    <a:pt x="2564" y="1580"/>
                  </a:lnTo>
                  <a:lnTo>
                    <a:pt x="2579" y="1588"/>
                  </a:lnTo>
                  <a:lnTo>
                    <a:pt x="2591" y="1594"/>
                  </a:lnTo>
                  <a:lnTo>
                    <a:pt x="2594" y="1597"/>
                  </a:lnTo>
                  <a:lnTo>
                    <a:pt x="2609" y="1602"/>
                  </a:lnTo>
                  <a:lnTo>
                    <a:pt x="2624" y="1608"/>
                  </a:lnTo>
                  <a:lnTo>
                    <a:pt x="2627" y="1594"/>
                  </a:lnTo>
                  <a:lnTo>
                    <a:pt x="2621" y="1605"/>
                  </a:lnTo>
                  <a:lnTo>
                    <a:pt x="2633" y="1610"/>
                  </a:lnTo>
                  <a:lnTo>
                    <a:pt x="2636" y="1613"/>
                  </a:lnTo>
                  <a:lnTo>
                    <a:pt x="2651" y="1616"/>
                  </a:lnTo>
                  <a:lnTo>
                    <a:pt x="2654" y="1602"/>
                  </a:lnTo>
                  <a:lnTo>
                    <a:pt x="2651" y="1616"/>
                  </a:lnTo>
                  <a:lnTo>
                    <a:pt x="2669" y="1621"/>
                  </a:lnTo>
                  <a:lnTo>
                    <a:pt x="2684" y="1624"/>
                  </a:lnTo>
                  <a:lnTo>
                    <a:pt x="2687" y="1610"/>
                  </a:lnTo>
                  <a:lnTo>
                    <a:pt x="2681" y="1621"/>
                  </a:lnTo>
                  <a:lnTo>
                    <a:pt x="2693" y="1627"/>
                  </a:lnTo>
                  <a:lnTo>
                    <a:pt x="2696" y="1630"/>
                  </a:lnTo>
                  <a:lnTo>
                    <a:pt x="2711" y="1632"/>
                  </a:lnTo>
                  <a:lnTo>
                    <a:pt x="2726" y="1635"/>
                  </a:lnTo>
                  <a:lnTo>
                    <a:pt x="2738" y="1638"/>
                  </a:lnTo>
                  <a:lnTo>
                    <a:pt x="2741" y="1638"/>
                  </a:lnTo>
                  <a:lnTo>
                    <a:pt x="2759" y="1640"/>
                  </a:lnTo>
                  <a:lnTo>
                    <a:pt x="2759" y="1627"/>
                  </a:lnTo>
                  <a:lnTo>
                    <a:pt x="2756" y="1640"/>
                  </a:lnTo>
                  <a:lnTo>
                    <a:pt x="2771" y="1643"/>
                  </a:lnTo>
                  <a:lnTo>
                    <a:pt x="2787" y="1646"/>
                  </a:lnTo>
                  <a:lnTo>
                    <a:pt x="2790" y="1646"/>
                  </a:lnTo>
                  <a:lnTo>
                    <a:pt x="2802" y="1646"/>
                  </a:lnTo>
                  <a:lnTo>
                    <a:pt x="2802" y="1632"/>
                  </a:lnTo>
                  <a:lnTo>
                    <a:pt x="2799" y="1646"/>
                  </a:lnTo>
                  <a:lnTo>
                    <a:pt x="2814" y="1649"/>
                  </a:lnTo>
                  <a:lnTo>
                    <a:pt x="2829" y="1651"/>
                  </a:lnTo>
                  <a:lnTo>
                    <a:pt x="2832" y="1651"/>
                  </a:lnTo>
                  <a:lnTo>
                    <a:pt x="2844" y="1651"/>
                  </a:lnTo>
                  <a:lnTo>
                    <a:pt x="2844" y="1638"/>
                  </a:lnTo>
                  <a:lnTo>
                    <a:pt x="2841" y="1651"/>
                  </a:lnTo>
                  <a:lnTo>
                    <a:pt x="2859" y="1657"/>
                  </a:lnTo>
                  <a:lnTo>
                    <a:pt x="2862" y="1657"/>
                  </a:lnTo>
                  <a:lnTo>
                    <a:pt x="2877" y="1657"/>
                  </a:lnTo>
                  <a:lnTo>
                    <a:pt x="2877" y="1643"/>
                  </a:lnTo>
                  <a:lnTo>
                    <a:pt x="2874" y="1657"/>
                  </a:lnTo>
                  <a:lnTo>
                    <a:pt x="2889" y="1660"/>
                  </a:lnTo>
                  <a:lnTo>
                    <a:pt x="2892" y="1660"/>
                  </a:lnTo>
                  <a:lnTo>
                    <a:pt x="2904" y="1660"/>
                  </a:lnTo>
                  <a:lnTo>
                    <a:pt x="2904" y="1646"/>
                  </a:lnTo>
                  <a:lnTo>
                    <a:pt x="2901" y="1660"/>
                  </a:lnTo>
                  <a:lnTo>
                    <a:pt x="2916" y="1662"/>
                  </a:lnTo>
                  <a:lnTo>
                    <a:pt x="2919" y="1662"/>
                  </a:lnTo>
                  <a:lnTo>
                    <a:pt x="2934" y="1662"/>
                  </a:lnTo>
                  <a:lnTo>
                    <a:pt x="2934" y="1635"/>
                  </a:lnTo>
                  <a:lnTo>
                    <a:pt x="2919" y="1635"/>
                  </a:lnTo>
                  <a:lnTo>
                    <a:pt x="2919" y="1649"/>
                  </a:lnTo>
                  <a:lnTo>
                    <a:pt x="2922" y="1638"/>
                  </a:lnTo>
                  <a:lnTo>
                    <a:pt x="2907" y="1635"/>
                  </a:lnTo>
                  <a:lnTo>
                    <a:pt x="2904" y="1632"/>
                  </a:lnTo>
                  <a:lnTo>
                    <a:pt x="2892" y="1632"/>
                  </a:lnTo>
                  <a:lnTo>
                    <a:pt x="2892" y="1646"/>
                  </a:lnTo>
                  <a:lnTo>
                    <a:pt x="2895" y="1635"/>
                  </a:lnTo>
                  <a:lnTo>
                    <a:pt x="2880" y="1632"/>
                  </a:lnTo>
                  <a:lnTo>
                    <a:pt x="2877" y="1630"/>
                  </a:lnTo>
                  <a:lnTo>
                    <a:pt x="2862" y="1630"/>
                  </a:lnTo>
                  <a:lnTo>
                    <a:pt x="2862" y="1643"/>
                  </a:lnTo>
                  <a:lnTo>
                    <a:pt x="2868" y="1632"/>
                  </a:lnTo>
                  <a:lnTo>
                    <a:pt x="2850" y="1627"/>
                  </a:lnTo>
                  <a:lnTo>
                    <a:pt x="2844" y="1624"/>
                  </a:lnTo>
                  <a:lnTo>
                    <a:pt x="2832" y="1624"/>
                  </a:lnTo>
                  <a:lnTo>
                    <a:pt x="2832" y="1638"/>
                  </a:lnTo>
                  <a:lnTo>
                    <a:pt x="2835" y="1627"/>
                  </a:lnTo>
                  <a:lnTo>
                    <a:pt x="2820" y="1624"/>
                  </a:lnTo>
                  <a:lnTo>
                    <a:pt x="2805" y="1621"/>
                  </a:lnTo>
                  <a:lnTo>
                    <a:pt x="2802" y="1619"/>
                  </a:lnTo>
                  <a:lnTo>
                    <a:pt x="2790" y="1619"/>
                  </a:lnTo>
                  <a:lnTo>
                    <a:pt x="2790" y="1632"/>
                  </a:lnTo>
                  <a:lnTo>
                    <a:pt x="2793" y="1621"/>
                  </a:lnTo>
                  <a:lnTo>
                    <a:pt x="2778" y="1619"/>
                  </a:lnTo>
                  <a:lnTo>
                    <a:pt x="2762" y="1616"/>
                  </a:lnTo>
                  <a:lnTo>
                    <a:pt x="2744" y="1613"/>
                  </a:lnTo>
                  <a:lnTo>
                    <a:pt x="2741" y="1624"/>
                  </a:lnTo>
                  <a:lnTo>
                    <a:pt x="2744" y="1613"/>
                  </a:lnTo>
                  <a:lnTo>
                    <a:pt x="2732" y="1610"/>
                  </a:lnTo>
                  <a:lnTo>
                    <a:pt x="2717" y="1608"/>
                  </a:lnTo>
                  <a:lnTo>
                    <a:pt x="2702" y="1605"/>
                  </a:lnTo>
                  <a:lnTo>
                    <a:pt x="2699" y="1616"/>
                  </a:lnTo>
                  <a:lnTo>
                    <a:pt x="2705" y="1605"/>
                  </a:lnTo>
                  <a:lnTo>
                    <a:pt x="2693" y="1599"/>
                  </a:lnTo>
                  <a:lnTo>
                    <a:pt x="2690" y="1599"/>
                  </a:lnTo>
                  <a:lnTo>
                    <a:pt x="2675" y="1597"/>
                  </a:lnTo>
                  <a:lnTo>
                    <a:pt x="2672" y="1608"/>
                  </a:lnTo>
                  <a:lnTo>
                    <a:pt x="2678" y="1597"/>
                  </a:lnTo>
                  <a:lnTo>
                    <a:pt x="2660" y="1591"/>
                  </a:lnTo>
                  <a:lnTo>
                    <a:pt x="2657" y="1591"/>
                  </a:lnTo>
                  <a:lnTo>
                    <a:pt x="2642" y="1588"/>
                  </a:lnTo>
                  <a:lnTo>
                    <a:pt x="2639" y="1599"/>
                  </a:lnTo>
                  <a:lnTo>
                    <a:pt x="2645" y="1588"/>
                  </a:lnTo>
                  <a:lnTo>
                    <a:pt x="2633" y="1583"/>
                  </a:lnTo>
                  <a:lnTo>
                    <a:pt x="2618" y="1577"/>
                  </a:lnTo>
                  <a:lnTo>
                    <a:pt x="2603" y="1572"/>
                  </a:lnTo>
                  <a:lnTo>
                    <a:pt x="2597" y="1583"/>
                  </a:lnTo>
                  <a:lnTo>
                    <a:pt x="2603" y="1572"/>
                  </a:lnTo>
                  <a:lnTo>
                    <a:pt x="2591" y="1567"/>
                  </a:lnTo>
                  <a:lnTo>
                    <a:pt x="2585" y="1577"/>
                  </a:lnTo>
                  <a:lnTo>
                    <a:pt x="2594" y="1567"/>
                  </a:lnTo>
                  <a:lnTo>
                    <a:pt x="2579" y="1558"/>
                  </a:lnTo>
                  <a:lnTo>
                    <a:pt x="2576" y="1558"/>
                  </a:lnTo>
                  <a:lnTo>
                    <a:pt x="2558" y="1553"/>
                  </a:lnTo>
                  <a:lnTo>
                    <a:pt x="2552" y="1564"/>
                  </a:lnTo>
                  <a:lnTo>
                    <a:pt x="2561" y="1553"/>
                  </a:lnTo>
                  <a:lnTo>
                    <a:pt x="2546" y="1545"/>
                  </a:lnTo>
                  <a:lnTo>
                    <a:pt x="2537" y="1556"/>
                  </a:lnTo>
                  <a:lnTo>
                    <a:pt x="2546" y="1545"/>
                  </a:lnTo>
                  <a:lnTo>
                    <a:pt x="2534" y="1536"/>
                  </a:lnTo>
                  <a:lnTo>
                    <a:pt x="2518" y="1528"/>
                  </a:lnTo>
                  <a:lnTo>
                    <a:pt x="2503" y="1520"/>
                  </a:lnTo>
                  <a:lnTo>
                    <a:pt x="2494" y="1531"/>
                  </a:lnTo>
                  <a:lnTo>
                    <a:pt x="2503" y="1520"/>
                  </a:lnTo>
                  <a:lnTo>
                    <a:pt x="2491" y="1512"/>
                  </a:lnTo>
                  <a:lnTo>
                    <a:pt x="2473" y="1501"/>
                  </a:lnTo>
                  <a:lnTo>
                    <a:pt x="2464" y="1512"/>
                  </a:lnTo>
                  <a:lnTo>
                    <a:pt x="2473" y="1504"/>
                  </a:lnTo>
                  <a:lnTo>
                    <a:pt x="2458" y="1493"/>
                  </a:lnTo>
                  <a:lnTo>
                    <a:pt x="2443" y="1482"/>
                  </a:lnTo>
                  <a:lnTo>
                    <a:pt x="2434" y="1490"/>
                  </a:lnTo>
                  <a:lnTo>
                    <a:pt x="2446" y="1482"/>
                  </a:lnTo>
                  <a:lnTo>
                    <a:pt x="2434" y="1468"/>
                  </a:lnTo>
                  <a:lnTo>
                    <a:pt x="2431" y="1468"/>
                  </a:lnTo>
                  <a:lnTo>
                    <a:pt x="2416" y="1457"/>
                  </a:lnTo>
                  <a:lnTo>
                    <a:pt x="2407" y="1465"/>
                  </a:lnTo>
                  <a:lnTo>
                    <a:pt x="2419" y="1457"/>
                  </a:lnTo>
                  <a:lnTo>
                    <a:pt x="2404" y="1443"/>
                  </a:lnTo>
                  <a:lnTo>
                    <a:pt x="2392" y="1451"/>
                  </a:lnTo>
                  <a:lnTo>
                    <a:pt x="2404" y="1443"/>
                  </a:lnTo>
                  <a:lnTo>
                    <a:pt x="2392" y="1430"/>
                  </a:lnTo>
                  <a:lnTo>
                    <a:pt x="2389" y="1430"/>
                  </a:lnTo>
                  <a:lnTo>
                    <a:pt x="2371" y="1416"/>
                  </a:lnTo>
                  <a:lnTo>
                    <a:pt x="2362" y="1424"/>
                  </a:lnTo>
                  <a:lnTo>
                    <a:pt x="2374" y="1416"/>
                  </a:lnTo>
                  <a:lnTo>
                    <a:pt x="2359" y="1402"/>
                  </a:lnTo>
                  <a:lnTo>
                    <a:pt x="2347" y="1410"/>
                  </a:lnTo>
                  <a:lnTo>
                    <a:pt x="2359" y="1402"/>
                  </a:lnTo>
                  <a:lnTo>
                    <a:pt x="2344" y="1386"/>
                  </a:lnTo>
                  <a:lnTo>
                    <a:pt x="2332" y="1394"/>
                  </a:lnTo>
                  <a:lnTo>
                    <a:pt x="2344" y="1388"/>
                  </a:lnTo>
                  <a:lnTo>
                    <a:pt x="2332" y="1369"/>
                  </a:lnTo>
                  <a:lnTo>
                    <a:pt x="2332" y="1367"/>
                  </a:lnTo>
                  <a:lnTo>
                    <a:pt x="2317" y="1350"/>
                  </a:lnTo>
                  <a:lnTo>
                    <a:pt x="2305" y="1358"/>
                  </a:lnTo>
                  <a:lnTo>
                    <a:pt x="2317" y="1350"/>
                  </a:lnTo>
                  <a:lnTo>
                    <a:pt x="2302" y="1331"/>
                  </a:lnTo>
                  <a:lnTo>
                    <a:pt x="2287" y="1312"/>
                  </a:lnTo>
                  <a:lnTo>
                    <a:pt x="2271" y="1293"/>
                  </a:lnTo>
                  <a:lnTo>
                    <a:pt x="2256" y="1273"/>
                  </a:lnTo>
                  <a:lnTo>
                    <a:pt x="2241" y="1254"/>
                  </a:lnTo>
                  <a:lnTo>
                    <a:pt x="2229" y="1262"/>
                  </a:lnTo>
                  <a:lnTo>
                    <a:pt x="2241" y="1257"/>
                  </a:lnTo>
                  <a:lnTo>
                    <a:pt x="2229" y="1232"/>
                  </a:lnTo>
                  <a:lnTo>
                    <a:pt x="2214" y="1210"/>
                  </a:lnTo>
                  <a:lnTo>
                    <a:pt x="2196" y="1186"/>
                  </a:lnTo>
                  <a:lnTo>
                    <a:pt x="2184" y="1191"/>
                  </a:lnTo>
                  <a:lnTo>
                    <a:pt x="2196" y="1186"/>
                  </a:lnTo>
                  <a:lnTo>
                    <a:pt x="2184" y="1164"/>
                  </a:lnTo>
                  <a:lnTo>
                    <a:pt x="2169" y="1139"/>
                  </a:lnTo>
                  <a:lnTo>
                    <a:pt x="2154" y="1115"/>
                  </a:lnTo>
                  <a:lnTo>
                    <a:pt x="2142" y="1120"/>
                  </a:lnTo>
                  <a:lnTo>
                    <a:pt x="2154" y="1115"/>
                  </a:lnTo>
                  <a:lnTo>
                    <a:pt x="2139" y="1084"/>
                  </a:lnTo>
                  <a:lnTo>
                    <a:pt x="2127" y="1090"/>
                  </a:lnTo>
                  <a:lnTo>
                    <a:pt x="2142" y="1087"/>
                  </a:lnTo>
                  <a:lnTo>
                    <a:pt x="2130" y="1060"/>
                  </a:lnTo>
                  <a:lnTo>
                    <a:pt x="2127" y="1057"/>
                  </a:lnTo>
                  <a:lnTo>
                    <a:pt x="2112" y="1032"/>
                  </a:lnTo>
                  <a:lnTo>
                    <a:pt x="2094" y="1002"/>
                  </a:lnTo>
                  <a:lnTo>
                    <a:pt x="2082" y="1008"/>
                  </a:lnTo>
                  <a:lnTo>
                    <a:pt x="2097" y="1005"/>
                  </a:lnTo>
                  <a:lnTo>
                    <a:pt x="2085" y="975"/>
                  </a:lnTo>
                  <a:lnTo>
                    <a:pt x="2082" y="972"/>
                  </a:lnTo>
                  <a:lnTo>
                    <a:pt x="2067" y="945"/>
                  </a:lnTo>
                  <a:lnTo>
                    <a:pt x="2052" y="915"/>
                  </a:lnTo>
                  <a:lnTo>
                    <a:pt x="2036" y="884"/>
                  </a:lnTo>
                  <a:lnTo>
                    <a:pt x="2024" y="890"/>
                  </a:lnTo>
                  <a:lnTo>
                    <a:pt x="2040" y="887"/>
                  </a:lnTo>
                  <a:lnTo>
                    <a:pt x="2027" y="857"/>
                  </a:lnTo>
                  <a:lnTo>
                    <a:pt x="2024" y="854"/>
                  </a:lnTo>
                  <a:lnTo>
                    <a:pt x="2006" y="821"/>
                  </a:lnTo>
                  <a:lnTo>
                    <a:pt x="1991" y="791"/>
                  </a:lnTo>
                  <a:lnTo>
                    <a:pt x="1979" y="797"/>
                  </a:lnTo>
                  <a:lnTo>
                    <a:pt x="1994" y="794"/>
                  </a:lnTo>
                  <a:lnTo>
                    <a:pt x="1982" y="761"/>
                  </a:lnTo>
                  <a:lnTo>
                    <a:pt x="1979" y="758"/>
                  </a:lnTo>
                  <a:lnTo>
                    <a:pt x="1964" y="728"/>
                  </a:lnTo>
                  <a:lnTo>
                    <a:pt x="1952" y="734"/>
                  </a:lnTo>
                  <a:lnTo>
                    <a:pt x="1967" y="731"/>
                  </a:lnTo>
                  <a:lnTo>
                    <a:pt x="1952" y="695"/>
                  </a:lnTo>
                  <a:lnTo>
                    <a:pt x="1949" y="693"/>
                  </a:lnTo>
                  <a:lnTo>
                    <a:pt x="1934" y="663"/>
                  </a:lnTo>
                  <a:lnTo>
                    <a:pt x="1922" y="668"/>
                  </a:lnTo>
                  <a:lnTo>
                    <a:pt x="1937" y="665"/>
                  </a:lnTo>
                  <a:lnTo>
                    <a:pt x="1925" y="632"/>
                  </a:lnTo>
                  <a:lnTo>
                    <a:pt x="1922" y="630"/>
                  </a:lnTo>
                  <a:lnTo>
                    <a:pt x="1904" y="600"/>
                  </a:lnTo>
                  <a:lnTo>
                    <a:pt x="1892" y="605"/>
                  </a:lnTo>
                  <a:lnTo>
                    <a:pt x="1907" y="600"/>
                  </a:lnTo>
                  <a:lnTo>
                    <a:pt x="1892" y="567"/>
                  </a:lnTo>
                  <a:lnTo>
                    <a:pt x="1877" y="572"/>
                  </a:lnTo>
                  <a:lnTo>
                    <a:pt x="1892" y="569"/>
                  </a:lnTo>
                  <a:lnTo>
                    <a:pt x="1880" y="537"/>
                  </a:lnTo>
                  <a:lnTo>
                    <a:pt x="1877" y="534"/>
                  </a:lnTo>
                  <a:lnTo>
                    <a:pt x="1862" y="504"/>
                  </a:lnTo>
                  <a:lnTo>
                    <a:pt x="1847" y="474"/>
                  </a:lnTo>
                  <a:lnTo>
                    <a:pt x="1835" y="479"/>
                  </a:lnTo>
                  <a:lnTo>
                    <a:pt x="1850" y="474"/>
                  </a:lnTo>
                  <a:lnTo>
                    <a:pt x="1835" y="441"/>
                  </a:lnTo>
                  <a:lnTo>
                    <a:pt x="1832" y="441"/>
                  </a:lnTo>
                  <a:lnTo>
                    <a:pt x="1817" y="411"/>
                  </a:lnTo>
                  <a:lnTo>
                    <a:pt x="1802" y="380"/>
                  </a:lnTo>
                  <a:lnTo>
                    <a:pt x="1786" y="353"/>
                  </a:lnTo>
                  <a:lnTo>
                    <a:pt x="1774" y="359"/>
                  </a:lnTo>
                  <a:lnTo>
                    <a:pt x="1789" y="356"/>
                  </a:lnTo>
                  <a:lnTo>
                    <a:pt x="1777" y="326"/>
                  </a:lnTo>
                  <a:lnTo>
                    <a:pt x="1774" y="323"/>
                  </a:lnTo>
                  <a:lnTo>
                    <a:pt x="1759" y="295"/>
                  </a:lnTo>
                  <a:lnTo>
                    <a:pt x="1744" y="268"/>
                  </a:lnTo>
                  <a:lnTo>
                    <a:pt x="1729" y="243"/>
                  </a:lnTo>
                  <a:lnTo>
                    <a:pt x="1714" y="219"/>
                  </a:lnTo>
                  <a:lnTo>
                    <a:pt x="1699" y="194"/>
                  </a:lnTo>
                  <a:lnTo>
                    <a:pt x="1684" y="172"/>
                  </a:lnTo>
                  <a:lnTo>
                    <a:pt x="1672" y="178"/>
                  </a:lnTo>
                  <a:lnTo>
                    <a:pt x="1684" y="172"/>
                  </a:lnTo>
                  <a:lnTo>
                    <a:pt x="1672" y="150"/>
                  </a:lnTo>
                  <a:lnTo>
                    <a:pt x="1672" y="148"/>
                  </a:lnTo>
                  <a:lnTo>
                    <a:pt x="1657" y="128"/>
                  </a:lnTo>
                  <a:lnTo>
                    <a:pt x="1642" y="109"/>
                  </a:lnTo>
                  <a:lnTo>
                    <a:pt x="1624" y="93"/>
                  </a:lnTo>
                  <a:lnTo>
                    <a:pt x="1612" y="101"/>
                  </a:lnTo>
                  <a:lnTo>
                    <a:pt x="1624" y="96"/>
                  </a:lnTo>
                  <a:lnTo>
                    <a:pt x="1612" y="79"/>
                  </a:lnTo>
                  <a:lnTo>
                    <a:pt x="1612" y="76"/>
                  </a:lnTo>
                  <a:lnTo>
                    <a:pt x="1597" y="60"/>
                  </a:lnTo>
                  <a:lnTo>
                    <a:pt x="1594" y="60"/>
                  </a:lnTo>
                  <a:lnTo>
                    <a:pt x="1579" y="49"/>
                  </a:lnTo>
                  <a:lnTo>
                    <a:pt x="1570" y="57"/>
                  </a:lnTo>
                  <a:lnTo>
                    <a:pt x="1582" y="49"/>
                  </a:lnTo>
                  <a:lnTo>
                    <a:pt x="1570" y="38"/>
                  </a:lnTo>
                  <a:lnTo>
                    <a:pt x="1567" y="38"/>
                  </a:lnTo>
                  <a:lnTo>
                    <a:pt x="1552" y="27"/>
                  </a:lnTo>
                  <a:lnTo>
                    <a:pt x="1549" y="24"/>
                  </a:lnTo>
                  <a:lnTo>
                    <a:pt x="1533" y="19"/>
                  </a:lnTo>
                  <a:lnTo>
                    <a:pt x="1527" y="30"/>
                  </a:lnTo>
                  <a:lnTo>
                    <a:pt x="1533" y="19"/>
                  </a:lnTo>
                  <a:lnTo>
                    <a:pt x="1515" y="11"/>
                  </a:lnTo>
                  <a:lnTo>
                    <a:pt x="1512" y="11"/>
                  </a:lnTo>
                  <a:lnTo>
                    <a:pt x="1500" y="8"/>
                  </a:lnTo>
                  <a:lnTo>
                    <a:pt x="1485" y="5"/>
                  </a:lnTo>
                  <a:lnTo>
                    <a:pt x="1470" y="2"/>
                  </a:lnTo>
                  <a:lnTo>
                    <a:pt x="1467" y="0"/>
                  </a:lnTo>
                  <a:lnTo>
                    <a:pt x="1455" y="0"/>
                  </a:lnTo>
                  <a:lnTo>
                    <a:pt x="1452" y="2"/>
                  </a:lnTo>
                  <a:lnTo>
                    <a:pt x="1437" y="5"/>
                  </a:lnTo>
                  <a:lnTo>
                    <a:pt x="1419" y="11"/>
                  </a:lnTo>
                  <a:lnTo>
                    <a:pt x="1404" y="16"/>
                  </a:lnTo>
                  <a:lnTo>
                    <a:pt x="1401" y="16"/>
                  </a:lnTo>
                  <a:lnTo>
                    <a:pt x="1389" y="22"/>
                  </a:lnTo>
                  <a:lnTo>
                    <a:pt x="1374" y="30"/>
                  </a:lnTo>
                  <a:lnTo>
                    <a:pt x="1371" y="33"/>
                  </a:lnTo>
                  <a:lnTo>
                    <a:pt x="1356" y="43"/>
                  </a:lnTo>
                  <a:lnTo>
                    <a:pt x="1344" y="57"/>
                  </a:lnTo>
                  <a:lnTo>
                    <a:pt x="1329" y="74"/>
                  </a:lnTo>
                  <a:lnTo>
                    <a:pt x="1338" y="82"/>
                  </a:lnTo>
                  <a:lnTo>
                    <a:pt x="1329" y="74"/>
                  </a:lnTo>
                  <a:lnTo>
                    <a:pt x="1311" y="87"/>
                  </a:lnTo>
                  <a:lnTo>
                    <a:pt x="1295" y="104"/>
                  </a:lnTo>
                  <a:lnTo>
                    <a:pt x="1292" y="106"/>
                  </a:lnTo>
                  <a:lnTo>
                    <a:pt x="1280" y="123"/>
                  </a:lnTo>
                  <a:lnTo>
                    <a:pt x="1292" y="128"/>
                  </a:lnTo>
                  <a:lnTo>
                    <a:pt x="1280" y="120"/>
                  </a:lnTo>
                  <a:lnTo>
                    <a:pt x="1265" y="139"/>
                  </a:lnTo>
                  <a:lnTo>
                    <a:pt x="1265" y="142"/>
                  </a:lnTo>
                  <a:lnTo>
                    <a:pt x="1250" y="164"/>
                  </a:lnTo>
                  <a:lnTo>
                    <a:pt x="1238" y="186"/>
                  </a:lnTo>
                  <a:lnTo>
                    <a:pt x="1250" y="191"/>
                  </a:lnTo>
                  <a:lnTo>
                    <a:pt x="1238" y="186"/>
                  </a:lnTo>
                  <a:lnTo>
                    <a:pt x="1220" y="211"/>
                  </a:lnTo>
                  <a:lnTo>
                    <a:pt x="1205" y="235"/>
                  </a:lnTo>
                  <a:lnTo>
                    <a:pt x="1190" y="260"/>
                  </a:lnTo>
                  <a:lnTo>
                    <a:pt x="1178" y="285"/>
                  </a:lnTo>
                  <a:lnTo>
                    <a:pt x="1163" y="312"/>
                  </a:lnTo>
                  <a:lnTo>
                    <a:pt x="1148" y="342"/>
                  </a:lnTo>
                  <a:lnTo>
                    <a:pt x="1145" y="348"/>
                  </a:lnTo>
                  <a:lnTo>
                    <a:pt x="1148" y="345"/>
                  </a:lnTo>
                  <a:lnTo>
                    <a:pt x="1136" y="372"/>
                  </a:lnTo>
                  <a:lnTo>
                    <a:pt x="1148" y="375"/>
                  </a:lnTo>
                  <a:lnTo>
                    <a:pt x="1136" y="369"/>
                  </a:lnTo>
                  <a:lnTo>
                    <a:pt x="1118" y="400"/>
                  </a:lnTo>
                  <a:lnTo>
                    <a:pt x="1103" y="430"/>
                  </a:lnTo>
                  <a:lnTo>
                    <a:pt x="1088" y="463"/>
                  </a:lnTo>
                  <a:lnTo>
                    <a:pt x="1085" y="468"/>
                  </a:lnTo>
                  <a:lnTo>
                    <a:pt x="1088" y="465"/>
                  </a:lnTo>
                  <a:lnTo>
                    <a:pt x="1076" y="495"/>
                  </a:lnTo>
                  <a:lnTo>
                    <a:pt x="1088" y="498"/>
                  </a:lnTo>
                  <a:lnTo>
                    <a:pt x="1076" y="493"/>
                  </a:lnTo>
                  <a:lnTo>
                    <a:pt x="1061" y="523"/>
                  </a:lnTo>
                  <a:lnTo>
                    <a:pt x="1045" y="553"/>
                  </a:lnTo>
                  <a:lnTo>
                    <a:pt x="1030" y="586"/>
                  </a:lnTo>
                  <a:lnTo>
                    <a:pt x="1015" y="619"/>
                  </a:lnTo>
                  <a:lnTo>
                    <a:pt x="1000" y="652"/>
                  </a:lnTo>
                  <a:lnTo>
                    <a:pt x="985" y="682"/>
                  </a:lnTo>
                  <a:lnTo>
                    <a:pt x="982" y="687"/>
                  </a:lnTo>
                  <a:lnTo>
                    <a:pt x="985" y="684"/>
                  </a:lnTo>
                  <a:lnTo>
                    <a:pt x="973" y="717"/>
                  </a:lnTo>
                  <a:lnTo>
                    <a:pt x="985" y="720"/>
                  </a:lnTo>
                  <a:lnTo>
                    <a:pt x="973" y="715"/>
                  </a:lnTo>
                  <a:lnTo>
                    <a:pt x="958" y="747"/>
                  </a:lnTo>
                  <a:lnTo>
                    <a:pt x="940" y="780"/>
                  </a:lnTo>
                  <a:lnTo>
                    <a:pt x="937" y="786"/>
                  </a:lnTo>
                  <a:lnTo>
                    <a:pt x="940" y="783"/>
                  </a:lnTo>
                  <a:lnTo>
                    <a:pt x="928" y="813"/>
                  </a:lnTo>
                  <a:lnTo>
                    <a:pt x="940" y="816"/>
                  </a:lnTo>
                  <a:lnTo>
                    <a:pt x="928" y="810"/>
                  </a:lnTo>
                  <a:lnTo>
                    <a:pt x="913" y="841"/>
                  </a:lnTo>
                  <a:lnTo>
                    <a:pt x="898" y="873"/>
                  </a:lnTo>
                  <a:lnTo>
                    <a:pt x="883" y="904"/>
                  </a:lnTo>
                  <a:lnTo>
                    <a:pt x="880" y="909"/>
                  </a:lnTo>
                  <a:lnTo>
                    <a:pt x="883" y="906"/>
                  </a:lnTo>
                  <a:lnTo>
                    <a:pt x="871" y="936"/>
                  </a:lnTo>
                  <a:lnTo>
                    <a:pt x="883" y="939"/>
                  </a:lnTo>
                  <a:lnTo>
                    <a:pt x="871" y="934"/>
                  </a:lnTo>
                  <a:lnTo>
                    <a:pt x="856" y="961"/>
                  </a:lnTo>
                  <a:lnTo>
                    <a:pt x="838" y="994"/>
                  </a:lnTo>
                  <a:lnTo>
                    <a:pt x="835" y="999"/>
                  </a:lnTo>
                  <a:lnTo>
                    <a:pt x="838" y="997"/>
                  </a:lnTo>
                  <a:lnTo>
                    <a:pt x="826" y="1024"/>
                  </a:lnTo>
                  <a:lnTo>
                    <a:pt x="838" y="1027"/>
                  </a:lnTo>
                  <a:lnTo>
                    <a:pt x="826" y="1021"/>
                  </a:lnTo>
                  <a:lnTo>
                    <a:pt x="811" y="1049"/>
                  </a:lnTo>
                  <a:lnTo>
                    <a:pt x="795" y="1076"/>
                  </a:lnTo>
                  <a:lnTo>
                    <a:pt x="807" y="1082"/>
                  </a:lnTo>
                  <a:lnTo>
                    <a:pt x="795" y="1076"/>
                  </a:lnTo>
                  <a:lnTo>
                    <a:pt x="780" y="1101"/>
                  </a:lnTo>
                  <a:lnTo>
                    <a:pt x="777" y="1106"/>
                  </a:lnTo>
                  <a:lnTo>
                    <a:pt x="780" y="1104"/>
                  </a:lnTo>
                  <a:lnTo>
                    <a:pt x="768" y="1131"/>
                  </a:lnTo>
                  <a:lnTo>
                    <a:pt x="780" y="1134"/>
                  </a:lnTo>
                  <a:lnTo>
                    <a:pt x="768" y="1128"/>
                  </a:lnTo>
                  <a:lnTo>
                    <a:pt x="750" y="1153"/>
                  </a:lnTo>
                  <a:lnTo>
                    <a:pt x="735" y="1178"/>
                  </a:lnTo>
                  <a:lnTo>
                    <a:pt x="723" y="1202"/>
                  </a:lnTo>
                  <a:lnTo>
                    <a:pt x="735" y="1208"/>
                  </a:lnTo>
                  <a:lnTo>
                    <a:pt x="723" y="1202"/>
                  </a:lnTo>
                  <a:lnTo>
                    <a:pt x="708" y="1224"/>
                  </a:lnTo>
                  <a:lnTo>
                    <a:pt x="693" y="1249"/>
                  </a:lnTo>
                  <a:lnTo>
                    <a:pt x="705" y="1254"/>
                  </a:lnTo>
                  <a:lnTo>
                    <a:pt x="693" y="1246"/>
                  </a:lnTo>
                  <a:lnTo>
                    <a:pt x="678" y="1265"/>
                  </a:lnTo>
                  <a:lnTo>
                    <a:pt x="678" y="1268"/>
                  </a:lnTo>
                  <a:lnTo>
                    <a:pt x="666" y="1290"/>
                  </a:lnTo>
                  <a:lnTo>
                    <a:pt x="678" y="1295"/>
                  </a:lnTo>
                  <a:lnTo>
                    <a:pt x="669" y="1287"/>
                  </a:lnTo>
                  <a:lnTo>
                    <a:pt x="651" y="1306"/>
                  </a:lnTo>
                  <a:lnTo>
                    <a:pt x="648" y="1306"/>
                  </a:lnTo>
                  <a:lnTo>
                    <a:pt x="633" y="1325"/>
                  </a:lnTo>
                  <a:lnTo>
                    <a:pt x="633" y="1328"/>
                  </a:lnTo>
                  <a:lnTo>
                    <a:pt x="621" y="1345"/>
                  </a:lnTo>
                  <a:lnTo>
                    <a:pt x="633" y="1350"/>
                  </a:lnTo>
                  <a:lnTo>
                    <a:pt x="621" y="1342"/>
                  </a:lnTo>
                  <a:lnTo>
                    <a:pt x="606" y="1361"/>
                  </a:lnTo>
                  <a:lnTo>
                    <a:pt x="591" y="1380"/>
                  </a:lnTo>
                  <a:lnTo>
                    <a:pt x="603" y="1388"/>
                  </a:lnTo>
                  <a:lnTo>
                    <a:pt x="594" y="1380"/>
                  </a:lnTo>
                  <a:lnTo>
                    <a:pt x="579" y="1397"/>
                  </a:lnTo>
                  <a:lnTo>
                    <a:pt x="588" y="1405"/>
                  </a:lnTo>
                  <a:lnTo>
                    <a:pt x="579" y="1397"/>
                  </a:lnTo>
                  <a:lnTo>
                    <a:pt x="563" y="1410"/>
                  </a:lnTo>
                  <a:lnTo>
                    <a:pt x="548" y="1424"/>
                  </a:lnTo>
                  <a:lnTo>
                    <a:pt x="533" y="1438"/>
                  </a:lnTo>
                  <a:lnTo>
                    <a:pt x="521" y="1451"/>
                  </a:lnTo>
                  <a:lnTo>
                    <a:pt x="530" y="1460"/>
                  </a:lnTo>
                  <a:lnTo>
                    <a:pt x="521" y="1451"/>
                  </a:lnTo>
                  <a:lnTo>
                    <a:pt x="506" y="1465"/>
                  </a:lnTo>
                  <a:lnTo>
                    <a:pt x="515" y="1473"/>
                  </a:lnTo>
                  <a:lnTo>
                    <a:pt x="506" y="1465"/>
                  </a:lnTo>
                  <a:lnTo>
                    <a:pt x="491" y="1476"/>
                  </a:lnTo>
                  <a:lnTo>
                    <a:pt x="479" y="1487"/>
                  </a:lnTo>
                  <a:lnTo>
                    <a:pt x="488" y="1495"/>
                  </a:lnTo>
                  <a:lnTo>
                    <a:pt x="482" y="1484"/>
                  </a:lnTo>
                  <a:lnTo>
                    <a:pt x="464" y="1495"/>
                  </a:lnTo>
                  <a:lnTo>
                    <a:pt x="461" y="1498"/>
                  </a:lnTo>
                  <a:lnTo>
                    <a:pt x="446" y="1512"/>
                  </a:lnTo>
                  <a:lnTo>
                    <a:pt x="455" y="1520"/>
                  </a:lnTo>
                  <a:lnTo>
                    <a:pt x="449" y="1509"/>
                  </a:lnTo>
                  <a:lnTo>
                    <a:pt x="434" y="1517"/>
                  </a:lnTo>
                  <a:lnTo>
                    <a:pt x="431" y="1517"/>
                  </a:lnTo>
                  <a:lnTo>
                    <a:pt x="419" y="1525"/>
                  </a:lnTo>
                  <a:lnTo>
                    <a:pt x="428" y="1536"/>
                  </a:lnTo>
                  <a:lnTo>
                    <a:pt x="422" y="1525"/>
                  </a:lnTo>
                  <a:lnTo>
                    <a:pt x="407" y="1534"/>
                  </a:lnTo>
                  <a:lnTo>
                    <a:pt x="392" y="1542"/>
                  </a:lnTo>
                  <a:lnTo>
                    <a:pt x="377" y="1550"/>
                  </a:lnTo>
                  <a:lnTo>
                    <a:pt x="362" y="1558"/>
                  </a:lnTo>
                  <a:lnTo>
                    <a:pt x="368" y="1569"/>
                  </a:lnTo>
                  <a:lnTo>
                    <a:pt x="365" y="1558"/>
                  </a:lnTo>
                  <a:lnTo>
                    <a:pt x="350" y="1564"/>
                  </a:lnTo>
                  <a:lnTo>
                    <a:pt x="335" y="1569"/>
                  </a:lnTo>
                  <a:lnTo>
                    <a:pt x="332" y="1569"/>
                  </a:lnTo>
                  <a:lnTo>
                    <a:pt x="320" y="1575"/>
                  </a:lnTo>
                  <a:lnTo>
                    <a:pt x="326" y="1586"/>
                  </a:lnTo>
                  <a:lnTo>
                    <a:pt x="323" y="1575"/>
                  </a:lnTo>
                  <a:lnTo>
                    <a:pt x="307" y="1580"/>
                  </a:lnTo>
                  <a:lnTo>
                    <a:pt x="292" y="1586"/>
                  </a:lnTo>
                  <a:lnTo>
                    <a:pt x="277" y="1591"/>
                  </a:lnTo>
                  <a:lnTo>
                    <a:pt x="280" y="1602"/>
                  </a:lnTo>
                  <a:lnTo>
                    <a:pt x="277" y="1591"/>
                  </a:lnTo>
                  <a:lnTo>
                    <a:pt x="262" y="1594"/>
                  </a:lnTo>
                  <a:lnTo>
                    <a:pt x="247" y="1599"/>
                  </a:lnTo>
                  <a:lnTo>
                    <a:pt x="250" y="1610"/>
                  </a:lnTo>
                  <a:lnTo>
                    <a:pt x="247" y="1599"/>
                  </a:lnTo>
                  <a:lnTo>
                    <a:pt x="232" y="1602"/>
                  </a:lnTo>
                  <a:lnTo>
                    <a:pt x="220" y="1605"/>
                  </a:lnTo>
                  <a:lnTo>
                    <a:pt x="205" y="1608"/>
                  </a:lnTo>
                  <a:lnTo>
                    <a:pt x="187" y="1613"/>
                  </a:lnTo>
                  <a:lnTo>
                    <a:pt x="190" y="1624"/>
                  </a:lnTo>
                  <a:lnTo>
                    <a:pt x="187" y="1613"/>
                  </a:lnTo>
                  <a:lnTo>
                    <a:pt x="175" y="1616"/>
                  </a:lnTo>
                  <a:lnTo>
                    <a:pt x="178" y="1627"/>
                  </a:lnTo>
                  <a:lnTo>
                    <a:pt x="178" y="1613"/>
                  </a:lnTo>
                  <a:lnTo>
                    <a:pt x="163" y="1613"/>
                  </a:lnTo>
                  <a:lnTo>
                    <a:pt x="160" y="1616"/>
                  </a:lnTo>
                  <a:lnTo>
                    <a:pt x="145" y="1619"/>
                  </a:lnTo>
                  <a:lnTo>
                    <a:pt x="130" y="1621"/>
                  </a:lnTo>
                  <a:lnTo>
                    <a:pt x="118" y="1624"/>
                  </a:lnTo>
                  <a:lnTo>
                    <a:pt x="121" y="1635"/>
                  </a:lnTo>
                  <a:lnTo>
                    <a:pt x="121" y="1621"/>
                  </a:lnTo>
                  <a:lnTo>
                    <a:pt x="106" y="1621"/>
                  </a:lnTo>
                  <a:lnTo>
                    <a:pt x="106" y="1624"/>
                  </a:lnTo>
                  <a:lnTo>
                    <a:pt x="88" y="1627"/>
                  </a:lnTo>
                  <a:lnTo>
                    <a:pt x="82" y="1627"/>
                  </a:lnTo>
                  <a:lnTo>
                    <a:pt x="69" y="1632"/>
                  </a:lnTo>
                  <a:lnTo>
                    <a:pt x="76" y="1643"/>
                  </a:lnTo>
                  <a:lnTo>
                    <a:pt x="76" y="1630"/>
                  </a:lnTo>
                  <a:lnTo>
                    <a:pt x="60" y="1630"/>
                  </a:lnTo>
                  <a:lnTo>
                    <a:pt x="57" y="1632"/>
                  </a:lnTo>
                  <a:lnTo>
                    <a:pt x="42" y="1635"/>
                  </a:lnTo>
                  <a:lnTo>
                    <a:pt x="45" y="1646"/>
                  </a:lnTo>
                  <a:lnTo>
                    <a:pt x="45" y="1632"/>
                  </a:lnTo>
                  <a:lnTo>
                    <a:pt x="30" y="1632"/>
                  </a:lnTo>
                  <a:lnTo>
                    <a:pt x="18" y="1632"/>
                  </a:lnTo>
                  <a:lnTo>
                    <a:pt x="15" y="1635"/>
                  </a:lnTo>
                  <a:lnTo>
                    <a:pt x="0" y="1638"/>
                  </a:lnTo>
                  <a:close/>
                </a:path>
              </a:pathLst>
            </a:custGeom>
            <a:solidFill>
              <a:srgbClr val="990000"/>
            </a:solidFill>
            <a:ln w="9525" cmpd="sng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44" name="Line 84"/>
            <p:cNvSpPr>
              <a:spLocks noChangeShapeType="1"/>
            </p:cNvSpPr>
            <p:nvPr/>
          </p:nvSpPr>
          <p:spPr bwMode="auto">
            <a:xfrm>
              <a:off x="480" y="1536"/>
              <a:ext cx="2688" cy="0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9" name="Line 85"/>
            <p:cNvSpPr>
              <a:spLocks noChangeShapeType="1"/>
            </p:cNvSpPr>
            <p:nvPr/>
          </p:nvSpPr>
          <p:spPr bwMode="auto">
            <a:xfrm>
              <a:off x="1824" y="288"/>
              <a:ext cx="0" cy="1248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60" name="Rectangle 86"/>
            <p:cNvSpPr>
              <a:spLocks noChangeArrowheads="1"/>
            </p:cNvSpPr>
            <p:nvPr/>
          </p:nvSpPr>
          <p:spPr bwMode="auto">
            <a:xfrm>
              <a:off x="1872" y="336"/>
              <a:ext cx="48" cy="1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20" name="Rectangle 87"/>
            <p:cNvSpPr>
              <a:spLocks noChangeArrowheads="1"/>
            </p:cNvSpPr>
            <p:nvPr/>
          </p:nvSpPr>
          <p:spPr bwMode="auto">
            <a:xfrm>
              <a:off x="1728" y="336"/>
              <a:ext cx="48" cy="1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24" name="Rectangle 88"/>
            <p:cNvSpPr>
              <a:spLocks noChangeArrowheads="1"/>
            </p:cNvSpPr>
            <p:nvPr/>
          </p:nvSpPr>
          <p:spPr bwMode="auto">
            <a:xfrm>
              <a:off x="1776" y="288"/>
              <a:ext cx="48" cy="12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34" name="Rectangle 89"/>
            <p:cNvSpPr>
              <a:spLocks noChangeArrowheads="1"/>
            </p:cNvSpPr>
            <p:nvPr/>
          </p:nvSpPr>
          <p:spPr bwMode="auto">
            <a:xfrm>
              <a:off x="1824" y="288"/>
              <a:ext cx="48" cy="12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37" name="Rectangle 90"/>
            <p:cNvSpPr>
              <a:spLocks noChangeArrowheads="1"/>
            </p:cNvSpPr>
            <p:nvPr/>
          </p:nvSpPr>
          <p:spPr bwMode="auto">
            <a:xfrm>
              <a:off x="1920" y="384"/>
              <a:ext cx="48" cy="115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39" name="Rectangle 91"/>
            <p:cNvSpPr>
              <a:spLocks noChangeArrowheads="1"/>
            </p:cNvSpPr>
            <p:nvPr/>
          </p:nvSpPr>
          <p:spPr bwMode="auto">
            <a:xfrm>
              <a:off x="1680" y="384"/>
              <a:ext cx="48" cy="115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40" name="Rectangle 92"/>
            <p:cNvSpPr>
              <a:spLocks noChangeArrowheads="1"/>
            </p:cNvSpPr>
            <p:nvPr/>
          </p:nvSpPr>
          <p:spPr bwMode="auto">
            <a:xfrm>
              <a:off x="1968" y="432"/>
              <a:ext cx="48" cy="110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41" name="Rectangle 93"/>
            <p:cNvSpPr>
              <a:spLocks noChangeArrowheads="1"/>
            </p:cNvSpPr>
            <p:nvPr/>
          </p:nvSpPr>
          <p:spPr bwMode="auto">
            <a:xfrm>
              <a:off x="1632" y="432"/>
              <a:ext cx="48" cy="110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42" name="Line 94"/>
            <p:cNvSpPr>
              <a:spLocks noChangeShapeType="1"/>
            </p:cNvSpPr>
            <p:nvPr/>
          </p:nvSpPr>
          <p:spPr bwMode="auto">
            <a:xfrm>
              <a:off x="1632" y="480"/>
              <a:ext cx="38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3" name="Rectangle 95"/>
            <p:cNvSpPr>
              <a:spLocks noChangeArrowheads="1"/>
            </p:cNvSpPr>
            <p:nvPr/>
          </p:nvSpPr>
          <p:spPr bwMode="auto">
            <a:xfrm>
              <a:off x="2016" y="528"/>
              <a:ext cx="48" cy="100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44" name="Rectangle 96"/>
            <p:cNvSpPr>
              <a:spLocks noChangeArrowheads="1"/>
            </p:cNvSpPr>
            <p:nvPr/>
          </p:nvSpPr>
          <p:spPr bwMode="auto">
            <a:xfrm>
              <a:off x="1584" y="528"/>
              <a:ext cx="48" cy="100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45" name="Rectangle 97"/>
            <p:cNvSpPr>
              <a:spLocks noChangeArrowheads="1"/>
            </p:cNvSpPr>
            <p:nvPr/>
          </p:nvSpPr>
          <p:spPr bwMode="auto">
            <a:xfrm>
              <a:off x="2064" y="624"/>
              <a:ext cx="48" cy="9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46" name="Rectangle 98"/>
            <p:cNvSpPr>
              <a:spLocks noChangeArrowheads="1"/>
            </p:cNvSpPr>
            <p:nvPr/>
          </p:nvSpPr>
          <p:spPr bwMode="auto">
            <a:xfrm>
              <a:off x="1536" y="624"/>
              <a:ext cx="48" cy="9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47" name="Rectangle 99"/>
            <p:cNvSpPr>
              <a:spLocks noChangeArrowheads="1"/>
            </p:cNvSpPr>
            <p:nvPr/>
          </p:nvSpPr>
          <p:spPr bwMode="auto">
            <a:xfrm>
              <a:off x="1488" y="672"/>
              <a:ext cx="48" cy="86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48" name="Rectangle 100"/>
            <p:cNvSpPr>
              <a:spLocks noChangeArrowheads="1"/>
            </p:cNvSpPr>
            <p:nvPr/>
          </p:nvSpPr>
          <p:spPr bwMode="auto">
            <a:xfrm>
              <a:off x="2112" y="720"/>
              <a:ext cx="48" cy="81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49" name="Rectangle 101"/>
            <p:cNvSpPr>
              <a:spLocks noChangeArrowheads="1"/>
            </p:cNvSpPr>
            <p:nvPr/>
          </p:nvSpPr>
          <p:spPr bwMode="auto">
            <a:xfrm>
              <a:off x="2160" y="816"/>
              <a:ext cx="48" cy="7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50" name="Rectangle 102"/>
            <p:cNvSpPr>
              <a:spLocks noChangeArrowheads="1"/>
            </p:cNvSpPr>
            <p:nvPr/>
          </p:nvSpPr>
          <p:spPr bwMode="auto">
            <a:xfrm>
              <a:off x="2208" y="912"/>
              <a:ext cx="48" cy="62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51" name="Rectangle 103"/>
            <p:cNvSpPr>
              <a:spLocks noChangeArrowheads="1"/>
            </p:cNvSpPr>
            <p:nvPr/>
          </p:nvSpPr>
          <p:spPr bwMode="auto">
            <a:xfrm>
              <a:off x="2256" y="1008"/>
              <a:ext cx="48" cy="52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52" name="Rectangle 104"/>
            <p:cNvSpPr>
              <a:spLocks noChangeArrowheads="1"/>
            </p:cNvSpPr>
            <p:nvPr/>
          </p:nvSpPr>
          <p:spPr bwMode="auto">
            <a:xfrm>
              <a:off x="2304" y="1104"/>
              <a:ext cx="48" cy="43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53" name="Rectangle 105"/>
            <p:cNvSpPr>
              <a:spLocks noChangeArrowheads="1"/>
            </p:cNvSpPr>
            <p:nvPr/>
          </p:nvSpPr>
          <p:spPr bwMode="auto">
            <a:xfrm>
              <a:off x="2352" y="1200"/>
              <a:ext cx="48" cy="33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54" name="Rectangle 106"/>
            <p:cNvSpPr>
              <a:spLocks noChangeArrowheads="1"/>
            </p:cNvSpPr>
            <p:nvPr/>
          </p:nvSpPr>
          <p:spPr bwMode="auto">
            <a:xfrm>
              <a:off x="2400" y="1248"/>
              <a:ext cx="48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55" name="Rectangle 107"/>
            <p:cNvSpPr>
              <a:spLocks noChangeArrowheads="1"/>
            </p:cNvSpPr>
            <p:nvPr/>
          </p:nvSpPr>
          <p:spPr bwMode="auto">
            <a:xfrm>
              <a:off x="2448" y="1296"/>
              <a:ext cx="48" cy="24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56" name="Rectangle 108"/>
            <p:cNvSpPr>
              <a:spLocks noChangeArrowheads="1"/>
            </p:cNvSpPr>
            <p:nvPr/>
          </p:nvSpPr>
          <p:spPr bwMode="auto">
            <a:xfrm>
              <a:off x="2496" y="1344"/>
              <a:ext cx="48" cy="19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57" name="Rectangle 109"/>
            <p:cNvSpPr>
              <a:spLocks noChangeArrowheads="1"/>
            </p:cNvSpPr>
            <p:nvPr/>
          </p:nvSpPr>
          <p:spPr bwMode="auto">
            <a:xfrm>
              <a:off x="2544" y="1392"/>
              <a:ext cx="48" cy="14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58" name="Rectangle 110"/>
            <p:cNvSpPr>
              <a:spLocks noChangeArrowheads="1"/>
            </p:cNvSpPr>
            <p:nvPr/>
          </p:nvSpPr>
          <p:spPr bwMode="auto">
            <a:xfrm>
              <a:off x="2592" y="1440"/>
              <a:ext cx="48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59" name="Rectangle 111"/>
            <p:cNvSpPr>
              <a:spLocks noChangeArrowheads="1"/>
            </p:cNvSpPr>
            <p:nvPr/>
          </p:nvSpPr>
          <p:spPr bwMode="auto">
            <a:xfrm>
              <a:off x="2640" y="1440"/>
              <a:ext cx="48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60" name="Rectangle 112"/>
            <p:cNvSpPr>
              <a:spLocks noChangeArrowheads="1"/>
            </p:cNvSpPr>
            <p:nvPr/>
          </p:nvSpPr>
          <p:spPr bwMode="auto">
            <a:xfrm>
              <a:off x="2688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61" name="Rectangle 113"/>
            <p:cNvSpPr>
              <a:spLocks noChangeArrowheads="1"/>
            </p:cNvSpPr>
            <p:nvPr/>
          </p:nvSpPr>
          <p:spPr bwMode="auto">
            <a:xfrm>
              <a:off x="2736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62" name="Rectangle 114"/>
            <p:cNvSpPr>
              <a:spLocks noChangeArrowheads="1"/>
            </p:cNvSpPr>
            <p:nvPr/>
          </p:nvSpPr>
          <p:spPr bwMode="auto">
            <a:xfrm>
              <a:off x="2784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63" name="Rectangle 115"/>
            <p:cNvSpPr>
              <a:spLocks noChangeArrowheads="1"/>
            </p:cNvSpPr>
            <p:nvPr/>
          </p:nvSpPr>
          <p:spPr bwMode="auto">
            <a:xfrm>
              <a:off x="1440" y="768"/>
              <a:ext cx="48" cy="76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64" name="Rectangle 116"/>
            <p:cNvSpPr>
              <a:spLocks noChangeArrowheads="1"/>
            </p:cNvSpPr>
            <p:nvPr/>
          </p:nvSpPr>
          <p:spPr bwMode="auto">
            <a:xfrm>
              <a:off x="1392" y="864"/>
              <a:ext cx="48" cy="67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65" name="Rectangle 117"/>
            <p:cNvSpPr>
              <a:spLocks noChangeArrowheads="1"/>
            </p:cNvSpPr>
            <p:nvPr/>
          </p:nvSpPr>
          <p:spPr bwMode="auto">
            <a:xfrm>
              <a:off x="1344" y="960"/>
              <a:ext cx="48" cy="57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66" name="Rectangle 118"/>
            <p:cNvSpPr>
              <a:spLocks noChangeArrowheads="1"/>
            </p:cNvSpPr>
            <p:nvPr/>
          </p:nvSpPr>
          <p:spPr bwMode="auto">
            <a:xfrm>
              <a:off x="1296" y="1056"/>
              <a:ext cx="48" cy="48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67" name="Rectangle 119"/>
            <p:cNvSpPr>
              <a:spLocks noChangeArrowheads="1"/>
            </p:cNvSpPr>
            <p:nvPr/>
          </p:nvSpPr>
          <p:spPr bwMode="auto">
            <a:xfrm>
              <a:off x="1248" y="1152"/>
              <a:ext cx="48" cy="38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68" name="Rectangle 120"/>
            <p:cNvSpPr>
              <a:spLocks noChangeArrowheads="1"/>
            </p:cNvSpPr>
            <p:nvPr/>
          </p:nvSpPr>
          <p:spPr bwMode="auto">
            <a:xfrm>
              <a:off x="1200" y="1200"/>
              <a:ext cx="48" cy="33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69" name="Rectangle 121"/>
            <p:cNvSpPr>
              <a:spLocks noChangeArrowheads="1"/>
            </p:cNvSpPr>
            <p:nvPr/>
          </p:nvSpPr>
          <p:spPr bwMode="auto">
            <a:xfrm>
              <a:off x="1152" y="1248"/>
              <a:ext cx="48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70" name="Rectangle 122"/>
            <p:cNvSpPr>
              <a:spLocks noChangeArrowheads="1"/>
            </p:cNvSpPr>
            <p:nvPr/>
          </p:nvSpPr>
          <p:spPr bwMode="auto">
            <a:xfrm>
              <a:off x="1104" y="1344"/>
              <a:ext cx="48" cy="19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71" name="Rectangle 123"/>
            <p:cNvSpPr>
              <a:spLocks noChangeArrowheads="1"/>
            </p:cNvSpPr>
            <p:nvPr/>
          </p:nvSpPr>
          <p:spPr bwMode="auto">
            <a:xfrm>
              <a:off x="1056" y="1392"/>
              <a:ext cx="48" cy="14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72" name="Rectangle 124"/>
            <p:cNvSpPr>
              <a:spLocks noChangeArrowheads="1"/>
            </p:cNvSpPr>
            <p:nvPr/>
          </p:nvSpPr>
          <p:spPr bwMode="auto">
            <a:xfrm>
              <a:off x="1008" y="1440"/>
              <a:ext cx="48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73" name="Rectangle 125"/>
            <p:cNvSpPr>
              <a:spLocks noChangeArrowheads="1"/>
            </p:cNvSpPr>
            <p:nvPr/>
          </p:nvSpPr>
          <p:spPr bwMode="auto">
            <a:xfrm>
              <a:off x="960" y="1440"/>
              <a:ext cx="48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74" name="Rectangle 126"/>
            <p:cNvSpPr>
              <a:spLocks noChangeArrowheads="1"/>
            </p:cNvSpPr>
            <p:nvPr/>
          </p:nvSpPr>
          <p:spPr bwMode="auto">
            <a:xfrm>
              <a:off x="912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75" name="Rectangle 127"/>
            <p:cNvSpPr>
              <a:spLocks noChangeArrowheads="1"/>
            </p:cNvSpPr>
            <p:nvPr/>
          </p:nvSpPr>
          <p:spPr bwMode="auto">
            <a:xfrm>
              <a:off x="864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76" name="Rectangle 128"/>
            <p:cNvSpPr>
              <a:spLocks noChangeArrowheads="1"/>
            </p:cNvSpPr>
            <p:nvPr/>
          </p:nvSpPr>
          <p:spPr bwMode="auto">
            <a:xfrm>
              <a:off x="816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77" name="Rectangle 129"/>
            <p:cNvSpPr>
              <a:spLocks noChangeArrowheads="1"/>
            </p:cNvSpPr>
            <p:nvPr/>
          </p:nvSpPr>
          <p:spPr bwMode="auto">
            <a:xfrm>
              <a:off x="768" y="1488"/>
              <a:ext cx="48" cy="4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99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378" name="Line 130"/>
            <p:cNvSpPr>
              <a:spLocks noChangeShapeType="1"/>
            </p:cNvSpPr>
            <p:nvPr/>
          </p:nvSpPr>
          <p:spPr bwMode="auto">
            <a:xfrm>
              <a:off x="960" y="1488"/>
              <a:ext cx="1728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79" name="Line 131"/>
            <p:cNvSpPr>
              <a:spLocks noChangeShapeType="1"/>
            </p:cNvSpPr>
            <p:nvPr/>
          </p:nvSpPr>
          <p:spPr bwMode="auto">
            <a:xfrm>
              <a:off x="1008" y="1440"/>
              <a:ext cx="163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0" name="Line 132"/>
            <p:cNvSpPr>
              <a:spLocks noChangeShapeType="1"/>
            </p:cNvSpPr>
            <p:nvPr/>
          </p:nvSpPr>
          <p:spPr bwMode="auto">
            <a:xfrm>
              <a:off x="1056" y="1392"/>
              <a:ext cx="1488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1" name="Line 133"/>
            <p:cNvSpPr>
              <a:spLocks noChangeShapeType="1"/>
            </p:cNvSpPr>
            <p:nvPr/>
          </p:nvSpPr>
          <p:spPr bwMode="auto">
            <a:xfrm>
              <a:off x="1104" y="1344"/>
              <a:ext cx="139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2" name="Line 134"/>
            <p:cNvSpPr>
              <a:spLocks noChangeShapeType="1"/>
            </p:cNvSpPr>
            <p:nvPr/>
          </p:nvSpPr>
          <p:spPr bwMode="auto">
            <a:xfrm>
              <a:off x="1152" y="1296"/>
              <a:ext cx="134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3" name="Line 135"/>
            <p:cNvSpPr>
              <a:spLocks noChangeShapeType="1"/>
            </p:cNvSpPr>
            <p:nvPr/>
          </p:nvSpPr>
          <p:spPr bwMode="auto">
            <a:xfrm>
              <a:off x="1200" y="1248"/>
              <a:ext cx="120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4" name="Line 136"/>
            <p:cNvSpPr>
              <a:spLocks noChangeShapeType="1"/>
            </p:cNvSpPr>
            <p:nvPr/>
          </p:nvSpPr>
          <p:spPr bwMode="auto">
            <a:xfrm>
              <a:off x="1248" y="1200"/>
              <a:ext cx="110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5" name="Line 137"/>
            <p:cNvSpPr>
              <a:spLocks noChangeShapeType="1"/>
            </p:cNvSpPr>
            <p:nvPr/>
          </p:nvSpPr>
          <p:spPr bwMode="auto">
            <a:xfrm>
              <a:off x="1296" y="1152"/>
              <a:ext cx="1056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6" name="Line 138"/>
            <p:cNvSpPr>
              <a:spLocks noChangeShapeType="1"/>
            </p:cNvSpPr>
            <p:nvPr/>
          </p:nvSpPr>
          <p:spPr bwMode="auto">
            <a:xfrm>
              <a:off x="1296" y="1104"/>
              <a:ext cx="1008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7" name="Line 139"/>
            <p:cNvSpPr>
              <a:spLocks noChangeShapeType="1"/>
            </p:cNvSpPr>
            <p:nvPr/>
          </p:nvSpPr>
          <p:spPr bwMode="auto">
            <a:xfrm>
              <a:off x="1344" y="1056"/>
              <a:ext cx="96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8" name="Line 140"/>
            <p:cNvSpPr>
              <a:spLocks noChangeShapeType="1"/>
            </p:cNvSpPr>
            <p:nvPr/>
          </p:nvSpPr>
          <p:spPr bwMode="auto">
            <a:xfrm flipH="1">
              <a:off x="1344" y="1008"/>
              <a:ext cx="91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89" name="Line 141"/>
            <p:cNvSpPr>
              <a:spLocks noChangeShapeType="1"/>
            </p:cNvSpPr>
            <p:nvPr/>
          </p:nvSpPr>
          <p:spPr bwMode="auto">
            <a:xfrm>
              <a:off x="1392" y="960"/>
              <a:ext cx="86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0" name="Line 142"/>
            <p:cNvSpPr>
              <a:spLocks noChangeShapeType="1"/>
            </p:cNvSpPr>
            <p:nvPr/>
          </p:nvSpPr>
          <p:spPr bwMode="auto">
            <a:xfrm flipH="1">
              <a:off x="1392" y="912"/>
              <a:ext cx="816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1" name="Line 143"/>
            <p:cNvSpPr>
              <a:spLocks noChangeShapeType="1"/>
            </p:cNvSpPr>
            <p:nvPr/>
          </p:nvSpPr>
          <p:spPr bwMode="auto">
            <a:xfrm>
              <a:off x="1440" y="864"/>
              <a:ext cx="768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2" name="Line 144"/>
            <p:cNvSpPr>
              <a:spLocks noChangeShapeType="1"/>
            </p:cNvSpPr>
            <p:nvPr/>
          </p:nvSpPr>
          <p:spPr bwMode="auto">
            <a:xfrm flipH="1">
              <a:off x="1440" y="816"/>
              <a:ext cx="72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3" name="Line 145"/>
            <p:cNvSpPr>
              <a:spLocks noChangeShapeType="1"/>
            </p:cNvSpPr>
            <p:nvPr/>
          </p:nvSpPr>
          <p:spPr bwMode="auto">
            <a:xfrm>
              <a:off x="1488" y="768"/>
              <a:ext cx="67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4" name="Line 146"/>
            <p:cNvSpPr>
              <a:spLocks noChangeShapeType="1"/>
            </p:cNvSpPr>
            <p:nvPr/>
          </p:nvSpPr>
          <p:spPr bwMode="auto">
            <a:xfrm flipH="1">
              <a:off x="1488" y="720"/>
              <a:ext cx="62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5" name="Line 147"/>
            <p:cNvSpPr>
              <a:spLocks noChangeShapeType="1"/>
            </p:cNvSpPr>
            <p:nvPr/>
          </p:nvSpPr>
          <p:spPr bwMode="auto">
            <a:xfrm>
              <a:off x="1536" y="672"/>
              <a:ext cx="576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6" name="Line 148"/>
            <p:cNvSpPr>
              <a:spLocks noChangeShapeType="1"/>
            </p:cNvSpPr>
            <p:nvPr/>
          </p:nvSpPr>
          <p:spPr bwMode="auto">
            <a:xfrm>
              <a:off x="1584" y="624"/>
              <a:ext cx="48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7" name="Line 149"/>
            <p:cNvSpPr>
              <a:spLocks noChangeShapeType="1"/>
            </p:cNvSpPr>
            <p:nvPr/>
          </p:nvSpPr>
          <p:spPr bwMode="auto">
            <a:xfrm>
              <a:off x="1584" y="576"/>
              <a:ext cx="480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8" name="Line 150"/>
            <p:cNvSpPr>
              <a:spLocks noChangeShapeType="1"/>
            </p:cNvSpPr>
            <p:nvPr/>
          </p:nvSpPr>
          <p:spPr bwMode="auto">
            <a:xfrm>
              <a:off x="1632" y="432"/>
              <a:ext cx="38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99" name="Line 151"/>
            <p:cNvSpPr>
              <a:spLocks noChangeShapeType="1"/>
            </p:cNvSpPr>
            <p:nvPr/>
          </p:nvSpPr>
          <p:spPr bwMode="auto">
            <a:xfrm>
              <a:off x="1632" y="528"/>
              <a:ext cx="384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0" name="Line 152"/>
            <p:cNvSpPr>
              <a:spLocks noChangeShapeType="1"/>
            </p:cNvSpPr>
            <p:nvPr/>
          </p:nvSpPr>
          <p:spPr bwMode="auto">
            <a:xfrm>
              <a:off x="1728" y="384"/>
              <a:ext cx="192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1" name="Line 153"/>
            <p:cNvSpPr>
              <a:spLocks noChangeShapeType="1"/>
            </p:cNvSpPr>
            <p:nvPr/>
          </p:nvSpPr>
          <p:spPr bwMode="auto">
            <a:xfrm flipH="1">
              <a:off x="1776" y="336"/>
              <a:ext cx="96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02" name="Line 154"/>
            <p:cNvSpPr>
              <a:spLocks noChangeShapeType="1"/>
            </p:cNvSpPr>
            <p:nvPr/>
          </p:nvSpPr>
          <p:spPr bwMode="auto">
            <a:xfrm>
              <a:off x="1824" y="288"/>
              <a:ext cx="0" cy="1248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03" name="Group 238"/>
          <p:cNvGrpSpPr>
            <a:grpSpLocks/>
          </p:cNvGrpSpPr>
          <p:nvPr/>
        </p:nvGrpSpPr>
        <p:grpSpPr bwMode="auto">
          <a:xfrm>
            <a:off x="179388" y="3249613"/>
            <a:ext cx="4267200" cy="2895600"/>
            <a:chOff x="2976" y="2400"/>
            <a:chExt cx="2688" cy="1824"/>
          </a:xfrm>
        </p:grpSpPr>
        <p:grpSp>
          <p:nvGrpSpPr>
            <p:cNvPr id="404" name="Group 239"/>
            <p:cNvGrpSpPr>
              <a:grpSpLocks/>
            </p:cNvGrpSpPr>
            <p:nvPr/>
          </p:nvGrpSpPr>
          <p:grpSpPr bwMode="auto">
            <a:xfrm>
              <a:off x="2976" y="2976"/>
              <a:ext cx="2688" cy="1248"/>
              <a:chOff x="480" y="2112"/>
              <a:chExt cx="2688" cy="1248"/>
            </a:xfrm>
          </p:grpSpPr>
          <p:sp>
            <p:nvSpPr>
              <p:cNvPr id="406" name="Freeform 240"/>
              <p:cNvSpPr>
                <a:spLocks/>
              </p:cNvSpPr>
              <p:nvPr/>
            </p:nvSpPr>
            <p:spPr bwMode="auto">
              <a:xfrm>
                <a:off x="624" y="2112"/>
                <a:ext cx="2400" cy="1248"/>
              </a:xfrm>
              <a:custGeom>
                <a:avLst/>
                <a:gdLst>
                  <a:gd name="T0" fmla="*/ 4 w 2934"/>
                  <a:gd name="T1" fmla="*/ 23 h 1662"/>
                  <a:gd name="T2" fmla="*/ 8 w 2934"/>
                  <a:gd name="T3" fmla="*/ 22 h 1662"/>
                  <a:gd name="T4" fmla="*/ 13 w 2934"/>
                  <a:gd name="T5" fmla="*/ 22 h 1662"/>
                  <a:gd name="T6" fmla="*/ 19 w 2934"/>
                  <a:gd name="T7" fmla="*/ 22 h 1662"/>
                  <a:gd name="T8" fmla="*/ 24 w 2934"/>
                  <a:gd name="T9" fmla="*/ 21 h 1662"/>
                  <a:gd name="T10" fmla="*/ 28 w 2934"/>
                  <a:gd name="T11" fmla="*/ 20 h 1662"/>
                  <a:gd name="T12" fmla="*/ 34 w 2934"/>
                  <a:gd name="T13" fmla="*/ 18 h 1662"/>
                  <a:gd name="T14" fmla="*/ 38 w 2934"/>
                  <a:gd name="T15" fmla="*/ 17 h 1662"/>
                  <a:gd name="T16" fmla="*/ 43 w 2934"/>
                  <a:gd name="T17" fmla="*/ 14 h 1662"/>
                  <a:gd name="T18" fmla="*/ 47 w 2934"/>
                  <a:gd name="T19" fmla="*/ 11 h 1662"/>
                  <a:gd name="T20" fmla="*/ 53 w 2934"/>
                  <a:gd name="T21" fmla="*/ 8 h 1662"/>
                  <a:gd name="T22" fmla="*/ 58 w 2934"/>
                  <a:gd name="T23" fmla="*/ 5 h 1662"/>
                  <a:gd name="T24" fmla="*/ 61 w 2934"/>
                  <a:gd name="T25" fmla="*/ 3 h 1662"/>
                  <a:gd name="T26" fmla="*/ 66 w 2934"/>
                  <a:gd name="T27" fmla="*/ 2 h 1662"/>
                  <a:gd name="T28" fmla="*/ 70 w 2934"/>
                  <a:gd name="T29" fmla="*/ 2 h 1662"/>
                  <a:gd name="T30" fmla="*/ 74 w 2934"/>
                  <a:gd name="T31" fmla="*/ 2 h 1662"/>
                  <a:gd name="T32" fmla="*/ 77 w 2934"/>
                  <a:gd name="T33" fmla="*/ 2 h 1662"/>
                  <a:gd name="T34" fmla="*/ 81 w 2934"/>
                  <a:gd name="T35" fmla="*/ 3 h 1662"/>
                  <a:gd name="T36" fmla="*/ 87 w 2934"/>
                  <a:gd name="T37" fmla="*/ 5 h 1662"/>
                  <a:gd name="T38" fmla="*/ 92 w 2934"/>
                  <a:gd name="T39" fmla="*/ 8 h 1662"/>
                  <a:gd name="T40" fmla="*/ 95 w 2934"/>
                  <a:gd name="T41" fmla="*/ 10 h 1662"/>
                  <a:gd name="T42" fmla="*/ 99 w 2934"/>
                  <a:gd name="T43" fmla="*/ 13 h 1662"/>
                  <a:gd name="T44" fmla="*/ 104 w 2934"/>
                  <a:gd name="T45" fmla="*/ 15 h 1662"/>
                  <a:gd name="T46" fmla="*/ 109 w 2934"/>
                  <a:gd name="T47" fmla="*/ 17 h 1662"/>
                  <a:gd name="T48" fmla="*/ 115 w 2934"/>
                  <a:gd name="T49" fmla="*/ 20 h 1662"/>
                  <a:gd name="T50" fmla="*/ 119 w 2934"/>
                  <a:gd name="T51" fmla="*/ 20 h 1662"/>
                  <a:gd name="T52" fmla="*/ 124 w 2934"/>
                  <a:gd name="T53" fmla="*/ 22 h 1662"/>
                  <a:gd name="T54" fmla="*/ 128 w 2934"/>
                  <a:gd name="T55" fmla="*/ 22 h 1662"/>
                  <a:gd name="T56" fmla="*/ 131 w 2934"/>
                  <a:gd name="T57" fmla="*/ 22 h 1662"/>
                  <a:gd name="T58" fmla="*/ 138 w 2934"/>
                  <a:gd name="T59" fmla="*/ 23 h 1662"/>
                  <a:gd name="T60" fmla="*/ 142 w 2934"/>
                  <a:gd name="T61" fmla="*/ 23 h 1662"/>
                  <a:gd name="T62" fmla="*/ 142 w 2934"/>
                  <a:gd name="T63" fmla="*/ 23 h 1662"/>
                  <a:gd name="T64" fmla="*/ 139 w 2934"/>
                  <a:gd name="T65" fmla="*/ 23 h 1662"/>
                  <a:gd name="T66" fmla="*/ 134 w 2934"/>
                  <a:gd name="T67" fmla="*/ 22 h 1662"/>
                  <a:gd name="T68" fmla="*/ 130 w 2934"/>
                  <a:gd name="T69" fmla="*/ 22 h 1662"/>
                  <a:gd name="T70" fmla="*/ 127 w 2934"/>
                  <a:gd name="T71" fmla="*/ 22 h 1662"/>
                  <a:gd name="T72" fmla="*/ 123 w 2934"/>
                  <a:gd name="T73" fmla="*/ 21 h 1662"/>
                  <a:gd name="T74" fmla="*/ 119 w 2934"/>
                  <a:gd name="T75" fmla="*/ 20 h 1662"/>
                  <a:gd name="T76" fmla="*/ 115 w 2934"/>
                  <a:gd name="T77" fmla="*/ 20 h 1662"/>
                  <a:gd name="T78" fmla="*/ 110 w 2934"/>
                  <a:gd name="T79" fmla="*/ 17 h 1662"/>
                  <a:gd name="T80" fmla="*/ 105 w 2934"/>
                  <a:gd name="T81" fmla="*/ 15 h 1662"/>
                  <a:gd name="T82" fmla="*/ 100 w 2934"/>
                  <a:gd name="T83" fmla="*/ 13 h 1662"/>
                  <a:gd name="T84" fmla="*/ 97 w 2934"/>
                  <a:gd name="T85" fmla="*/ 11 h 1662"/>
                  <a:gd name="T86" fmla="*/ 93 w 2934"/>
                  <a:gd name="T87" fmla="*/ 8 h 1662"/>
                  <a:gd name="T88" fmla="*/ 88 w 2934"/>
                  <a:gd name="T89" fmla="*/ 5 h 1662"/>
                  <a:gd name="T90" fmla="*/ 83 w 2934"/>
                  <a:gd name="T91" fmla="*/ 2 h 1662"/>
                  <a:gd name="T92" fmla="*/ 78 w 2934"/>
                  <a:gd name="T93" fmla="*/ 2 h 1662"/>
                  <a:gd name="T94" fmla="*/ 72 w 2934"/>
                  <a:gd name="T95" fmla="*/ 0 h 1662"/>
                  <a:gd name="T96" fmla="*/ 67 w 2934"/>
                  <a:gd name="T97" fmla="*/ 2 h 1662"/>
                  <a:gd name="T98" fmla="*/ 62 w 2934"/>
                  <a:gd name="T99" fmla="*/ 2 h 1662"/>
                  <a:gd name="T100" fmla="*/ 56 w 2934"/>
                  <a:gd name="T101" fmla="*/ 5 h 1662"/>
                  <a:gd name="T102" fmla="*/ 53 w 2934"/>
                  <a:gd name="T103" fmla="*/ 8 h 1662"/>
                  <a:gd name="T104" fmla="*/ 46 w 2934"/>
                  <a:gd name="T105" fmla="*/ 11 h 1662"/>
                  <a:gd name="T106" fmla="*/ 43 w 2934"/>
                  <a:gd name="T107" fmla="*/ 13 h 1662"/>
                  <a:gd name="T108" fmla="*/ 38 w 2934"/>
                  <a:gd name="T109" fmla="*/ 15 h 1662"/>
                  <a:gd name="T110" fmla="*/ 35 w 2934"/>
                  <a:gd name="T111" fmla="*/ 17 h 1662"/>
                  <a:gd name="T112" fmla="*/ 31 w 2934"/>
                  <a:gd name="T113" fmla="*/ 19 h 1662"/>
                  <a:gd name="T114" fmla="*/ 25 w 2934"/>
                  <a:gd name="T115" fmla="*/ 20 h 1662"/>
                  <a:gd name="T116" fmla="*/ 23 w 2934"/>
                  <a:gd name="T117" fmla="*/ 21 h 1662"/>
                  <a:gd name="T118" fmla="*/ 16 w 2934"/>
                  <a:gd name="T119" fmla="*/ 22 h 1662"/>
                  <a:gd name="T120" fmla="*/ 13 w 2934"/>
                  <a:gd name="T121" fmla="*/ 22 h 1662"/>
                  <a:gd name="T122" fmla="*/ 8 w 2934"/>
                  <a:gd name="T123" fmla="*/ 22 h 1662"/>
                  <a:gd name="T124" fmla="*/ 4 w 2934"/>
                  <a:gd name="T125" fmla="*/ 22 h 166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934"/>
                  <a:gd name="T190" fmla="*/ 0 h 1662"/>
                  <a:gd name="T191" fmla="*/ 2934 w 2934"/>
                  <a:gd name="T192" fmla="*/ 1662 h 166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934" h="1662">
                    <a:moveTo>
                      <a:pt x="0" y="1638"/>
                    </a:moveTo>
                    <a:lnTo>
                      <a:pt x="6" y="1662"/>
                    </a:lnTo>
                    <a:lnTo>
                      <a:pt x="21" y="1660"/>
                    </a:lnTo>
                    <a:lnTo>
                      <a:pt x="18" y="1646"/>
                    </a:lnTo>
                    <a:lnTo>
                      <a:pt x="18" y="1660"/>
                    </a:lnTo>
                    <a:lnTo>
                      <a:pt x="30" y="1660"/>
                    </a:lnTo>
                    <a:lnTo>
                      <a:pt x="45" y="1660"/>
                    </a:lnTo>
                    <a:lnTo>
                      <a:pt x="48" y="1660"/>
                    </a:lnTo>
                    <a:lnTo>
                      <a:pt x="63" y="1657"/>
                    </a:lnTo>
                    <a:lnTo>
                      <a:pt x="60" y="1643"/>
                    </a:lnTo>
                    <a:lnTo>
                      <a:pt x="60" y="1657"/>
                    </a:lnTo>
                    <a:lnTo>
                      <a:pt x="76" y="1657"/>
                    </a:lnTo>
                    <a:lnTo>
                      <a:pt x="82" y="1654"/>
                    </a:lnTo>
                    <a:lnTo>
                      <a:pt x="94" y="1649"/>
                    </a:lnTo>
                    <a:lnTo>
                      <a:pt x="88" y="1638"/>
                    </a:lnTo>
                    <a:lnTo>
                      <a:pt x="91" y="1651"/>
                    </a:lnTo>
                    <a:lnTo>
                      <a:pt x="109" y="1649"/>
                    </a:lnTo>
                    <a:lnTo>
                      <a:pt x="106" y="1635"/>
                    </a:lnTo>
                    <a:lnTo>
                      <a:pt x="106" y="1649"/>
                    </a:lnTo>
                    <a:lnTo>
                      <a:pt x="121" y="1649"/>
                    </a:lnTo>
                    <a:lnTo>
                      <a:pt x="124" y="1649"/>
                    </a:lnTo>
                    <a:lnTo>
                      <a:pt x="136" y="1646"/>
                    </a:lnTo>
                    <a:lnTo>
                      <a:pt x="151" y="1643"/>
                    </a:lnTo>
                    <a:lnTo>
                      <a:pt x="166" y="1640"/>
                    </a:lnTo>
                    <a:lnTo>
                      <a:pt x="163" y="1627"/>
                    </a:lnTo>
                    <a:lnTo>
                      <a:pt x="163" y="1640"/>
                    </a:lnTo>
                    <a:lnTo>
                      <a:pt x="178" y="1640"/>
                    </a:lnTo>
                    <a:lnTo>
                      <a:pt x="181" y="1640"/>
                    </a:lnTo>
                    <a:lnTo>
                      <a:pt x="193" y="1638"/>
                    </a:lnTo>
                    <a:lnTo>
                      <a:pt x="196" y="1638"/>
                    </a:lnTo>
                    <a:lnTo>
                      <a:pt x="214" y="1632"/>
                    </a:lnTo>
                    <a:lnTo>
                      <a:pt x="208" y="1619"/>
                    </a:lnTo>
                    <a:lnTo>
                      <a:pt x="211" y="1632"/>
                    </a:lnTo>
                    <a:lnTo>
                      <a:pt x="226" y="1630"/>
                    </a:lnTo>
                    <a:lnTo>
                      <a:pt x="238" y="1627"/>
                    </a:lnTo>
                    <a:lnTo>
                      <a:pt x="253" y="1624"/>
                    </a:lnTo>
                    <a:lnTo>
                      <a:pt x="256" y="1624"/>
                    </a:lnTo>
                    <a:lnTo>
                      <a:pt x="271" y="1619"/>
                    </a:lnTo>
                    <a:lnTo>
                      <a:pt x="265" y="1605"/>
                    </a:lnTo>
                    <a:lnTo>
                      <a:pt x="268" y="1619"/>
                    </a:lnTo>
                    <a:lnTo>
                      <a:pt x="283" y="1616"/>
                    </a:lnTo>
                    <a:lnTo>
                      <a:pt x="286" y="1616"/>
                    </a:lnTo>
                    <a:lnTo>
                      <a:pt x="301" y="1610"/>
                    </a:lnTo>
                    <a:lnTo>
                      <a:pt x="316" y="1605"/>
                    </a:lnTo>
                    <a:lnTo>
                      <a:pt x="332" y="1599"/>
                    </a:lnTo>
                    <a:lnTo>
                      <a:pt x="332" y="1597"/>
                    </a:lnTo>
                    <a:lnTo>
                      <a:pt x="344" y="1591"/>
                    </a:lnTo>
                    <a:lnTo>
                      <a:pt x="338" y="1580"/>
                    </a:lnTo>
                    <a:lnTo>
                      <a:pt x="344" y="1594"/>
                    </a:lnTo>
                    <a:lnTo>
                      <a:pt x="359" y="1588"/>
                    </a:lnTo>
                    <a:lnTo>
                      <a:pt x="374" y="1583"/>
                    </a:lnTo>
                    <a:lnTo>
                      <a:pt x="377" y="1580"/>
                    </a:lnTo>
                    <a:lnTo>
                      <a:pt x="392" y="1572"/>
                    </a:lnTo>
                    <a:lnTo>
                      <a:pt x="407" y="1564"/>
                    </a:lnTo>
                    <a:lnTo>
                      <a:pt x="422" y="1556"/>
                    </a:lnTo>
                    <a:lnTo>
                      <a:pt x="437" y="1547"/>
                    </a:lnTo>
                    <a:lnTo>
                      <a:pt x="449" y="1539"/>
                    </a:lnTo>
                    <a:lnTo>
                      <a:pt x="440" y="1528"/>
                    </a:lnTo>
                    <a:lnTo>
                      <a:pt x="449" y="1539"/>
                    </a:lnTo>
                    <a:lnTo>
                      <a:pt x="464" y="1531"/>
                    </a:lnTo>
                    <a:lnTo>
                      <a:pt x="467" y="1531"/>
                    </a:lnTo>
                    <a:lnTo>
                      <a:pt x="482" y="1517"/>
                    </a:lnTo>
                    <a:lnTo>
                      <a:pt x="470" y="1506"/>
                    </a:lnTo>
                    <a:lnTo>
                      <a:pt x="479" y="1517"/>
                    </a:lnTo>
                    <a:lnTo>
                      <a:pt x="497" y="1506"/>
                    </a:lnTo>
                    <a:lnTo>
                      <a:pt x="500" y="1506"/>
                    </a:lnTo>
                    <a:lnTo>
                      <a:pt x="512" y="1495"/>
                    </a:lnTo>
                    <a:lnTo>
                      <a:pt x="500" y="1484"/>
                    </a:lnTo>
                    <a:lnTo>
                      <a:pt x="509" y="1495"/>
                    </a:lnTo>
                    <a:lnTo>
                      <a:pt x="524" y="1484"/>
                    </a:lnTo>
                    <a:lnTo>
                      <a:pt x="527" y="1484"/>
                    </a:lnTo>
                    <a:lnTo>
                      <a:pt x="542" y="1471"/>
                    </a:lnTo>
                    <a:lnTo>
                      <a:pt x="542" y="1468"/>
                    </a:lnTo>
                    <a:lnTo>
                      <a:pt x="554" y="1454"/>
                    </a:lnTo>
                    <a:lnTo>
                      <a:pt x="542" y="1446"/>
                    </a:lnTo>
                    <a:lnTo>
                      <a:pt x="554" y="1457"/>
                    </a:lnTo>
                    <a:lnTo>
                      <a:pt x="570" y="1443"/>
                    </a:lnTo>
                    <a:lnTo>
                      <a:pt x="585" y="1430"/>
                    </a:lnTo>
                    <a:lnTo>
                      <a:pt x="600" y="1416"/>
                    </a:lnTo>
                    <a:lnTo>
                      <a:pt x="600" y="1413"/>
                    </a:lnTo>
                    <a:lnTo>
                      <a:pt x="615" y="1397"/>
                    </a:lnTo>
                    <a:lnTo>
                      <a:pt x="630" y="1378"/>
                    </a:lnTo>
                    <a:lnTo>
                      <a:pt x="645" y="1358"/>
                    </a:lnTo>
                    <a:lnTo>
                      <a:pt x="657" y="1342"/>
                    </a:lnTo>
                    <a:lnTo>
                      <a:pt x="645" y="1334"/>
                    </a:lnTo>
                    <a:lnTo>
                      <a:pt x="657" y="1342"/>
                    </a:lnTo>
                    <a:lnTo>
                      <a:pt x="672" y="1323"/>
                    </a:lnTo>
                    <a:lnTo>
                      <a:pt x="660" y="1315"/>
                    </a:lnTo>
                    <a:lnTo>
                      <a:pt x="672" y="1323"/>
                    </a:lnTo>
                    <a:lnTo>
                      <a:pt x="690" y="1304"/>
                    </a:lnTo>
                    <a:lnTo>
                      <a:pt x="690" y="1301"/>
                    </a:lnTo>
                    <a:lnTo>
                      <a:pt x="702" y="1279"/>
                    </a:lnTo>
                    <a:lnTo>
                      <a:pt x="690" y="1273"/>
                    </a:lnTo>
                    <a:lnTo>
                      <a:pt x="702" y="1282"/>
                    </a:lnTo>
                    <a:lnTo>
                      <a:pt x="717" y="1262"/>
                    </a:lnTo>
                    <a:lnTo>
                      <a:pt x="732" y="1238"/>
                    </a:lnTo>
                    <a:lnTo>
                      <a:pt x="747" y="1216"/>
                    </a:lnTo>
                    <a:lnTo>
                      <a:pt x="747" y="1213"/>
                    </a:lnTo>
                    <a:lnTo>
                      <a:pt x="759" y="1189"/>
                    </a:lnTo>
                    <a:lnTo>
                      <a:pt x="747" y="1183"/>
                    </a:lnTo>
                    <a:lnTo>
                      <a:pt x="759" y="1191"/>
                    </a:lnTo>
                    <a:lnTo>
                      <a:pt x="774" y="1167"/>
                    </a:lnTo>
                    <a:lnTo>
                      <a:pt x="792" y="1142"/>
                    </a:lnTo>
                    <a:lnTo>
                      <a:pt x="795" y="1139"/>
                    </a:lnTo>
                    <a:lnTo>
                      <a:pt x="807" y="1112"/>
                    </a:lnTo>
                    <a:lnTo>
                      <a:pt x="792" y="1106"/>
                    </a:lnTo>
                    <a:lnTo>
                      <a:pt x="804" y="1115"/>
                    </a:lnTo>
                    <a:lnTo>
                      <a:pt x="820" y="1090"/>
                    </a:lnTo>
                    <a:lnTo>
                      <a:pt x="820" y="1087"/>
                    </a:lnTo>
                    <a:lnTo>
                      <a:pt x="835" y="1060"/>
                    </a:lnTo>
                    <a:lnTo>
                      <a:pt x="850" y="1032"/>
                    </a:lnTo>
                    <a:lnTo>
                      <a:pt x="853" y="1032"/>
                    </a:lnTo>
                    <a:lnTo>
                      <a:pt x="865" y="1005"/>
                    </a:lnTo>
                    <a:lnTo>
                      <a:pt x="850" y="999"/>
                    </a:lnTo>
                    <a:lnTo>
                      <a:pt x="862" y="1005"/>
                    </a:lnTo>
                    <a:lnTo>
                      <a:pt x="880" y="972"/>
                    </a:lnTo>
                    <a:lnTo>
                      <a:pt x="895" y="945"/>
                    </a:lnTo>
                    <a:lnTo>
                      <a:pt x="898" y="945"/>
                    </a:lnTo>
                    <a:lnTo>
                      <a:pt x="910" y="915"/>
                    </a:lnTo>
                    <a:lnTo>
                      <a:pt x="895" y="909"/>
                    </a:lnTo>
                    <a:lnTo>
                      <a:pt x="907" y="915"/>
                    </a:lnTo>
                    <a:lnTo>
                      <a:pt x="922" y="884"/>
                    </a:lnTo>
                    <a:lnTo>
                      <a:pt x="937" y="852"/>
                    </a:lnTo>
                    <a:lnTo>
                      <a:pt x="952" y="821"/>
                    </a:lnTo>
                    <a:lnTo>
                      <a:pt x="955" y="821"/>
                    </a:lnTo>
                    <a:lnTo>
                      <a:pt x="967" y="791"/>
                    </a:lnTo>
                    <a:lnTo>
                      <a:pt x="952" y="786"/>
                    </a:lnTo>
                    <a:lnTo>
                      <a:pt x="964" y="791"/>
                    </a:lnTo>
                    <a:lnTo>
                      <a:pt x="982" y="758"/>
                    </a:lnTo>
                    <a:lnTo>
                      <a:pt x="997" y="726"/>
                    </a:lnTo>
                    <a:lnTo>
                      <a:pt x="1000" y="726"/>
                    </a:lnTo>
                    <a:lnTo>
                      <a:pt x="1012" y="693"/>
                    </a:lnTo>
                    <a:lnTo>
                      <a:pt x="997" y="687"/>
                    </a:lnTo>
                    <a:lnTo>
                      <a:pt x="1009" y="693"/>
                    </a:lnTo>
                    <a:lnTo>
                      <a:pt x="1024" y="663"/>
                    </a:lnTo>
                    <a:lnTo>
                      <a:pt x="1039" y="630"/>
                    </a:lnTo>
                    <a:lnTo>
                      <a:pt x="1054" y="597"/>
                    </a:lnTo>
                    <a:lnTo>
                      <a:pt x="1070" y="564"/>
                    </a:lnTo>
                    <a:lnTo>
                      <a:pt x="1085" y="534"/>
                    </a:lnTo>
                    <a:lnTo>
                      <a:pt x="1100" y="504"/>
                    </a:lnTo>
                    <a:lnTo>
                      <a:pt x="1103" y="504"/>
                    </a:lnTo>
                    <a:lnTo>
                      <a:pt x="1115" y="474"/>
                    </a:lnTo>
                    <a:lnTo>
                      <a:pt x="1100" y="468"/>
                    </a:lnTo>
                    <a:lnTo>
                      <a:pt x="1112" y="474"/>
                    </a:lnTo>
                    <a:lnTo>
                      <a:pt x="1127" y="441"/>
                    </a:lnTo>
                    <a:lnTo>
                      <a:pt x="1142" y="411"/>
                    </a:lnTo>
                    <a:lnTo>
                      <a:pt x="1130" y="405"/>
                    </a:lnTo>
                    <a:lnTo>
                      <a:pt x="1142" y="413"/>
                    </a:lnTo>
                    <a:lnTo>
                      <a:pt x="1160" y="383"/>
                    </a:lnTo>
                    <a:lnTo>
                      <a:pt x="1163" y="380"/>
                    </a:lnTo>
                    <a:lnTo>
                      <a:pt x="1175" y="353"/>
                    </a:lnTo>
                    <a:lnTo>
                      <a:pt x="1160" y="348"/>
                    </a:lnTo>
                    <a:lnTo>
                      <a:pt x="1172" y="353"/>
                    </a:lnTo>
                    <a:lnTo>
                      <a:pt x="1187" y="323"/>
                    </a:lnTo>
                    <a:lnTo>
                      <a:pt x="1202" y="295"/>
                    </a:lnTo>
                    <a:lnTo>
                      <a:pt x="1214" y="271"/>
                    </a:lnTo>
                    <a:lnTo>
                      <a:pt x="1202" y="265"/>
                    </a:lnTo>
                    <a:lnTo>
                      <a:pt x="1214" y="274"/>
                    </a:lnTo>
                    <a:lnTo>
                      <a:pt x="1229" y="249"/>
                    </a:lnTo>
                    <a:lnTo>
                      <a:pt x="1244" y="224"/>
                    </a:lnTo>
                    <a:lnTo>
                      <a:pt x="1262" y="200"/>
                    </a:lnTo>
                    <a:lnTo>
                      <a:pt x="1262" y="197"/>
                    </a:lnTo>
                    <a:lnTo>
                      <a:pt x="1274" y="175"/>
                    </a:lnTo>
                    <a:lnTo>
                      <a:pt x="1262" y="169"/>
                    </a:lnTo>
                    <a:lnTo>
                      <a:pt x="1274" y="178"/>
                    </a:lnTo>
                    <a:lnTo>
                      <a:pt x="1289" y="156"/>
                    </a:lnTo>
                    <a:lnTo>
                      <a:pt x="1277" y="148"/>
                    </a:lnTo>
                    <a:lnTo>
                      <a:pt x="1289" y="156"/>
                    </a:lnTo>
                    <a:lnTo>
                      <a:pt x="1305" y="137"/>
                    </a:lnTo>
                    <a:lnTo>
                      <a:pt x="1317" y="120"/>
                    </a:lnTo>
                    <a:lnTo>
                      <a:pt x="1305" y="112"/>
                    </a:lnTo>
                    <a:lnTo>
                      <a:pt x="1317" y="120"/>
                    </a:lnTo>
                    <a:lnTo>
                      <a:pt x="1332" y="104"/>
                    </a:lnTo>
                    <a:lnTo>
                      <a:pt x="1320" y="96"/>
                    </a:lnTo>
                    <a:lnTo>
                      <a:pt x="1329" y="106"/>
                    </a:lnTo>
                    <a:lnTo>
                      <a:pt x="1347" y="93"/>
                    </a:lnTo>
                    <a:lnTo>
                      <a:pt x="1350" y="90"/>
                    </a:lnTo>
                    <a:lnTo>
                      <a:pt x="1365" y="74"/>
                    </a:lnTo>
                    <a:lnTo>
                      <a:pt x="1377" y="60"/>
                    </a:lnTo>
                    <a:lnTo>
                      <a:pt x="1365" y="52"/>
                    </a:lnTo>
                    <a:lnTo>
                      <a:pt x="1374" y="63"/>
                    </a:lnTo>
                    <a:lnTo>
                      <a:pt x="1389" y="52"/>
                    </a:lnTo>
                    <a:lnTo>
                      <a:pt x="1380" y="41"/>
                    </a:lnTo>
                    <a:lnTo>
                      <a:pt x="1389" y="52"/>
                    </a:lnTo>
                    <a:lnTo>
                      <a:pt x="1404" y="43"/>
                    </a:lnTo>
                    <a:lnTo>
                      <a:pt x="1395" y="33"/>
                    </a:lnTo>
                    <a:lnTo>
                      <a:pt x="1401" y="43"/>
                    </a:lnTo>
                    <a:lnTo>
                      <a:pt x="1413" y="38"/>
                    </a:lnTo>
                    <a:lnTo>
                      <a:pt x="1407" y="27"/>
                    </a:lnTo>
                    <a:lnTo>
                      <a:pt x="1413" y="41"/>
                    </a:lnTo>
                    <a:lnTo>
                      <a:pt x="1428" y="35"/>
                    </a:lnTo>
                    <a:lnTo>
                      <a:pt x="1446" y="30"/>
                    </a:lnTo>
                    <a:lnTo>
                      <a:pt x="1440" y="16"/>
                    </a:lnTo>
                    <a:lnTo>
                      <a:pt x="1443" y="30"/>
                    </a:lnTo>
                    <a:lnTo>
                      <a:pt x="1458" y="27"/>
                    </a:lnTo>
                    <a:lnTo>
                      <a:pt x="1455" y="13"/>
                    </a:lnTo>
                    <a:lnTo>
                      <a:pt x="1455" y="27"/>
                    </a:lnTo>
                    <a:lnTo>
                      <a:pt x="1467" y="27"/>
                    </a:lnTo>
                    <a:lnTo>
                      <a:pt x="1467" y="13"/>
                    </a:lnTo>
                    <a:lnTo>
                      <a:pt x="1464" y="27"/>
                    </a:lnTo>
                    <a:lnTo>
                      <a:pt x="1479" y="30"/>
                    </a:lnTo>
                    <a:lnTo>
                      <a:pt x="1494" y="33"/>
                    </a:lnTo>
                    <a:lnTo>
                      <a:pt x="1506" y="35"/>
                    </a:lnTo>
                    <a:lnTo>
                      <a:pt x="1509" y="22"/>
                    </a:lnTo>
                    <a:lnTo>
                      <a:pt x="1503" y="33"/>
                    </a:lnTo>
                    <a:lnTo>
                      <a:pt x="1521" y="41"/>
                    </a:lnTo>
                    <a:lnTo>
                      <a:pt x="1524" y="43"/>
                    </a:lnTo>
                    <a:lnTo>
                      <a:pt x="1539" y="49"/>
                    </a:lnTo>
                    <a:lnTo>
                      <a:pt x="1542" y="35"/>
                    </a:lnTo>
                    <a:lnTo>
                      <a:pt x="1533" y="46"/>
                    </a:lnTo>
                    <a:lnTo>
                      <a:pt x="1549" y="57"/>
                    </a:lnTo>
                    <a:lnTo>
                      <a:pt x="1558" y="46"/>
                    </a:lnTo>
                    <a:lnTo>
                      <a:pt x="1549" y="57"/>
                    </a:lnTo>
                    <a:lnTo>
                      <a:pt x="1561" y="68"/>
                    </a:lnTo>
                    <a:lnTo>
                      <a:pt x="1576" y="79"/>
                    </a:lnTo>
                    <a:lnTo>
                      <a:pt x="1585" y="68"/>
                    </a:lnTo>
                    <a:lnTo>
                      <a:pt x="1576" y="76"/>
                    </a:lnTo>
                    <a:lnTo>
                      <a:pt x="1591" y="93"/>
                    </a:lnTo>
                    <a:lnTo>
                      <a:pt x="1600" y="85"/>
                    </a:lnTo>
                    <a:lnTo>
                      <a:pt x="1588" y="93"/>
                    </a:lnTo>
                    <a:lnTo>
                      <a:pt x="1600" y="109"/>
                    </a:lnTo>
                    <a:lnTo>
                      <a:pt x="1603" y="112"/>
                    </a:lnTo>
                    <a:lnTo>
                      <a:pt x="1621" y="128"/>
                    </a:lnTo>
                    <a:lnTo>
                      <a:pt x="1630" y="117"/>
                    </a:lnTo>
                    <a:lnTo>
                      <a:pt x="1618" y="126"/>
                    </a:lnTo>
                    <a:lnTo>
                      <a:pt x="1633" y="145"/>
                    </a:lnTo>
                    <a:lnTo>
                      <a:pt x="1648" y="164"/>
                    </a:lnTo>
                    <a:lnTo>
                      <a:pt x="1660" y="156"/>
                    </a:lnTo>
                    <a:lnTo>
                      <a:pt x="1648" y="161"/>
                    </a:lnTo>
                    <a:lnTo>
                      <a:pt x="1660" y="183"/>
                    </a:lnTo>
                    <a:lnTo>
                      <a:pt x="1660" y="186"/>
                    </a:lnTo>
                    <a:lnTo>
                      <a:pt x="1675" y="208"/>
                    </a:lnTo>
                    <a:lnTo>
                      <a:pt x="1690" y="232"/>
                    </a:lnTo>
                    <a:lnTo>
                      <a:pt x="1705" y="257"/>
                    </a:lnTo>
                    <a:lnTo>
                      <a:pt x="1720" y="282"/>
                    </a:lnTo>
                    <a:lnTo>
                      <a:pt x="1732" y="274"/>
                    </a:lnTo>
                    <a:lnTo>
                      <a:pt x="1720" y="279"/>
                    </a:lnTo>
                    <a:lnTo>
                      <a:pt x="1735" y="306"/>
                    </a:lnTo>
                    <a:lnTo>
                      <a:pt x="1750" y="334"/>
                    </a:lnTo>
                    <a:lnTo>
                      <a:pt x="1762" y="328"/>
                    </a:lnTo>
                    <a:lnTo>
                      <a:pt x="1750" y="334"/>
                    </a:lnTo>
                    <a:lnTo>
                      <a:pt x="1762" y="364"/>
                    </a:lnTo>
                    <a:lnTo>
                      <a:pt x="1777" y="391"/>
                    </a:lnTo>
                    <a:lnTo>
                      <a:pt x="1792" y="422"/>
                    </a:lnTo>
                    <a:lnTo>
                      <a:pt x="1808" y="452"/>
                    </a:lnTo>
                    <a:lnTo>
                      <a:pt x="1820" y="446"/>
                    </a:lnTo>
                    <a:lnTo>
                      <a:pt x="1808" y="452"/>
                    </a:lnTo>
                    <a:lnTo>
                      <a:pt x="1823" y="485"/>
                    </a:lnTo>
                    <a:lnTo>
                      <a:pt x="1838" y="515"/>
                    </a:lnTo>
                    <a:lnTo>
                      <a:pt x="1853" y="545"/>
                    </a:lnTo>
                    <a:lnTo>
                      <a:pt x="1865" y="539"/>
                    </a:lnTo>
                    <a:lnTo>
                      <a:pt x="1853" y="545"/>
                    </a:lnTo>
                    <a:lnTo>
                      <a:pt x="1865" y="578"/>
                    </a:lnTo>
                    <a:lnTo>
                      <a:pt x="1880" y="611"/>
                    </a:lnTo>
                    <a:lnTo>
                      <a:pt x="1880" y="613"/>
                    </a:lnTo>
                    <a:lnTo>
                      <a:pt x="1898" y="643"/>
                    </a:lnTo>
                    <a:lnTo>
                      <a:pt x="1910" y="635"/>
                    </a:lnTo>
                    <a:lnTo>
                      <a:pt x="1898" y="641"/>
                    </a:lnTo>
                    <a:lnTo>
                      <a:pt x="1910" y="674"/>
                    </a:lnTo>
                    <a:lnTo>
                      <a:pt x="1925" y="704"/>
                    </a:lnTo>
                    <a:lnTo>
                      <a:pt x="1937" y="698"/>
                    </a:lnTo>
                    <a:lnTo>
                      <a:pt x="1925" y="704"/>
                    </a:lnTo>
                    <a:lnTo>
                      <a:pt x="1940" y="739"/>
                    </a:lnTo>
                    <a:lnTo>
                      <a:pt x="1955" y="769"/>
                    </a:lnTo>
                    <a:lnTo>
                      <a:pt x="1967" y="764"/>
                    </a:lnTo>
                    <a:lnTo>
                      <a:pt x="1955" y="769"/>
                    </a:lnTo>
                    <a:lnTo>
                      <a:pt x="1967" y="802"/>
                    </a:lnTo>
                    <a:lnTo>
                      <a:pt x="1982" y="832"/>
                    </a:lnTo>
                    <a:lnTo>
                      <a:pt x="2000" y="865"/>
                    </a:lnTo>
                    <a:lnTo>
                      <a:pt x="2012" y="860"/>
                    </a:lnTo>
                    <a:lnTo>
                      <a:pt x="2000" y="865"/>
                    </a:lnTo>
                    <a:lnTo>
                      <a:pt x="2012" y="895"/>
                    </a:lnTo>
                    <a:lnTo>
                      <a:pt x="2027" y="926"/>
                    </a:lnTo>
                    <a:lnTo>
                      <a:pt x="2043" y="956"/>
                    </a:lnTo>
                    <a:lnTo>
                      <a:pt x="2058" y="983"/>
                    </a:lnTo>
                    <a:lnTo>
                      <a:pt x="2070" y="978"/>
                    </a:lnTo>
                    <a:lnTo>
                      <a:pt x="2058" y="983"/>
                    </a:lnTo>
                    <a:lnTo>
                      <a:pt x="2070" y="1013"/>
                    </a:lnTo>
                    <a:lnTo>
                      <a:pt x="2070" y="1016"/>
                    </a:lnTo>
                    <a:lnTo>
                      <a:pt x="2088" y="1046"/>
                    </a:lnTo>
                    <a:lnTo>
                      <a:pt x="2103" y="1071"/>
                    </a:lnTo>
                    <a:lnTo>
                      <a:pt x="2115" y="1063"/>
                    </a:lnTo>
                    <a:lnTo>
                      <a:pt x="2103" y="1068"/>
                    </a:lnTo>
                    <a:lnTo>
                      <a:pt x="2115" y="1095"/>
                    </a:lnTo>
                    <a:lnTo>
                      <a:pt x="2130" y="1126"/>
                    </a:lnTo>
                    <a:lnTo>
                      <a:pt x="2130" y="1128"/>
                    </a:lnTo>
                    <a:lnTo>
                      <a:pt x="2145" y="1153"/>
                    </a:lnTo>
                    <a:lnTo>
                      <a:pt x="2160" y="1178"/>
                    </a:lnTo>
                    <a:lnTo>
                      <a:pt x="2172" y="1169"/>
                    </a:lnTo>
                    <a:lnTo>
                      <a:pt x="2160" y="1175"/>
                    </a:lnTo>
                    <a:lnTo>
                      <a:pt x="2172" y="1197"/>
                    </a:lnTo>
                    <a:lnTo>
                      <a:pt x="2172" y="1199"/>
                    </a:lnTo>
                    <a:lnTo>
                      <a:pt x="2190" y="1224"/>
                    </a:lnTo>
                    <a:lnTo>
                      <a:pt x="2205" y="1246"/>
                    </a:lnTo>
                    <a:lnTo>
                      <a:pt x="2217" y="1238"/>
                    </a:lnTo>
                    <a:lnTo>
                      <a:pt x="2205" y="1243"/>
                    </a:lnTo>
                    <a:lnTo>
                      <a:pt x="2217" y="1268"/>
                    </a:lnTo>
                    <a:lnTo>
                      <a:pt x="2217" y="1271"/>
                    </a:lnTo>
                    <a:lnTo>
                      <a:pt x="2232" y="1290"/>
                    </a:lnTo>
                    <a:lnTo>
                      <a:pt x="2247" y="1309"/>
                    </a:lnTo>
                    <a:lnTo>
                      <a:pt x="2262" y="1328"/>
                    </a:lnTo>
                    <a:lnTo>
                      <a:pt x="2277" y="1347"/>
                    </a:lnTo>
                    <a:lnTo>
                      <a:pt x="2293" y="1367"/>
                    </a:lnTo>
                    <a:lnTo>
                      <a:pt x="2296" y="1367"/>
                    </a:lnTo>
                    <a:lnTo>
                      <a:pt x="2311" y="1383"/>
                    </a:lnTo>
                    <a:lnTo>
                      <a:pt x="2320" y="1375"/>
                    </a:lnTo>
                    <a:lnTo>
                      <a:pt x="2308" y="1383"/>
                    </a:lnTo>
                    <a:lnTo>
                      <a:pt x="2320" y="1402"/>
                    </a:lnTo>
                    <a:lnTo>
                      <a:pt x="2323" y="1402"/>
                    </a:lnTo>
                    <a:lnTo>
                      <a:pt x="2338" y="1419"/>
                    </a:lnTo>
                    <a:lnTo>
                      <a:pt x="2338" y="1421"/>
                    </a:lnTo>
                    <a:lnTo>
                      <a:pt x="2353" y="1435"/>
                    </a:lnTo>
                    <a:lnTo>
                      <a:pt x="2371" y="1449"/>
                    </a:lnTo>
                    <a:lnTo>
                      <a:pt x="2380" y="1438"/>
                    </a:lnTo>
                    <a:lnTo>
                      <a:pt x="2368" y="1446"/>
                    </a:lnTo>
                    <a:lnTo>
                      <a:pt x="2380" y="1460"/>
                    </a:lnTo>
                    <a:lnTo>
                      <a:pt x="2383" y="1462"/>
                    </a:lnTo>
                    <a:lnTo>
                      <a:pt x="2398" y="1476"/>
                    </a:lnTo>
                    <a:lnTo>
                      <a:pt x="2413" y="1487"/>
                    </a:lnTo>
                    <a:lnTo>
                      <a:pt x="2422" y="1476"/>
                    </a:lnTo>
                    <a:lnTo>
                      <a:pt x="2410" y="1484"/>
                    </a:lnTo>
                    <a:lnTo>
                      <a:pt x="2422" y="1498"/>
                    </a:lnTo>
                    <a:lnTo>
                      <a:pt x="2425" y="1501"/>
                    </a:lnTo>
                    <a:lnTo>
                      <a:pt x="2440" y="1512"/>
                    </a:lnTo>
                    <a:lnTo>
                      <a:pt x="2455" y="1523"/>
                    </a:lnTo>
                    <a:lnTo>
                      <a:pt x="2458" y="1523"/>
                    </a:lnTo>
                    <a:lnTo>
                      <a:pt x="2476" y="1534"/>
                    </a:lnTo>
                    <a:lnTo>
                      <a:pt x="2482" y="1523"/>
                    </a:lnTo>
                    <a:lnTo>
                      <a:pt x="2473" y="1534"/>
                    </a:lnTo>
                    <a:lnTo>
                      <a:pt x="2485" y="1542"/>
                    </a:lnTo>
                    <a:lnTo>
                      <a:pt x="2488" y="1542"/>
                    </a:lnTo>
                    <a:lnTo>
                      <a:pt x="2503" y="1550"/>
                    </a:lnTo>
                    <a:lnTo>
                      <a:pt x="2518" y="1558"/>
                    </a:lnTo>
                    <a:lnTo>
                      <a:pt x="2524" y="1547"/>
                    </a:lnTo>
                    <a:lnTo>
                      <a:pt x="2515" y="1558"/>
                    </a:lnTo>
                    <a:lnTo>
                      <a:pt x="2527" y="1567"/>
                    </a:lnTo>
                    <a:lnTo>
                      <a:pt x="2531" y="1567"/>
                    </a:lnTo>
                    <a:lnTo>
                      <a:pt x="2546" y="1575"/>
                    </a:lnTo>
                    <a:lnTo>
                      <a:pt x="2549" y="1577"/>
                    </a:lnTo>
                    <a:lnTo>
                      <a:pt x="2567" y="1583"/>
                    </a:lnTo>
                    <a:lnTo>
                      <a:pt x="2570" y="1569"/>
                    </a:lnTo>
                    <a:lnTo>
                      <a:pt x="2564" y="1580"/>
                    </a:lnTo>
                    <a:lnTo>
                      <a:pt x="2579" y="1588"/>
                    </a:lnTo>
                    <a:lnTo>
                      <a:pt x="2591" y="1594"/>
                    </a:lnTo>
                    <a:lnTo>
                      <a:pt x="2594" y="1597"/>
                    </a:lnTo>
                    <a:lnTo>
                      <a:pt x="2609" y="1602"/>
                    </a:lnTo>
                    <a:lnTo>
                      <a:pt x="2624" y="1608"/>
                    </a:lnTo>
                    <a:lnTo>
                      <a:pt x="2627" y="1594"/>
                    </a:lnTo>
                    <a:lnTo>
                      <a:pt x="2621" y="1605"/>
                    </a:lnTo>
                    <a:lnTo>
                      <a:pt x="2633" y="1610"/>
                    </a:lnTo>
                    <a:lnTo>
                      <a:pt x="2636" y="1613"/>
                    </a:lnTo>
                    <a:lnTo>
                      <a:pt x="2651" y="1616"/>
                    </a:lnTo>
                    <a:lnTo>
                      <a:pt x="2654" y="1602"/>
                    </a:lnTo>
                    <a:lnTo>
                      <a:pt x="2651" y="1616"/>
                    </a:lnTo>
                    <a:lnTo>
                      <a:pt x="2669" y="1621"/>
                    </a:lnTo>
                    <a:lnTo>
                      <a:pt x="2684" y="1624"/>
                    </a:lnTo>
                    <a:lnTo>
                      <a:pt x="2687" y="1610"/>
                    </a:lnTo>
                    <a:lnTo>
                      <a:pt x="2681" y="1621"/>
                    </a:lnTo>
                    <a:lnTo>
                      <a:pt x="2693" y="1627"/>
                    </a:lnTo>
                    <a:lnTo>
                      <a:pt x="2696" y="1630"/>
                    </a:lnTo>
                    <a:lnTo>
                      <a:pt x="2711" y="1632"/>
                    </a:lnTo>
                    <a:lnTo>
                      <a:pt x="2726" y="1635"/>
                    </a:lnTo>
                    <a:lnTo>
                      <a:pt x="2738" y="1638"/>
                    </a:lnTo>
                    <a:lnTo>
                      <a:pt x="2741" y="1638"/>
                    </a:lnTo>
                    <a:lnTo>
                      <a:pt x="2759" y="1640"/>
                    </a:lnTo>
                    <a:lnTo>
                      <a:pt x="2759" y="1627"/>
                    </a:lnTo>
                    <a:lnTo>
                      <a:pt x="2756" y="1640"/>
                    </a:lnTo>
                    <a:lnTo>
                      <a:pt x="2771" y="1643"/>
                    </a:lnTo>
                    <a:lnTo>
                      <a:pt x="2787" y="1646"/>
                    </a:lnTo>
                    <a:lnTo>
                      <a:pt x="2790" y="1646"/>
                    </a:lnTo>
                    <a:lnTo>
                      <a:pt x="2802" y="1646"/>
                    </a:lnTo>
                    <a:lnTo>
                      <a:pt x="2802" y="1632"/>
                    </a:lnTo>
                    <a:lnTo>
                      <a:pt x="2799" y="1646"/>
                    </a:lnTo>
                    <a:lnTo>
                      <a:pt x="2814" y="1649"/>
                    </a:lnTo>
                    <a:lnTo>
                      <a:pt x="2829" y="1651"/>
                    </a:lnTo>
                    <a:lnTo>
                      <a:pt x="2832" y="1651"/>
                    </a:lnTo>
                    <a:lnTo>
                      <a:pt x="2844" y="1651"/>
                    </a:lnTo>
                    <a:lnTo>
                      <a:pt x="2844" y="1638"/>
                    </a:lnTo>
                    <a:lnTo>
                      <a:pt x="2841" y="1651"/>
                    </a:lnTo>
                    <a:lnTo>
                      <a:pt x="2859" y="1657"/>
                    </a:lnTo>
                    <a:lnTo>
                      <a:pt x="2862" y="1657"/>
                    </a:lnTo>
                    <a:lnTo>
                      <a:pt x="2877" y="1657"/>
                    </a:lnTo>
                    <a:lnTo>
                      <a:pt x="2877" y="1643"/>
                    </a:lnTo>
                    <a:lnTo>
                      <a:pt x="2874" y="1657"/>
                    </a:lnTo>
                    <a:lnTo>
                      <a:pt x="2889" y="1660"/>
                    </a:lnTo>
                    <a:lnTo>
                      <a:pt x="2892" y="1660"/>
                    </a:lnTo>
                    <a:lnTo>
                      <a:pt x="2904" y="1660"/>
                    </a:lnTo>
                    <a:lnTo>
                      <a:pt x="2904" y="1646"/>
                    </a:lnTo>
                    <a:lnTo>
                      <a:pt x="2901" y="1660"/>
                    </a:lnTo>
                    <a:lnTo>
                      <a:pt x="2916" y="1662"/>
                    </a:lnTo>
                    <a:lnTo>
                      <a:pt x="2919" y="1662"/>
                    </a:lnTo>
                    <a:lnTo>
                      <a:pt x="2934" y="1662"/>
                    </a:lnTo>
                    <a:lnTo>
                      <a:pt x="2934" y="1635"/>
                    </a:lnTo>
                    <a:lnTo>
                      <a:pt x="2919" y="1635"/>
                    </a:lnTo>
                    <a:lnTo>
                      <a:pt x="2919" y="1649"/>
                    </a:lnTo>
                    <a:lnTo>
                      <a:pt x="2922" y="1638"/>
                    </a:lnTo>
                    <a:lnTo>
                      <a:pt x="2907" y="1635"/>
                    </a:lnTo>
                    <a:lnTo>
                      <a:pt x="2904" y="1632"/>
                    </a:lnTo>
                    <a:lnTo>
                      <a:pt x="2892" y="1632"/>
                    </a:lnTo>
                    <a:lnTo>
                      <a:pt x="2892" y="1646"/>
                    </a:lnTo>
                    <a:lnTo>
                      <a:pt x="2895" y="1635"/>
                    </a:lnTo>
                    <a:lnTo>
                      <a:pt x="2880" y="1632"/>
                    </a:lnTo>
                    <a:lnTo>
                      <a:pt x="2877" y="1630"/>
                    </a:lnTo>
                    <a:lnTo>
                      <a:pt x="2862" y="1630"/>
                    </a:lnTo>
                    <a:lnTo>
                      <a:pt x="2862" y="1643"/>
                    </a:lnTo>
                    <a:lnTo>
                      <a:pt x="2868" y="1632"/>
                    </a:lnTo>
                    <a:lnTo>
                      <a:pt x="2850" y="1627"/>
                    </a:lnTo>
                    <a:lnTo>
                      <a:pt x="2844" y="1624"/>
                    </a:lnTo>
                    <a:lnTo>
                      <a:pt x="2832" y="1624"/>
                    </a:lnTo>
                    <a:lnTo>
                      <a:pt x="2832" y="1638"/>
                    </a:lnTo>
                    <a:lnTo>
                      <a:pt x="2835" y="1627"/>
                    </a:lnTo>
                    <a:lnTo>
                      <a:pt x="2820" y="1624"/>
                    </a:lnTo>
                    <a:lnTo>
                      <a:pt x="2805" y="1621"/>
                    </a:lnTo>
                    <a:lnTo>
                      <a:pt x="2802" y="1619"/>
                    </a:lnTo>
                    <a:lnTo>
                      <a:pt x="2790" y="1619"/>
                    </a:lnTo>
                    <a:lnTo>
                      <a:pt x="2790" y="1632"/>
                    </a:lnTo>
                    <a:lnTo>
                      <a:pt x="2793" y="1621"/>
                    </a:lnTo>
                    <a:lnTo>
                      <a:pt x="2778" y="1619"/>
                    </a:lnTo>
                    <a:lnTo>
                      <a:pt x="2762" y="1616"/>
                    </a:lnTo>
                    <a:lnTo>
                      <a:pt x="2744" y="1613"/>
                    </a:lnTo>
                    <a:lnTo>
                      <a:pt x="2741" y="1624"/>
                    </a:lnTo>
                    <a:lnTo>
                      <a:pt x="2744" y="1613"/>
                    </a:lnTo>
                    <a:lnTo>
                      <a:pt x="2732" y="1610"/>
                    </a:lnTo>
                    <a:lnTo>
                      <a:pt x="2717" y="1608"/>
                    </a:lnTo>
                    <a:lnTo>
                      <a:pt x="2702" y="1605"/>
                    </a:lnTo>
                    <a:lnTo>
                      <a:pt x="2699" y="1616"/>
                    </a:lnTo>
                    <a:lnTo>
                      <a:pt x="2705" y="1605"/>
                    </a:lnTo>
                    <a:lnTo>
                      <a:pt x="2693" y="1599"/>
                    </a:lnTo>
                    <a:lnTo>
                      <a:pt x="2690" y="1599"/>
                    </a:lnTo>
                    <a:lnTo>
                      <a:pt x="2675" y="1597"/>
                    </a:lnTo>
                    <a:lnTo>
                      <a:pt x="2672" y="1608"/>
                    </a:lnTo>
                    <a:lnTo>
                      <a:pt x="2678" y="1597"/>
                    </a:lnTo>
                    <a:lnTo>
                      <a:pt x="2660" y="1591"/>
                    </a:lnTo>
                    <a:lnTo>
                      <a:pt x="2657" y="1591"/>
                    </a:lnTo>
                    <a:lnTo>
                      <a:pt x="2642" y="1588"/>
                    </a:lnTo>
                    <a:lnTo>
                      <a:pt x="2639" y="1599"/>
                    </a:lnTo>
                    <a:lnTo>
                      <a:pt x="2645" y="1588"/>
                    </a:lnTo>
                    <a:lnTo>
                      <a:pt x="2633" y="1583"/>
                    </a:lnTo>
                    <a:lnTo>
                      <a:pt x="2618" y="1577"/>
                    </a:lnTo>
                    <a:lnTo>
                      <a:pt x="2603" y="1572"/>
                    </a:lnTo>
                    <a:lnTo>
                      <a:pt x="2597" y="1583"/>
                    </a:lnTo>
                    <a:lnTo>
                      <a:pt x="2603" y="1572"/>
                    </a:lnTo>
                    <a:lnTo>
                      <a:pt x="2591" y="1567"/>
                    </a:lnTo>
                    <a:lnTo>
                      <a:pt x="2585" y="1577"/>
                    </a:lnTo>
                    <a:lnTo>
                      <a:pt x="2594" y="1567"/>
                    </a:lnTo>
                    <a:lnTo>
                      <a:pt x="2579" y="1558"/>
                    </a:lnTo>
                    <a:lnTo>
                      <a:pt x="2576" y="1558"/>
                    </a:lnTo>
                    <a:lnTo>
                      <a:pt x="2558" y="1553"/>
                    </a:lnTo>
                    <a:lnTo>
                      <a:pt x="2552" y="1564"/>
                    </a:lnTo>
                    <a:lnTo>
                      <a:pt x="2561" y="1553"/>
                    </a:lnTo>
                    <a:lnTo>
                      <a:pt x="2546" y="1545"/>
                    </a:lnTo>
                    <a:lnTo>
                      <a:pt x="2537" y="1556"/>
                    </a:lnTo>
                    <a:lnTo>
                      <a:pt x="2546" y="1545"/>
                    </a:lnTo>
                    <a:lnTo>
                      <a:pt x="2534" y="1536"/>
                    </a:lnTo>
                    <a:lnTo>
                      <a:pt x="2518" y="1528"/>
                    </a:lnTo>
                    <a:lnTo>
                      <a:pt x="2503" y="1520"/>
                    </a:lnTo>
                    <a:lnTo>
                      <a:pt x="2494" y="1531"/>
                    </a:lnTo>
                    <a:lnTo>
                      <a:pt x="2503" y="1520"/>
                    </a:lnTo>
                    <a:lnTo>
                      <a:pt x="2491" y="1512"/>
                    </a:lnTo>
                    <a:lnTo>
                      <a:pt x="2473" y="1501"/>
                    </a:lnTo>
                    <a:lnTo>
                      <a:pt x="2464" y="1512"/>
                    </a:lnTo>
                    <a:lnTo>
                      <a:pt x="2473" y="1504"/>
                    </a:lnTo>
                    <a:lnTo>
                      <a:pt x="2458" y="1493"/>
                    </a:lnTo>
                    <a:lnTo>
                      <a:pt x="2443" y="1482"/>
                    </a:lnTo>
                    <a:lnTo>
                      <a:pt x="2434" y="1490"/>
                    </a:lnTo>
                    <a:lnTo>
                      <a:pt x="2446" y="1482"/>
                    </a:lnTo>
                    <a:lnTo>
                      <a:pt x="2434" y="1468"/>
                    </a:lnTo>
                    <a:lnTo>
                      <a:pt x="2431" y="1468"/>
                    </a:lnTo>
                    <a:lnTo>
                      <a:pt x="2416" y="1457"/>
                    </a:lnTo>
                    <a:lnTo>
                      <a:pt x="2407" y="1465"/>
                    </a:lnTo>
                    <a:lnTo>
                      <a:pt x="2419" y="1457"/>
                    </a:lnTo>
                    <a:lnTo>
                      <a:pt x="2404" y="1443"/>
                    </a:lnTo>
                    <a:lnTo>
                      <a:pt x="2392" y="1451"/>
                    </a:lnTo>
                    <a:lnTo>
                      <a:pt x="2404" y="1443"/>
                    </a:lnTo>
                    <a:lnTo>
                      <a:pt x="2392" y="1430"/>
                    </a:lnTo>
                    <a:lnTo>
                      <a:pt x="2389" y="1430"/>
                    </a:lnTo>
                    <a:lnTo>
                      <a:pt x="2371" y="1416"/>
                    </a:lnTo>
                    <a:lnTo>
                      <a:pt x="2362" y="1424"/>
                    </a:lnTo>
                    <a:lnTo>
                      <a:pt x="2374" y="1416"/>
                    </a:lnTo>
                    <a:lnTo>
                      <a:pt x="2359" y="1402"/>
                    </a:lnTo>
                    <a:lnTo>
                      <a:pt x="2347" y="1410"/>
                    </a:lnTo>
                    <a:lnTo>
                      <a:pt x="2359" y="1402"/>
                    </a:lnTo>
                    <a:lnTo>
                      <a:pt x="2344" y="1386"/>
                    </a:lnTo>
                    <a:lnTo>
                      <a:pt x="2332" y="1394"/>
                    </a:lnTo>
                    <a:lnTo>
                      <a:pt x="2344" y="1388"/>
                    </a:lnTo>
                    <a:lnTo>
                      <a:pt x="2332" y="1369"/>
                    </a:lnTo>
                    <a:lnTo>
                      <a:pt x="2332" y="1367"/>
                    </a:lnTo>
                    <a:lnTo>
                      <a:pt x="2317" y="1350"/>
                    </a:lnTo>
                    <a:lnTo>
                      <a:pt x="2305" y="1358"/>
                    </a:lnTo>
                    <a:lnTo>
                      <a:pt x="2317" y="1350"/>
                    </a:lnTo>
                    <a:lnTo>
                      <a:pt x="2302" y="1331"/>
                    </a:lnTo>
                    <a:lnTo>
                      <a:pt x="2287" y="1312"/>
                    </a:lnTo>
                    <a:lnTo>
                      <a:pt x="2271" y="1293"/>
                    </a:lnTo>
                    <a:lnTo>
                      <a:pt x="2256" y="1273"/>
                    </a:lnTo>
                    <a:lnTo>
                      <a:pt x="2241" y="1254"/>
                    </a:lnTo>
                    <a:lnTo>
                      <a:pt x="2229" y="1262"/>
                    </a:lnTo>
                    <a:lnTo>
                      <a:pt x="2241" y="1257"/>
                    </a:lnTo>
                    <a:lnTo>
                      <a:pt x="2229" y="1232"/>
                    </a:lnTo>
                    <a:lnTo>
                      <a:pt x="2214" y="1210"/>
                    </a:lnTo>
                    <a:lnTo>
                      <a:pt x="2196" y="1186"/>
                    </a:lnTo>
                    <a:lnTo>
                      <a:pt x="2184" y="1191"/>
                    </a:lnTo>
                    <a:lnTo>
                      <a:pt x="2196" y="1186"/>
                    </a:lnTo>
                    <a:lnTo>
                      <a:pt x="2184" y="1164"/>
                    </a:lnTo>
                    <a:lnTo>
                      <a:pt x="2169" y="1139"/>
                    </a:lnTo>
                    <a:lnTo>
                      <a:pt x="2154" y="1115"/>
                    </a:lnTo>
                    <a:lnTo>
                      <a:pt x="2142" y="1120"/>
                    </a:lnTo>
                    <a:lnTo>
                      <a:pt x="2154" y="1115"/>
                    </a:lnTo>
                    <a:lnTo>
                      <a:pt x="2139" y="1084"/>
                    </a:lnTo>
                    <a:lnTo>
                      <a:pt x="2127" y="1090"/>
                    </a:lnTo>
                    <a:lnTo>
                      <a:pt x="2142" y="1087"/>
                    </a:lnTo>
                    <a:lnTo>
                      <a:pt x="2130" y="1060"/>
                    </a:lnTo>
                    <a:lnTo>
                      <a:pt x="2127" y="1057"/>
                    </a:lnTo>
                    <a:lnTo>
                      <a:pt x="2112" y="1032"/>
                    </a:lnTo>
                    <a:lnTo>
                      <a:pt x="2094" y="1002"/>
                    </a:lnTo>
                    <a:lnTo>
                      <a:pt x="2082" y="1008"/>
                    </a:lnTo>
                    <a:lnTo>
                      <a:pt x="2097" y="1005"/>
                    </a:lnTo>
                    <a:lnTo>
                      <a:pt x="2085" y="975"/>
                    </a:lnTo>
                    <a:lnTo>
                      <a:pt x="2082" y="972"/>
                    </a:lnTo>
                    <a:lnTo>
                      <a:pt x="2067" y="945"/>
                    </a:lnTo>
                    <a:lnTo>
                      <a:pt x="2052" y="915"/>
                    </a:lnTo>
                    <a:lnTo>
                      <a:pt x="2036" y="884"/>
                    </a:lnTo>
                    <a:lnTo>
                      <a:pt x="2024" y="890"/>
                    </a:lnTo>
                    <a:lnTo>
                      <a:pt x="2040" y="887"/>
                    </a:lnTo>
                    <a:lnTo>
                      <a:pt x="2027" y="857"/>
                    </a:lnTo>
                    <a:lnTo>
                      <a:pt x="2024" y="854"/>
                    </a:lnTo>
                    <a:lnTo>
                      <a:pt x="2006" y="821"/>
                    </a:lnTo>
                    <a:lnTo>
                      <a:pt x="1991" y="791"/>
                    </a:lnTo>
                    <a:lnTo>
                      <a:pt x="1979" y="797"/>
                    </a:lnTo>
                    <a:lnTo>
                      <a:pt x="1994" y="794"/>
                    </a:lnTo>
                    <a:lnTo>
                      <a:pt x="1982" y="761"/>
                    </a:lnTo>
                    <a:lnTo>
                      <a:pt x="1979" y="758"/>
                    </a:lnTo>
                    <a:lnTo>
                      <a:pt x="1964" y="728"/>
                    </a:lnTo>
                    <a:lnTo>
                      <a:pt x="1952" y="734"/>
                    </a:lnTo>
                    <a:lnTo>
                      <a:pt x="1967" y="731"/>
                    </a:lnTo>
                    <a:lnTo>
                      <a:pt x="1952" y="695"/>
                    </a:lnTo>
                    <a:lnTo>
                      <a:pt x="1949" y="693"/>
                    </a:lnTo>
                    <a:lnTo>
                      <a:pt x="1934" y="663"/>
                    </a:lnTo>
                    <a:lnTo>
                      <a:pt x="1922" y="668"/>
                    </a:lnTo>
                    <a:lnTo>
                      <a:pt x="1937" y="665"/>
                    </a:lnTo>
                    <a:lnTo>
                      <a:pt x="1925" y="632"/>
                    </a:lnTo>
                    <a:lnTo>
                      <a:pt x="1922" y="630"/>
                    </a:lnTo>
                    <a:lnTo>
                      <a:pt x="1904" y="600"/>
                    </a:lnTo>
                    <a:lnTo>
                      <a:pt x="1892" y="605"/>
                    </a:lnTo>
                    <a:lnTo>
                      <a:pt x="1907" y="600"/>
                    </a:lnTo>
                    <a:lnTo>
                      <a:pt x="1892" y="567"/>
                    </a:lnTo>
                    <a:lnTo>
                      <a:pt x="1877" y="572"/>
                    </a:lnTo>
                    <a:lnTo>
                      <a:pt x="1892" y="569"/>
                    </a:lnTo>
                    <a:lnTo>
                      <a:pt x="1880" y="537"/>
                    </a:lnTo>
                    <a:lnTo>
                      <a:pt x="1877" y="534"/>
                    </a:lnTo>
                    <a:lnTo>
                      <a:pt x="1862" y="504"/>
                    </a:lnTo>
                    <a:lnTo>
                      <a:pt x="1847" y="474"/>
                    </a:lnTo>
                    <a:lnTo>
                      <a:pt x="1835" y="479"/>
                    </a:lnTo>
                    <a:lnTo>
                      <a:pt x="1850" y="474"/>
                    </a:lnTo>
                    <a:lnTo>
                      <a:pt x="1835" y="441"/>
                    </a:lnTo>
                    <a:lnTo>
                      <a:pt x="1832" y="441"/>
                    </a:lnTo>
                    <a:lnTo>
                      <a:pt x="1817" y="411"/>
                    </a:lnTo>
                    <a:lnTo>
                      <a:pt x="1802" y="380"/>
                    </a:lnTo>
                    <a:lnTo>
                      <a:pt x="1786" y="353"/>
                    </a:lnTo>
                    <a:lnTo>
                      <a:pt x="1774" y="359"/>
                    </a:lnTo>
                    <a:lnTo>
                      <a:pt x="1789" y="356"/>
                    </a:lnTo>
                    <a:lnTo>
                      <a:pt x="1777" y="326"/>
                    </a:lnTo>
                    <a:lnTo>
                      <a:pt x="1774" y="323"/>
                    </a:lnTo>
                    <a:lnTo>
                      <a:pt x="1759" y="295"/>
                    </a:lnTo>
                    <a:lnTo>
                      <a:pt x="1744" y="268"/>
                    </a:lnTo>
                    <a:lnTo>
                      <a:pt x="1729" y="243"/>
                    </a:lnTo>
                    <a:lnTo>
                      <a:pt x="1714" y="219"/>
                    </a:lnTo>
                    <a:lnTo>
                      <a:pt x="1699" y="194"/>
                    </a:lnTo>
                    <a:lnTo>
                      <a:pt x="1684" y="172"/>
                    </a:lnTo>
                    <a:lnTo>
                      <a:pt x="1672" y="178"/>
                    </a:lnTo>
                    <a:lnTo>
                      <a:pt x="1684" y="172"/>
                    </a:lnTo>
                    <a:lnTo>
                      <a:pt x="1672" y="150"/>
                    </a:lnTo>
                    <a:lnTo>
                      <a:pt x="1672" y="148"/>
                    </a:lnTo>
                    <a:lnTo>
                      <a:pt x="1657" y="128"/>
                    </a:lnTo>
                    <a:lnTo>
                      <a:pt x="1642" y="109"/>
                    </a:lnTo>
                    <a:lnTo>
                      <a:pt x="1624" y="93"/>
                    </a:lnTo>
                    <a:lnTo>
                      <a:pt x="1612" y="101"/>
                    </a:lnTo>
                    <a:lnTo>
                      <a:pt x="1624" y="96"/>
                    </a:lnTo>
                    <a:lnTo>
                      <a:pt x="1612" y="79"/>
                    </a:lnTo>
                    <a:lnTo>
                      <a:pt x="1612" y="76"/>
                    </a:lnTo>
                    <a:lnTo>
                      <a:pt x="1597" y="60"/>
                    </a:lnTo>
                    <a:lnTo>
                      <a:pt x="1594" y="60"/>
                    </a:lnTo>
                    <a:lnTo>
                      <a:pt x="1579" y="49"/>
                    </a:lnTo>
                    <a:lnTo>
                      <a:pt x="1570" y="57"/>
                    </a:lnTo>
                    <a:lnTo>
                      <a:pt x="1582" y="49"/>
                    </a:lnTo>
                    <a:lnTo>
                      <a:pt x="1570" y="38"/>
                    </a:lnTo>
                    <a:lnTo>
                      <a:pt x="1567" y="38"/>
                    </a:lnTo>
                    <a:lnTo>
                      <a:pt x="1552" y="27"/>
                    </a:lnTo>
                    <a:lnTo>
                      <a:pt x="1549" y="24"/>
                    </a:lnTo>
                    <a:lnTo>
                      <a:pt x="1533" y="19"/>
                    </a:lnTo>
                    <a:lnTo>
                      <a:pt x="1527" y="30"/>
                    </a:lnTo>
                    <a:lnTo>
                      <a:pt x="1533" y="19"/>
                    </a:lnTo>
                    <a:lnTo>
                      <a:pt x="1515" y="11"/>
                    </a:lnTo>
                    <a:lnTo>
                      <a:pt x="1512" y="11"/>
                    </a:lnTo>
                    <a:lnTo>
                      <a:pt x="1500" y="8"/>
                    </a:lnTo>
                    <a:lnTo>
                      <a:pt x="1485" y="5"/>
                    </a:lnTo>
                    <a:lnTo>
                      <a:pt x="1470" y="2"/>
                    </a:lnTo>
                    <a:lnTo>
                      <a:pt x="1467" y="0"/>
                    </a:lnTo>
                    <a:lnTo>
                      <a:pt x="1455" y="0"/>
                    </a:lnTo>
                    <a:lnTo>
                      <a:pt x="1452" y="2"/>
                    </a:lnTo>
                    <a:lnTo>
                      <a:pt x="1437" y="5"/>
                    </a:lnTo>
                    <a:lnTo>
                      <a:pt x="1419" y="11"/>
                    </a:lnTo>
                    <a:lnTo>
                      <a:pt x="1404" y="16"/>
                    </a:lnTo>
                    <a:lnTo>
                      <a:pt x="1401" y="16"/>
                    </a:lnTo>
                    <a:lnTo>
                      <a:pt x="1389" y="22"/>
                    </a:lnTo>
                    <a:lnTo>
                      <a:pt x="1374" y="30"/>
                    </a:lnTo>
                    <a:lnTo>
                      <a:pt x="1371" y="33"/>
                    </a:lnTo>
                    <a:lnTo>
                      <a:pt x="1356" y="43"/>
                    </a:lnTo>
                    <a:lnTo>
                      <a:pt x="1344" y="57"/>
                    </a:lnTo>
                    <a:lnTo>
                      <a:pt x="1329" y="74"/>
                    </a:lnTo>
                    <a:lnTo>
                      <a:pt x="1338" y="82"/>
                    </a:lnTo>
                    <a:lnTo>
                      <a:pt x="1329" y="74"/>
                    </a:lnTo>
                    <a:lnTo>
                      <a:pt x="1311" y="87"/>
                    </a:lnTo>
                    <a:lnTo>
                      <a:pt x="1295" y="104"/>
                    </a:lnTo>
                    <a:lnTo>
                      <a:pt x="1292" y="106"/>
                    </a:lnTo>
                    <a:lnTo>
                      <a:pt x="1280" y="123"/>
                    </a:lnTo>
                    <a:lnTo>
                      <a:pt x="1292" y="128"/>
                    </a:lnTo>
                    <a:lnTo>
                      <a:pt x="1280" y="120"/>
                    </a:lnTo>
                    <a:lnTo>
                      <a:pt x="1265" y="139"/>
                    </a:lnTo>
                    <a:lnTo>
                      <a:pt x="1265" y="142"/>
                    </a:lnTo>
                    <a:lnTo>
                      <a:pt x="1250" y="164"/>
                    </a:lnTo>
                    <a:lnTo>
                      <a:pt x="1238" y="186"/>
                    </a:lnTo>
                    <a:lnTo>
                      <a:pt x="1250" y="191"/>
                    </a:lnTo>
                    <a:lnTo>
                      <a:pt x="1238" y="186"/>
                    </a:lnTo>
                    <a:lnTo>
                      <a:pt x="1220" y="211"/>
                    </a:lnTo>
                    <a:lnTo>
                      <a:pt x="1205" y="235"/>
                    </a:lnTo>
                    <a:lnTo>
                      <a:pt x="1190" y="260"/>
                    </a:lnTo>
                    <a:lnTo>
                      <a:pt x="1178" y="285"/>
                    </a:lnTo>
                    <a:lnTo>
                      <a:pt x="1163" y="312"/>
                    </a:lnTo>
                    <a:lnTo>
                      <a:pt x="1148" y="342"/>
                    </a:lnTo>
                    <a:lnTo>
                      <a:pt x="1145" y="348"/>
                    </a:lnTo>
                    <a:lnTo>
                      <a:pt x="1148" y="345"/>
                    </a:lnTo>
                    <a:lnTo>
                      <a:pt x="1136" y="372"/>
                    </a:lnTo>
                    <a:lnTo>
                      <a:pt x="1148" y="375"/>
                    </a:lnTo>
                    <a:lnTo>
                      <a:pt x="1136" y="369"/>
                    </a:lnTo>
                    <a:lnTo>
                      <a:pt x="1118" y="400"/>
                    </a:lnTo>
                    <a:lnTo>
                      <a:pt x="1103" y="430"/>
                    </a:lnTo>
                    <a:lnTo>
                      <a:pt x="1088" y="463"/>
                    </a:lnTo>
                    <a:lnTo>
                      <a:pt x="1085" y="468"/>
                    </a:lnTo>
                    <a:lnTo>
                      <a:pt x="1088" y="465"/>
                    </a:lnTo>
                    <a:lnTo>
                      <a:pt x="1076" y="495"/>
                    </a:lnTo>
                    <a:lnTo>
                      <a:pt x="1088" y="498"/>
                    </a:lnTo>
                    <a:lnTo>
                      <a:pt x="1076" y="493"/>
                    </a:lnTo>
                    <a:lnTo>
                      <a:pt x="1061" y="523"/>
                    </a:lnTo>
                    <a:lnTo>
                      <a:pt x="1045" y="553"/>
                    </a:lnTo>
                    <a:lnTo>
                      <a:pt x="1030" y="586"/>
                    </a:lnTo>
                    <a:lnTo>
                      <a:pt x="1015" y="619"/>
                    </a:lnTo>
                    <a:lnTo>
                      <a:pt x="1000" y="652"/>
                    </a:lnTo>
                    <a:lnTo>
                      <a:pt x="985" y="682"/>
                    </a:lnTo>
                    <a:lnTo>
                      <a:pt x="982" y="687"/>
                    </a:lnTo>
                    <a:lnTo>
                      <a:pt x="985" y="684"/>
                    </a:lnTo>
                    <a:lnTo>
                      <a:pt x="973" y="717"/>
                    </a:lnTo>
                    <a:lnTo>
                      <a:pt x="985" y="720"/>
                    </a:lnTo>
                    <a:lnTo>
                      <a:pt x="973" y="715"/>
                    </a:lnTo>
                    <a:lnTo>
                      <a:pt x="958" y="747"/>
                    </a:lnTo>
                    <a:lnTo>
                      <a:pt x="940" y="780"/>
                    </a:lnTo>
                    <a:lnTo>
                      <a:pt x="937" y="786"/>
                    </a:lnTo>
                    <a:lnTo>
                      <a:pt x="940" y="783"/>
                    </a:lnTo>
                    <a:lnTo>
                      <a:pt x="928" y="813"/>
                    </a:lnTo>
                    <a:lnTo>
                      <a:pt x="940" y="816"/>
                    </a:lnTo>
                    <a:lnTo>
                      <a:pt x="928" y="810"/>
                    </a:lnTo>
                    <a:lnTo>
                      <a:pt x="913" y="841"/>
                    </a:lnTo>
                    <a:lnTo>
                      <a:pt x="898" y="873"/>
                    </a:lnTo>
                    <a:lnTo>
                      <a:pt x="883" y="904"/>
                    </a:lnTo>
                    <a:lnTo>
                      <a:pt x="880" y="909"/>
                    </a:lnTo>
                    <a:lnTo>
                      <a:pt x="883" y="906"/>
                    </a:lnTo>
                    <a:lnTo>
                      <a:pt x="871" y="936"/>
                    </a:lnTo>
                    <a:lnTo>
                      <a:pt x="883" y="939"/>
                    </a:lnTo>
                    <a:lnTo>
                      <a:pt x="871" y="934"/>
                    </a:lnTo>
                    <a:lnTo>
                      <a:pt x="856" y="961"/>
                    </a:lnTo>
                    <a:lnTo>
                      <a:pt x="838" y="994"/>
                    </a:lnTo>
                    <a:lnTo>
                      <a:pt x="835" y="999"/>
                    </a:lnTo>
                    <a:lnTo>
                      <a:pt x="838" y="997"/>
                    </a:lnTo>
                    <a:lnTo>
                      <a:pt x="826" y="1024"/>
                    </a:lnTo>
                    <a:lnTo>
                      <a:pt x="838" y="1027"/>
                    </a:lnTo>
                    <a:lnTo>
                      <a:pt x="826" y="1021"/>
                    </a:lnTo>
                    <a:lnTo>
                      <a:pt x="811" y="1049"/>
                    </a:lnTo>
                    <a:lnTo>
                      <a:pt x="795" y="1076"/>
                    </a:lnTo>
                    <a:lnTo>
                      <a:pt x="807" y="1082"/>
                    </a:lnTo>
                    <a:lnTo>
                      <a:pt x="795" y="1076"/>
                    </a:lnTo>
                    <a:lnTo>
                      <a:pt x="780" y="1101"/>
                    </a:lnTo>
                    <a:lnTo>
                      <a:pt x="777" y="1106"/>
                    </a:lnTo>
                    <a:lnTo>
                      <a:pt x="780" y="1104"/>
                    </a:lnTo>
                    <a:lnTo>
                      <a:pt x="768" y="1131"/>
                    </a:lnTo>
                    <a:lnTo>
                      <a:pt x="780" y="1134"/>
                    </a:lnTo>
                    <a:lnTo>
                      <a:pt x="768" y="1128"/>
                    </a:lnTo>
                    <a:lnTo>
                      <a:pt x="750" y="1153"/>
                    </a:lnTo>
                    <a:lnTo>
                      <a:pt x="735" y="1178"/>
                    </a:lnTo>
                    <a:lnTo>
                      <a:pt x="723" y="1202"/>
                    </a:lnTo>
                    <a:lnTo>
                      <a:pt x="735" y="1208"/>
                    </a:lnTo>
                    <a:lnTo>
                      <a:pt x="723" y="1202"/>
                    </a:lnTo>
                    <a:lnTo>
                      <a:pt x="708" y="1224"/>
                    </a:lnTo>
                    <a:lnTo>
                      <a:pt x="693" y="1249"/>
                    </a:lnTo>
                    <a:lnTo>
                      <a:pt x="705" y="1254"/>
                    </a:lnTo>
                    <a:lnTo>
                      <a:pt x="693" y="1246"/>
                    </a:lnTo>
                    <a:lnTo>
                      <a:pt x="678" y="1265"/>
                    </a:lnTo>
                    <a:lnTo>
                      <a:pt x="678" y="1268"/>
                    </a:lnTo>
                    <a:lnTo>
                      <a:pt x="666" y="1290"/>
                    </a:lnTo>
                    <a:lnTo>
                      <a:pt x="678" y="1295"/>
                    </a:lnTo>
                    <a:lnTo>
                      <a:pt x="669" y="1287"/>
                    </a:lnTo>
                    <a:lnTo>
                      <a:pt x="651" y="1306"/>
                    </a:lnTo>
                    <a:lnTo>
                      <a:pt x="648" y="1306"/>
                    </a:lnTo>
                    <a:lnTo>
                      <a:pt x="633" y="1325"/>
                    </a:lnTo>
                    <a:lnTo>
                      <a:pt x="633" y="1328"/>
                    </a:lnTo>
                    <a:lnTo>
                      <a:pt x="621" y="1345"/>
                    </a:lnTo>
                    <a:lnTo>
                      <a:pt x="633" y="1350"/>
                    </a:lnTo>
                    <a:lnTo>
                      <a:pt x="621" y="1342"/>
                    </a:lnTo>
                    <a:lnTo>
                      <a:pt x="606" y="1361"/>
                    </a:lnTo>
                    <a:lnTo>
                      <a:pt x="591" y="1380"/>
                    </a:lnTo>
                    <a:lnTo>
                      <a:pt x="603" y="1388"/>
                    </a:lnTo>
                    <a:lnTo>
                      <a:pt x="594" y="1380"/>
                    </a:lnTo>
                    <a:lnTo>
                      <a:pt x="579" y="1397"/>
                    </a:lnTo>
                    <a:lnTo>
                      <a:pt x="588" y="1405"/>
                    </a:lnTo>
                    <a:lnTo>
                      <a:pt x="579" y="1397"/>
                    </a:lnTo>
                    <a:lnTo>
                      <a:pt x="563" y="1410"/>
                    </a:lnTo>
                    <a:lnTo>
                      <a:pt x="548" y="1424"/>
                    </a:lnTo>
                    <a:lnTo>
                      <a:pt x="533" y="1438"/>
                    </a:lnTo>
                    <a:lnTo>
                      <a:pt x="521" y="1451"/>
                    </a:lnTo>
                    <a:lnTo>
                      <a:pt x="530" y="1460"/>
                    </a:lnTo>
                    <a:lnTo>
                      <a:pt x="521" y="1451"/>
                    </a:lnTo>
                    <a:lnTo>
                      <a:pt x="506" y="1465"/>
                    </a:lnTo>
                    <a:lnTo>
                      <a:pt x="515" y="1473"/>
                    </a:lnTo>
                    <a:lnTo>
                      <a:pt x="506" y="1465"/>
                    </a:lnTo>
                    <a:lnTo>
                      <a:pt x="491" y="1476"/>
                    </a:lnTo>
                    <a:lnTo>
                      <a:pt x="479" y="1487"/>
                    </a:lnTo>
                    <a:lnTo>
                      <a:pt x="488" y="1495"/>
                    </a:lnTo>
                    <a:lnTo>
                      <a:pt x="482" y="1484"/>
                    </a:lnTo>
                    <a:lnTo>
                      <a:pt x="464" y="1495"/>
                    </a:lnTo>
                    <a:lnTo>
                      <a:pt x="461" y="1498"/>
                    </a:lnTo>
                    <a:lnTo>
                      <a:pt x="446" y="1512"/>
                    </a:lnTo>
                    <a:lnTo>
                      <a:pt x="455" y="1520"/>
                    </a:lnTo>
                    <a:lnTo>
                      <a:pt x="449" y="1509"/>
                    </a:lnTo>
                    <a:lnTo>
                      <a:pt x="434" y="1517"/>
                    </a:lnTo>
                    <a:lnTo>
                      <a:pt x="431" y="1517"/>
                    </a:lnTo>
                    <a:lnTo>
                      <a:pt x="419" y="1525"/>
                    </a:lnTo>
                    <a:lnTo>
                      <a:pt x="428" y="1536"/>
                    </a:lnTo>
                    <a:lnTo>
                      <a:pt x="422" y="1525"/>
                    </a:lnTo>
                    <a:lnTo>
                      <a:pt x="407" y="1534"/>
                    </a:lnTo>
                    <a:lnTo>
                      <a:pt x="392" y="1542"/>
                    </a:lnTo>
                    <a:lnTo>
                      <a:pt x="377" y="1550"/>
                    </a:lnTo>
                    <a:lnTo>
                      <a:pt x="362" y="1558"/>
                    </a:lnTo>
                    <a:lnTo>
                      <a:pt x="368" y="1569"/>
                    </a:lnTo>
                    <a:lnTo>
                      <a:pt x="365" y="1558"/>
                    </a:lnTo>
                    <a:lnTo>
                      <a:pt x="350" y="1564"/>
                    </a:lnTo>
                    <a:lnTo>
                      <a:pt x="335" y="1569"/>
                    </a:lnTo>
                    <a:lnTo>
                      <a:pt x="332" y="1569"/>
                    </a:lnTo>
                    <a:lnTo>
                      <a:pt x="320" y="1575"/>
                    </a:lnTo>
                    <a:lnTo>
                      <a:pt x="326" y="1586"/>
                    </a:lnTo>
                    <a:lnTo>
                      <a:pt x="323" y="1575"/>
                    </a:lnTo>
                    <a:lnTo>
                      <a:pt x="307" y="1580"/>
                    </a:lnTo>
                    <a:lnTo>
                      <a:pt x="292" y="1586"/>
                    </a:lnTo>
                    <a:lnTo>
                      <a:pt x="277" y="1591"/>
                    </a:lnTo>
                    <a:lnTo>
                      <a:pt x="280" y="1602"/>
                    </a:lnTo>
                    <a:lnTo>
                      <a:pt x="277" y="1591"/>
                    </a:lnTo>
                    <a:lnTo>
                      <a:pt x="262" y="1594"/>
                    </a:lnTo>
                    <a:lnTo>
                      <a:pt x="247" y="1599"/>
                    </a:lnTo>
                    <a:lnTo>
                      <a:pt x="250" y="1610"/>
                    </a:lnTo>
                    <a:lnTo>
                      <a:pt x="247" y="1599"/>
                    </a:lnTo>
                    <a:lnTo>
                      <a:pt x="232" y="1602"/>
                    </a:lnTo>
                    <a:lnTo>
                      <a:pt x="220" y="1605"/>
                    </a:lnTo>
                    <a:lnTo>
                      <a:pt x="205" y="1608"/>
                    </a:lnTo>
                    <a:lnTo>
                      <a:pt x="187" y="1613"/>
                    </a:lnTo>
                    <a:lnTo>
                      <a:pt x="190" y="1624"/>
                    </a:lnTo>
                    <a:lnTo>
                      <a:pt x="187" y="1613"/>
                    </a:lnTo>
                    <a:lnTo>
                      <a:pt x="175" y="1616"/>
                    </a:lnTo>
                    <a:lnTo>
                      <a:pt x="178" y="1627"/>
                    </a:lnTo>
                    <a:lnTo>
                      <a:pt x="178" y="1613"/>
                    </a:lnTo>
                    <a:lnTo>
                      <a:pt x="163" y="1613"/>
                    </a:lnTo>
                    <a:lnTo>
                      <a:pt x="160" y="1616"/>
                    </a:lnTo>
                    <a:lnTo>
                      <a:pt x="145" y="1619"/>
                    </a:lnTo>
                    <a:lnTo>
                      <a:pt x="130" y="1621"/>
                    </a:lnTo>
                    <a:lnTo>
                      <a:pt x="118" y="1624"/>
                    </a:lnTo>
                    <a:lnTo>
                      <a:pt x="121" y="1635"/>
                    </a:lnTo>
                    <a:lnTo>
                      <a:pt x="121" y="1621"/>
                    </a:lnTo>
                    <a:lnTo>
                      <a:pt x="106" y="1621"/>
                    </a:lnTo>
                    <a:lnTo>
                      <a:pt x="106" y="1624"/>
                    </a:lnTo>
                    <a:lnTo>
                      <a:pt x="88" y="1627"/>
                    </a:lnTo>
                    <a:lnTo>
                      <a:pt x="82" y="1627"/>
                    </a:lnTo>
                    <a:lnTo>
                      <a:pt x="69" y="1632"/>
                    </a:lnTo>
                    <a:lnTo>
                      <a:pt x="76" y="1643"/>
                    </a:lnTo>
                    <a:lnTo>
                      <a:pt x="76" y="1630"/>
                    </a:lnTo>
                    <a:lnTo>
                      <a:pt x="60" y="1630"/>
                    </a:lnTo>
                    <a:lnTo>
                      <a:pt x="57" y="1632"/>
                    </a:lnTo>
                    <a:lnTo>
                      <a:pt x="42" y="1635"/>
                    </a:lnTo>
                    <a:lnTo>
                      <a:pt x="45" y="1646"/>
                    </a:lnTo>
                    <a:lnTo>
                      <a:pt x="45" y="1632"/>
                    </a:lnTo>
                    <a:lnTo>
                      <a:pt x="30" y="1632"/>
                    </a:lnTo>
                    <a:lnTo>
                      <a:pt x="18" y="1632"/>
                    </a:lnTo>
                    <a:lnTo>
                      <a:pt x="15" y="1635"/>
                    </a:lnTo>
                    <a:lnTo>
                      <a:pt x="0" y="1638"/>
                    </a:lnTo>
                    <a:close/>
                  </a:path>
                </a:pathLst>
              </a:custGeom>
              <a:solidFill>
                <a:srgbClr val="990000"/>
              </a:solidFill>
              <a:ln w="9525" cmpd="sng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7" name="Line 241"/>
              <p:cNvSpPr>
                <a:spLocks noChangeShapeType="1"/>
              </p:cNvSpPr>
              <p:nvPr/>
            </p:nvSpPr>
            <p:spPr bwMode="auto">
              <a:xfrm>
                <a:off x="480" y="3360"/>
                <a:ext cx="2688" cy="0"/>
              </a:xfrm>
              <a:prstGeom prst="line">
                <a:avLst/>
              </a:pr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8" name="Line 242"/>
              <p:cNvSpPr>
                <a:spLocks noChangeShapeType="1"/>
              </p:cNvSpPr>
              <p:nvPr/>
            </p:nvSpPr>
            <p:spPr bwMode="auto">
              <a:xfrm>
                <a:off x="1824" y="2112"/>
                <a:ext cx="0" cy="1248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9" name="Rectangle 243"/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48" cy="12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10" name="Rectangle 244"/>
              <p:cNvSpPr>
                <a:spLocks noChangeArrowheads="1"/>
              </p:cNvSpPr>
              <p:nvPr/>
            </p:nvSpPr>
            <p:spPr bwMode="auto">
              <a:xfrm>
                <a:off x="1728" y="2160"/>
                <a:ext cx="48" cy="12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11" name="Rectangle 245"/>
              <p:cNvSpPr>
                <a:spLocks noChangeArrowheads="1"/>
              </p:cNvSpPr>
              <p:nvPr/>
            </p:nvSpPr>
            <p:spPr bwMode="auto">
              <a:xfrm>
                <a:off x="1776" y="2112"/>
                <a:ext cx="48" cy="12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12" name="Rectangle 246"/>
              <p:cNvSpPr>
                <a:spLocks noChangeArrowheads="1"/>
              </p:cNvSpPr>
              <p:nvPr/>
            </p:nvSpPr>
            <p:spPr bwMode="auto">
              <a:xfrm>
                <a:off x="1824" y="2112"/>
                <a:ext cx="48" cy="12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13" name="Rectangle 247"/>
              <p:cNvSpPr>
                <a:spLocks noChangeArrowheads="1"/>
              </p:cNvSpPr>
              <p:nvPr/>
            </p:nvSpPr>
            <p:spPr bwMode="auto">
              <a:xfrm>
                <a:off x="1920" y="2208"/>
                <a:ext cx="48" cy="115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14" name="Rectangle 248"/>
              <p:cNvSpPr>
                <a:spLocks noChangeArrowheads="1"/>
              </p:cNvSpPr>
              <p:nvPr/>
            </p:nvSpPr>
            <p:spPr bwMode="auto">
              <a:xfrm>
                <a:off x="1680" y="2208"/>
                <a:ext cx="48" cy="115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15" name="Rectangle 249"/>
              <p:cNvSpPr>
                <a:spLocks noChangeArrowheads="1"/>
              </p:cNvSpPr>
              <p:nvPr/>
            </p:nvSpPr>
            <p:spPr bwMode="auto">
              <a:xfrm>
                <a:off x="1968" y="2256"/>
                <a:ext cx="48" cy="110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16" name="Rectangle 250"/>
              <p:cNvSpPr>
                <a:spLocks noChangeArrowheads="1"/>
              </p:cNvSpPr>
              <p:nvPr/>
            </p:nvSpPr>
            <p:spPr bwMode="auto">
              <a:xfrm>
                <a:off x="1632" y="2256"/>
                <a:ext cx="48" cy="110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17" name="Line 251"/>
              <p:cNvSpPr>
                <a:spLocks noChangeShapeType="1"/>
              </p:cNvSpPr>
              <p:nvPr/>
            </p:nvSpPr>
            <p:spPr bwMode="auto">
              <a:xfrm>
                <a:off x="1632" y="2304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8" name="Rectangle 252"/>
              <p:cNvSpPr>
                <a:spLocks noChangeArrowheads="1"/>
              </p:cNvSpPr>
              <p:nvPr/>
            </p:nvSpPr>
            <p:spPr bwMode="auto">
              <a:xfrm>
                <a:off x="2016" y="2352"/>
                <a:ext cx="48" cy="100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19" name="Rectangle 253"/>
              <p:cNvSpPr>
                <a:spLocks noChangeArrowheads="1"/>
              </p:cNvSpPr>
              <p:nvPr/>
            </p:nvSpPr>
            <p:spPr bwMode="auto">
              <a:xfrm>
                <a:off x="1584" y="2352"/>
                <a:ext cx="48" cy="100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20" name="Rectangle 254"/>
              <p:cNvSpPr>
                <a:spLocks noChangeArrowheads="1"/>
              </p:cNvSpPr>
              <p:nvPr/>
            </p:nvSpPr>
            <p:spPr bwMode="auto">
              <a:xfrm>
                <a:off x="2064" y="2448"/>
                <a:ext cx="48" cy="9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21" name="Rectangle 255"/>
              <p:cNvSpPr>
                <a:spLocks noChangeArrowheads="1"/>
              </p:cNvSpPr>
              <p:nvPr/>
            </p:nvSpPr>
            <p:spPr bwMode="auto">
              <a:xfrm>
                <a:off x="1536" y="2448"/>
                <a:ext cx="48" cy="91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22" name="Rectangle 256"/>
              <p:cNvSpPr>
                <a:spLocks noChangeArrowheads="1"/>
              </p:cNvSpPr>
              <p:nvPr/>
            </p:nvSpPr>
            <p:spPr bwMode="auto">
              <a:xfrm>
                <a:off x="1488" y="2496"/>
                <a:ext cx="48" cy="86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23" name="Rectangle 257"/>
              <p:cNvSpPr>
                <a:spLocks noChangeArrowheads="1"/>
              </p:cNvSpPr>
              <p:nvPr/>
            </p:nvSpPr>
            <p:spPr bwMode="auto">
              <a:xfrm>
                <a:off x="2112" y="2544"/>
                <a:ext cx="48" cy="81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24" name="Rectangle 258"/>
              <p:cNvSpPr>
                <a:spLocks noChangeArrowheads="1"/>
              </p:cNvSpPr>
              <p:nvPr/>
            </p:nvSpPr>
            <p:spPr bwMode="auto">
              <a:xfrm>
                <a:off x="2160" y="2640"/>
                <a:ext cx="48" cy="72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25" name="Rectangle 259"/>
              <p:cNvSpPr>
                <a:spLocks noChangeArrowheads="1"/>
              </p:cNvSpPr>
              <p:nvPr/>
            </p:nvSpPr>
            <p:spPr bwMode="auto">
              <a:xfrm>
                <a:off x="2208" y="2736"/>
                <a:ext cx="48" cy="62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26" name="Rectangle 260"/>
              <p:cNvSpPr>
                <a:spLocks noChangeArrowheads="1"/>
              </p:cNvSpPr>
              <p:nvPr/>
            </p:nvSpPr>
            <p:spPr bwMode="auto">
              <a:xfrm>
                <a:off x="2256" y="2832"/>
                <a:ext cx="48" cy="52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27" name="Rectangle 261"/>
              <p:cNvSpPr>
                <a:spLocks noChangeArrowheads="1"/>
              </p:cNvSpPr>
              <p:nvPr/>
            </p:nvSpPr>
            <p:spPr bwMode="auto">
              <a:xfrm>
                <a:off x="2304" y="2928"/>
                <a:ext cx="48" cy="43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28" name="Rectangle 262"/>
              <p:cNvSpPr>
                <a:spLocks noChangeArrowheads="1"/>
              </p:cNvSpPr>
              <p:nvPr/>
            </p:nvSpPr>
            <p:spPr bwMode="auto">
              <a:xfrm>
                <a:off x="2352" y="3024"/>
                <a:ext cx="48" cy="3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29" name="Rectangle 263"/>
              <p:cNvSpPr>
                <a:spLocks noChangeArrowheads="1"/>
              </p:cNvSpPr>
              <p:nvPr/>
            </p:nvSpPr>
            <p:spPr bwMode="auto">
              <a:xfrm>
                <a:off x="2400" y="3072"/>
                <a:ext cx="48" cy="28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30" name="Rectangle 264"/>
              <p:cNvSpPr>
                <a:spLocks noChangeArrowheads="1"/>
              </p:cNvSpPr>
              <p:nvPr/>
            </p:nvSpPr>
            <p:spPr bwMode="auto">
              <a:xfrm>
                <a:off x="2448" y="3120"/>
                <a:ext cx="48" cy="24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31" name="Rectangle 265"/>
              <p:cNvSpPr>
                <a:spLocks noChangeArrowheads="1"/>
              </p:cNvSpPr>
              <p:nvPr/>
            </p:nvSpPr>
            <p:spPr bwMode="auto">
              <a:xfrm>
                <a:off x="2496" y="3168"/>
                <a:ext cx="48" cy="19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32" name="Rectangle 266"/>
              <p:cNvSpPr>
                <a:spLocks noChangeArrowheads="1"/>
              </p:cNvSpPr>
              <p:nvPr/>
            </p:nvSpPr>
            <p:spPr bwMode="auto">
              <a:xfrm>
                <a:off x="2544" y="3216"/>
                <a:ext cx="48" cy="14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33" name="Rectangle 267"/>
              <p:cNvSpPr>
                <a:spLocks noChangeArrowheads="1"/>
              </p:cNvSpPr>
              <p:nvPr/>
            </p:nvSpPr>
            <p:spPr bwMode="auto">
              <a:xfrm>
                <a:off x="2592" y="3264"/>
                <a:ext cx="48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34" name="Rectangle 268"/>
              <p:cNvSpPr>
                <a:spLocks noChangeArrowheads="1"/>
              </p:cNvSpPr>
              <p:nvPr/>
            </p:nvSpPr>
            <p:spPr bwMode="auto">
              <a:xfrm>
                <a:off x="2640" y="3264"/>
                <a:ext cx="48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35" name="Rectangle 269"/>
              <p:cNvSpPr>
                <a:spLocks noChangeArrowheads="1"/>
              </p:cNvSpPr>
              <p:nvPr/>
            </p:nvSpPr>
            <p:spPr bwMode="auto">
              <a:xfrm>
                <a:off x="2688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36" name="Rectangle 270"/>
              <p:cNvSpPr>
                <a:spLocks noChangeArrowheads="1"/>
              </p:cNvSpPr>
              <p:nvPr/>
            </p:nvSpPr>
            <p:spPr bwMode="auto">
              <a:xfrm>
                <a:off x="2736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37" name="Rectangle 271"/>
              <p:cNvSpPr>
                <a:spLocks noChangeArrowheads="1"/>
              </p:cNvSpPr>
              <p:nvPr/>
            </p:nvSpPr>
            <p:spPr bwMode="auto">
              <a:xfrm>
                <a:off x="2784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38" name="Rectangle 272"/>
              <p:cNvSpPr>
                <a:spLocks noChangeArrowheads="1"/>
              </p:cNvSpPr>
              <p:nvPr/>
            </p:nvSpPr>
            <p:spPr bwMode="auto">
              <a:xfrm>
                <a:off x="1440" y="2592"/>
                <a:ext cx="48" cy="76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39" name="Rectangle 273"/>
              <p:cNvSpPr>
                <a:spLocks noChangeArrowheads="1"/>
              </p:cNvSpPr>
              <p:nvPr/>
            </p:nvSpPr>
            <p:spPr bwMode="auto">
              <a:xfrm>
                <a:off x="1392" y="2688"/>
                <a:ext cx="48" cy="67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40" name="Rectangle 274"/>
              <p:cNvSpPr>
                <a:spLocks noChangeArrowheads="1"/>
              </p:cNvSpPr>
              <p:nvPr/>
            </p:nvSpPr>
            <p:spPr bwMode="auto">
              <a:xfrm>
                <a:off x="1344" y="2784"/>
                <a:ext cx="48" cy="57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41" name="Rectangle 275"/>
              <p:cNvSpPr>
                <a:spLocks noChangeArrowheads="1"/>
              </p:cNvSpPr>
              <p:nvPr/>
            </p:nvSpPr>
            <p:spPr bwMode="auto">
              <a:xfrm>
                <a:off x="1296" y="2880"/>
                <a:ext cx="48" cy="48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42" name="Rectangle 276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48" cy="38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43" name="Rectangle 277"/>
              <p:cNvSpPr>
                <a:spLocks noChangeArrowheads="1"/>
              </p:cNvSpPr>
              <p:nvPr/>
            </p:nvSpPr>
            <p:spPr bwMode="auto">
              <a:xfrm>
                <a:off x="1200" y="3024"/>
                <a:ext cx="48" cy="33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44" name="Rectangle 278"/>
              <p:cNvSpPr>
                <a:spLocks noChangeArrowheads="1"/>
              </p:cNvSpPr>
              <p:nvPr/>
            </p:nvSpPr>
            <p:spPr bwMode="auto">
              <a:xfrm>
                <a:off x="1152" y="3072"/>
                <a:ext cx="48" cy="28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45" name="Rectangle 279"/>
              <p:cNvSpPr>
                <a:spLocks noChangeArrowheads="1"/>
              </p:cNvSpPr>
              <p:nvPr/>
            </p:nvSpPr>
            <p:spPr bwMode="auto">
              <a:xfrm>
                <a:off x="1104" y="3168"/>
                <a:ext cx="48" cy="192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46" name="Rectangle 280"/>
              <p:cNvSpPr>
                <a:spLocks noChangeArrowheads="1"/>
              </p:cNvSpPr>
              <p:nvPr/>
            </p:nvSpPr>
            <p:spPr bwMode="auto">
              <a:xfrm>
                <a:off x="1056" y="3216"/>
                <a:ext cx="48" cy="14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47" name="Rectangle 281"/>
              <p:cNvSpPr>
                <a:spLocks noChangeArrowheads="1"/>
              </p:cNvSpPr>
              <p:nvPr/>
            </p:nvSpPr>
            <p:spPr bwMode="auto">
              <a:xfrm>
                <a:off x="1008" y="3264"/>
                <a:ext cx="48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48" name="Rectangle 282"/>
              <p:cNvSpPr>
                <a:spLocks noChangeArrowheads="1"/>
              </p:cNvSpPr>
              <p:nvPr/>
            </p:nvSpPr>
            <p:spPr bwMode="auto">
              <a:xfrm>
                <a:off x="960" y="3264"/>
                <a:ext cx="48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49" name="Rectangle 283"/>
              <p:cNvSpPr>
                <a:spLocks noChangeArrowheads="1"/>
              </p:cNvSpPr>
              <p:nvPr/>
            </p:nvSpPr>
            <p:spPr bwMode="auto">
              <a:xfrm>
                <a:off x="912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50" name="Rectangle 284"/>
              <p:cNvSpPr>
                <a:spLocks noChangeArrowheads="1"/>
              </p:cNvSpPr>
              <p:nvPr/>
            </p:nvSpPr>
            <p:spPr bwMode="auto">
              <a:xfrm>
                <a:off x="864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51" name="Rectangle 285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52" name="Rectangle 286"/>
              <p:cNvSpPr>
                <a:spLocks noChangeArrowheads="1"/>
              </p:cNvSpPr>
              <p:nvPr/>
            </p:nvSpPr>
            <p:spPr bwMode="auto">
              <a:xfrm>
                <a:off x="768" y="3312"/>
                <a:ext cx="48" cy="4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99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0"/>
                  </a:spcBef>
                </a:pPr>
                <a:endParaRPr lang="en-GB" altLang="es-ES"/>
              </a:p>
            </p:txBody>
          </p:sp>
          <p:sp>
            <p:nvSpPr>
              <p:cNvPr id="453" name="Line 287"/>
              <p:cNvSpPr>
                <a:spLocks noChangeShapeType="1"/>
              </p:cNvSpPr>
              <p:nvPr/>
            </p:nvSpPr>
            <p:spPr bwMode="auto">
              <a:xfrm>
                <a:off x="960" y="3312"/>
                <a:ext cx="1728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54" name="Line 288"/>
              <p:cNvSpPr>
                <a:spLocks noChangeShapeType="1"/>
              </p:cNvSpPr>
              <p:nvPr/>
            </p:nvSpPr>
            <p:spPr bwMode="auto">
              <a:xfrm>
                <a:off x="1008" y="3264"/>
                <a:ext cx="163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55" name="Line 289"/>
              <p:cNvSpPr>
                <a:spLocks noChangeShapeType="1"/>
              </p:cNvSpPr>
              <p:nvPr/>
            </p:nvSpPr>
            <p:spPr bwMode="auto">
              <a:xfrm>
                <a:off x="1056" y="3216"/>
                <a:ext cx="1488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56" name="Line 290"/>
              <p:cNvSpPr>
                <a:spLocks noChangeShapeType="1"/>
              </p:cNvSpPr>
              <p:nvPr/>
            </p:nvSpPr>
            <p:spPr bwMode="auto">
              <a:xfrm>
                <a:off x="1104" y="3168"/>
                <a:ext cx="139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57" name="Line 291"/>
              <p:cNvSpPr>
                <a:spLocks noChangeShapeType="1"/>
              </p:cNvSpPr>
              <p:nvPr/>
            </p:nvSpPr>
            <p:spPr bwMode="auto">
              <a:xfrm>
                <a:off x="1152" y="3120"/>
                <a:ext cx="134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58" name="Line 292"/>
              <p:cNvSpPr>
                <a:spLocks noChangeShapeType="1"/>
              </p:cNvSpPr>
              <p:nvPr/>
            </p:nvSpPr>
            <p:spPr bwMode="auto">
              <a:xfrm>
                <a:off x="1200" y="3072"/>
                <a:ext cx="120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59" name="Line 293"/>
              <p:cNvSpPr>
                <a:spLocks noChangeShapeType="1"/>
              </p:cNvSpPr>
              <p:nvPr/>
            </p:nvSpPr>
            <p:spPr bwMode="auto">
              <a:xfrm>
                <a:off x="1248" y="3024"/>
                <a:ext cx="110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0" name="Line 294"/>
              <p:cNvSpPr>
                <a:spLocks noChangeShapeType="1"/>
              </p:cNvSpPr>
              <p:nvPr/>
            </p:nvSpPr>
            <p:spPr bwMode="auto">
              <a:xfrm>
                <a:off x="1296" y="2976"/>
                <a:ext cx="1056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1" name="Line 295"/>
              <p:cNvSpPr>
                <a:spLocks noChangeShapeType="1"/>
              </p:cNvSpPr>
              <p:nvPr/>
            </p:nvSpPr>
            <p:spPr bwMode="auto">
              <a:xfrm>
                <a:off x="1296" y="2928"/>
                <a:ext cx="1008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2" name="Line 296"/>
              <p:cNvSpPr>
                <a:spLocks noChangeShapeType="1"/>
              </p:cNvSpPr>
              <p:nvPr/>
            </p:nvSpPr>
            <p:spPr bwMode="auto">
              <a:xfrm>
                <a:off x="1344" y="2880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3" name="Line 297"/>
              <p:cNvSpPr>
                <a:spLocks noChangeShapeType="1"/>
              </p:cNvSpPr>
              <p:nvPr/>
            </p:nvSpPr>
            <p:spPr bwMode="auto">
              <a:xfrm flipH="1">
                <a:off x="1344" y="2832"/>
                <a:ext cx="91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4" name="Line 298"/>
              <p:cNvSpPr>
                <a:spLocks noChangeShapeType="1"/>
              </p:cNvSpPr>
              <p:nvPr/>
            </p:nvSpPr>
            <p:spPr bwMode="auto">
              <a:xfrm>
                <a:off x="1392" y="2784"/>
                <a:ext cx="86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5" name="Line 299"/>
              <p:cNvSpPr>
                <a:spLocks noChangeShapeType="1"/>
              </p:cNvSpPr>
              <p:nvPr/>
            </p:nvSpPr>
            <p:spPr bwMode="auto">
              <a:xfrm flipH="1">
                <a:off x="1392" y="2736"/>
                <a:ext cx="816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6" name="Line 300"/>
              <p:cNvSpPr>
                <a:spLocks noChangeShapeType="1"/>
              </p:cNvSpPr>
              <p:nvPr/>
            </p:nvSpPr>
            <p:spPr bwMode="auto">
              <a:xfrm>
                <a:off x="1440" y="2688"/>
                <a:ext cx="768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7" name="Line 301"/>
              <p:cNvSpPr>
                <a:spLocks noChangeShapeType="1"/>
              </p:cNvSpPr>
              <p:nvPr/>
            </p:nvSpPr>
            <p:spPr bwMode="auto">
              <a:xfrm flipH="1">
                <a:off x="1440" y="2640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8" name="Line 302"/>
              <p:cNvSpPr>
                <a:spLocks noChangeShapeType="1"/>
              </p:cNvSpPr>
              <p:nvPr/>
            </p:nvSpPr>
            <p:spPr bwMode="auto">
              <a:xfrm>
                <a:off x="1488" y="2592"/>
                <a:ext cx="67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9" name="Line 303"/>
              <p:cNvSpPr>
                <a:spLocks noChangeShapeType="1"/>
              </p:cNvSpPr>
              <p:nvPr/>
            </p:nvSpPr>
            <p:spPr bwMode="auto">
              <a:xfrm flipH="1">
                <a:off x="1488" y="2544"/>
                <a:ext cx="62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0" name="Line 304"/>
              <p:cNvSpPr>
                <a:spLocks noChangeShapeType="1"/>
              </p:cNvSpPr>
              <p:nvPr/>
            </p:nvSpPr>
            <p:spPr bwMode="auto">
              <a:xfrm>
                <a:off x="1536" y="2496"/>
                <a:ext cx="576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1" name="Line 305"/>
              <p:cNvSpPr>
                <a:spLocks noChangeShapeType="1"/>
              </p:cNvSpPr>
              <p:nvPr/>
            </p:nvSpPr>
            <p:spPr bwMode="auto">
              <a:xfrm>
                <a:off x="1584" y="2448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2" name="Line 306"/>
              <p:cNvSpPr>
                <a:spLocks noChangeShapeType="1"/>
              </p:cNvSpPr>
              <p:nvPr/>
            </p:nvSpPr>
            <p:spPr bwMode="auto">
              <a:xfrm>
                <a:off x="1584" y="2400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3" name="Line 307"/>
              <p:cNvSpPr>
                <a:spLocks noChangeShapeType="1"/>
              </p:cNvSpPr>
              <p:nvPr/>
            </p:nvSpPr>
            <p:spPr bwMode="auto">
              <a:xfrm>
                <a:off x="1632" y="2256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4" name="Line 308"/>
              <p:cNvSpPr>
                <a:spLocks noChangeShapeType="1"/>
              </p:cNvSpPr>
              <p:nvPr/>
            </p:nvSpPr>
            <p:spPr bwMode="auto">
              <a:xfrm>
                <a:off x="1632" y="2352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5" name="Line 309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192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6" name="Line 310"/>
              <p:cNvSpPr>
                <a:spLocks noChangeShapeType="1"/>
              </p:cNvSpPr>
              <p:nvPr/>
            </p:nvSpPr>
            <p:spPr bwMode="auto">
              <a:xfrm flipH="1">
                <a:off x="1776" y="2160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77" name="Line 311"/>
              <p:cNvSpPr>
                <a:spLocks noChangeShapeType="1"/>
              </p:cNvSpPr>
              <p:nvPr/>
            </p:nvSpPr>
            <p:spPr bwMode="auto">
              <a:xfrm>
                <a:off x="1824" y="2112"/>
                <a:ext cx="0" cy="1248"/>
              </a:xfrm>
              <a:prstGeom prst="line">
                <a:avLst/>
              </a:prstGeom>
              <a:noFill/>
              <a:ln w="2857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05" name="Line 312"/>
            <p:cNvSpPr>
              <a:spLocks noChangeShapeType="1"/>
            </p:cNvSpPr>
            <p:nvPr/>
          </p:nvSpPr>
          <p:spPr bwMode="auto">
            <a:xfrm>
              <a:off x="4320" y="2400"/>
              <a:ext cx="0" cy="576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78" name="Line 324"/>
          <p:cNvSpPr>
            <a:spLocks noChangeShapeType="1"/>
          </p:cNvSpPr>
          <p:nvPr/>
        </p:nvSpPr>
        <p:spPr bwMode="auto">
          <a:xfrm flipH="1">
            <a:off x="2846388" y="3249613"/>
            <a:ext cx="457200" cy="289560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79" name="Line 325"/>
          <p:cNvSpPr>
            <a:spLocks noChangeShapeType="1"/>
          </p:cNvSpPr>
          <p:nvPr/>
        </p:nvSpPr>
        <p:spPr bwMode="auto">
          <a:xfrm flipH="1">
            <a:off x="2312988" y="6221413"/>
            <a:ext cx="5334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grpSp>
        <p:nvGrpSpPr>
          <p:cNvPr id="480" name="Group 333"/>
          <p:cNvGrpSpPr>
            <a:grpSpLocks/>
          </p:cNvGrpSpPr>
          <p:nvPr/>
        </p:nvGrpSpPr>
        <p:grpSpPr bwMode="auto">
          <a:xfrm>
            <a:off x="2312988" y="2868613"/>
            <a:ext cx="1066800" cy="457200"/>
            <a:chOff x="4320" y="2016"/>
            <a:chExt cx="672" cy="288"/>
          </a:xfrm>
        </p:grpSpPr>
        <p:sp>
          <p:nvSpPr>
            <p:cNvPr id="481" name="Rectangle 334"/>
            <p:cNvSpPr>
              <a:spLocks noChangeArrowheads="1"/>
            </p:cNvSpPr>
            <p:nvPr/>
          </p:nvSpPr>
          <p:spPr bwMode="auto">
            <a:xfrm>
              <a:off x="4944" y="2016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482" name="Rectangle 335"/>
            <p:cNvSpPr>
              <a:spLocks noChangeArrowheads="1"/>
            </p:cNvSpPr>
            <p:nvPr/>
          </p:nvSpPr>
          <p:spPr bwMode="auto">
            <a:xfrm>
              <a:off x="4944" y="2064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483" name="Rectangle 336"/>
            <p:cNvSpPr>
              <a:spLocks noChangeArrowheads="1"/>
            </p:cNvSpPr>
            <p:nvPr/>
          </p:nvSpPr>
          <p:spPr bwMode="auto">
            <a:xfrm>
              <a:off x="4944" y="2112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484" name="Rectangle 337"/>
            <p:cNvSpPr>
              <a:spLocks noChangeArrowheads="1"/>
            </p:cNvSpPr>
            <p:nvPr/>
          </p:nvSpPr>
          <p:spPr bwMode="auto">
            <a:xfrm>
              <a:off x="4944" y="2160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485" name="Rectangle 338"/>
            <p:cNvSpPr>
              <a:spLocks noChangeArrowheads="1"/>
            </p:cNvSpPr>
            <p:nvPr/>
          </p:nvSpPr>
          <p:spPr bwMode="auto">
            <a:xfrm>
              <a:off x="4944" y="2208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0"/>
                </a:spcBef>
              </a:pPr>
              <a:endParaRPr lang="en-GB" altLang="es-ES"/>
            </a:p>
          </p:txBody>
        </p:sp>
        <p:sp>
          <p:nvSpPr>
            <p:cNvPr id="486" name="Line 339"/>
            <p:cNvSpPr>
              <a:spLocks noChangeShapeType="1"/>
            </p:cNvSpPr>
            <p:nvPr/>
          </p:nvSpPr>
          <p:spPr bwMode="auto">
            <a:xfrm flipH="1">
              <a:off x="4320" y="2304"/>
              <a:ext cx="624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87" name="Caixa de texto 196"/>
          <p:cNvSpPr txBox="1">
            <a:spLocks noChangeArrowheads="1"/>
          </p:cNvSpPr>
          <p:nvPr/>
        </p:nvSpPr>
        <p:spPr bwMode="auto">
          <a:xfrm>
            <a:off x="3494088" y="1125538"/>
            <a:ext cx="49657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GB" altLang="es-ES" dirty="0" smtClean="0"/>
              <a:t>We have just seen that differences in phenotype (phenotypic variance) are due both to genetic and environmental effects, which causes a regression towards mediocrity after selection</a:t>
            </a:r>
            <a:endParaRPr lang="en-GB" altLang="es-ES" dirty="0"/>
          </a:p>
        </p:txBody>
      </p:sp>
      <p:sp>
        <p:nvSpPr>
          <p:cNvPr id="488" name="Caixa de texto 197"/>
          <p:cNvSpPr txBox="1">
            <a:spLocks noChangeArrowheads="1"/>
          </p:cNvSpPr>
          <p:nvPr/>
        </p:nvSpPr>
        <p:spPr bwMode="auto">
          <a:xfrm>
            <a:off x="446088" y="6308725"/>
            <a:ext cx="3810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altLang="es-ES" smtClean="0"/>
              <a:t>Diferenzas herdábeis</a:t>
            </a:r>
            <a:endParaRPr lang="en-GB" altLang="es-ES"/>
          </a:p>
        </p:txBody>
      </p:sp>
      <p:sp>
        <p:nvSpPr>
          <p:cNvPr id="489" name="Caixa de texto 200"/>
          <p:cNvSpPr txBox="1">
            <a:spLocks noChangeArrowheads="1"/>
          </p:cNvSpPr>
          <p:nvPr/>
        </p:nvSpPr>
        <p:spPr bwMode="auto">
          <a:xfrm>
            <a:off x="4716463" y="2362199"/>
            <a:ext cx="37433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GB" altLang="es-ES" dirty="0" smtClean="0"/>
              <a:t>Expression </a:t>
            </a:r>
            <a:r>
              <a:rPr lang="en-GB" altLang="es-ES" b="1" dirty="0" smtClean="0">
                <a:solidFill>
                  <a:srgbClr val="00359E"/>
                </a:solidFill>
              </a:rPr>
              <a:t>P</a:t>
            </a:r>
            <a:r>
              <a:rPr lang="en-GB" altLang="es-ES" dirty="0" smtClean="0">
                <a:solidFill>
                  <a:srgbClr val="00359E"/>
                </a:solidFill>
              </a:rPr>
              <a:t>=</a:t>
            </a:r>
            <a:r>
              <a:rPr lang="en-GB" altLang="es-ES" b="1" dirty="0" smtClean="0">
                <a:solidFill>
                  <a:srgbClr val="00359E"/>
                </a:solidFill>
              </a:rPr>
              <a:t>G</a:t>
            </a:r>
            <a:r>
              <a:rPr lang="en-GB" altLang="es-ES" dirty="0" smtClean="0">
                <a:solidFill>
                  <a:srgbClr val="00359E"/>
                </a:solidFill>
              </a:rPr>
              <a:t>+</a:t>
            </a:r>
            <a:r>
              <a:rPr lang="en-GB" altLang="es-ES" b="1" dirty="0" smtClean="0">
                <a:solidFill>
                  <a:srgbClr val="00359E"/>
                </a:solidFill>
              </a:rPr>
              <a:t>E</a:t>
            </a:r>
            <a:r>
              <a:rPr lang="en-GB" altLang="es-ES" dirty="0" smtClean="0"/>
              <a:t> accounts for the partition of the phenotype into its genetic and environmental influences </a:t>
            </a:r>
            <a:endParaRPr lang="en-GB" altLang="es-ES" b="1" dirty="0"/>
          </a:p>
        </p:txBody>
      </p:sp>
      <p:sp>
        <p:nvSpPr>
          <p:cNvPr id="490" name="Caixa de texto 203"/>
          <p:cNvSpPr txBox="1">
            <a:spLocks noChangeArrowheads="1"/>
          </p:cNvSpPr>
          <p:nvPr/>
        </p:nvSpPr>
        <p:spPr bwMode="auto">
          <a:xfrm>
            <a:off x="4217988" y="4516442"/>
            <a:ext cx="42418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GB" altLang="es-ES" dirty="0" smtClean="0"/>
              <a:t>The proportion of genetic variance in the phenotypic variance is the </a:t>
            </a:r>
            <a:r>
              <a:rPr lang="en-GB" altLang="es-ES" b="1" dirty="0" smtClean="0"/>
              <a:t>broad sense heritability</a:t>
            </a:r>
            <a:r>
              <a:rPr lang="en-GB" altLang="es-ES" dirty="0" smtClean="0"/>
              <a:t>:</a:t>
            </a:r>
            <a:endParaRPr lang="en-GB" altLang="es-ES" dirty="0"/>
          </a:p>
        </p:txBody>
      </p:sp>
      <p:sp>
        <p:nvSpPr>
          <p:cNvPr id="491" name="Caixa de texto 204"/>
          <p:cNvSpPr txBox="1">
            <a:spLocks noChangeArrowheads="1"/>
          </p:cNvSpPr>
          <p:nvPr/>
        </p:nvSpPr>
        <p:spPr bwMode="auto">
          <a:xfrm>
            <a:off x="3608388" y="3316282"/>
            <a:ext cx="4851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GB" altLang="es-ES" dirty="0" smtClean="0"/>
              <a:t>When taking variances on that partition we get: </a:t>
            </a:r>
            <a:r>
              <a:rPr lang="en-GB" altLang="es-ES" b="1" dirty="0" smtClean="0">
                <a:solidFill>
                  <a:srgbClr val="00359E"/>
                </a:solidFill>
              </a:rPr>
              <a:t>V</a:t>
            </a:r>
            <a:r>
              <a:rPr lang="en-GB" altLang="es-ES" b="1" baseline="-25000" dirty="0" smtClean="0">
                <a:solidFill>
                  <a:srgbClr val="00359E"/>
                </a:solidFill>
              </a:rPr>
              <a:t>P</a:t>
            </a:r>
            <a:r>
              <a:rPr lang="en-GB" altLang="es-ES" dirty="0" smtClean="0">
                <a:solidFill>
                  <a:srgbClr val="00359E"/>
                </a:solidFill>
              </a:rPr>
              <a:t>=</a:t>
            </a:r>
            <a:r>
              <a:rPr lang="en-GB" altLang="es-ES" b="1" dirty="0" smtClean="0">
                <a:solidFill>
                  <a:srgbClr val="00359E"/>
                </a:solidFill>
              </a:rPr>
              <a:t>V</a:t>
            </a:r>
            <a:r>
              <a:rPr lang="en-GB" altLang="es-ES" b="1" baseline="-25000" dirty="0" smtClean="0">
                <a:solidFill>
                  <a:srgbClr val="00359E"/>
                </a:solidFill>
              </a:rPr>
              <a:t>G</a:t>
            </a:r>
            <a:r>
              <a:rPr lang="en-GB" altLang="es-ES" dirty="0" smtClean="0">
                <a:solidFill>
                  <a:srgbClr val="00359E"/>
                </a:solidFill>
              </a:rPr>
              <a:t>+</a:t>
            </a:r>
            <a:r>
              <a:rPr lang="en-GB" altLang="es-ES" b="1" dirty="0" smtClean="0">
                <a:solidFill>
                  <a:srgbClr val="00359E"/>
                </a:solidFill>
              </a:rPr>
              <a:t>V</a:t>
            </a:r>
            <a:r>
              <a:rPr lang="en-GB" altLang="es-ES" b="1" baseline="-25000" dirty="0" smtClean="0">
                <a:solidFill>
                  <a:srgbClr val="00359E"/>
                </a:solidFill>
              </a:rPr>
              <a:t>E</a:t>
            </a:r>
            <a:r>
              <a:rPr lang="en-GB" altLang="es-ES" baseline="-25000" dirty="0" smtClean="0"/>
              <a:t> </a:t>
            </a:r>
            <a:r>
              <a:rPr lang="en-GB" altLang="es-ES" dirty="0" smtClean="0"/>
              <a:t>(</a:t>
            </a:r>
            <a:r>
              <a:rPr lang="en-GB" altLang="es-ES" b="1" dirty="0" smtClean="0"/>
              <a:t>phenotype variance partition</a:t>
            </a:r>
            <a:r>
              <a:rPr lang="en-GB" altLang="es-ES" dirty="0" smtClean="0"/>
              <a:t>, into variance caused by genetic and environmental effects)</a:t>
            </a:r>
            <a:endParaRPr lang="en-GB" altLang="es-ES" b="1" baseline="-25000" dirty="0"/>
          </a:p>
        </p:txBody>
      </p:sp>
      <p:sp>
        <p:nvSpPr>
          <p:cNvPr id="492" name="5 CuadroTexto"/>
          <p:cNvSpPr txBox="1">
            <a:spLocks noChangeArrowheads="1"/>
          </p:cNvSpPr>
          <p:nvPr/>
        </p:nvSpPr>
        <p:spPr bwMode="auto">
          <a:xfrm>
            <a:off x="6488139" y="5038739"/>
            <a:ext cx="1870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s-ES" sz="2400" b="1" dirty="0" smtClean="0">
                <a:solidFill>
                  <a:srgbClr val="00359E"/>
                </a:solidFill>
              </a:rPr>
              <a:t>H</a:t>
            </a:r>
            <a:r>
              <a:rPr lang="en-GB" altLang="es-ES" sz="2400" b="1" baseline="30000" dirty="0" smtClean="0">
                <a:solidFill>
                  <a:srgbClr val="00359E"/>
                </a:solidFill>
              </a:rPr>
              <a:t>2</a:t>
            </a:r>
            <a:r>
              <a:rPr lang="en-GB" altLang="es-ES" sz="2400" b="1" dirty="0" smtClean="0">
                <a:solidFill>
                  <a:srgbClr val="00359E"/>
                </a:solidFill>
              </a:rPr>
              <a:t> = V</a:t>
            </a:r>
            <a:r>
              <a:rPr lang="en-GB" altLang="es-ES" sz="2400" b="1" baseline="-25000" dirty="0" smtClean="0">
                <a:solidFill>
                  <a:srgbClr val="00359E"/>
                </a:solidFill>
              </a:rPr>
              <a:t>G</a:t>
            </a:r>
            <a:r>
              <a:rPr lang="en-GB" altLang="es-ES" sz="2400" b="1" dirty="0" smtClean="0">
                <a:solidFill>
                  <a:srgbClr val="00359E"/>
                </a:solidFill>
              </a:rPr>
              <a:t> / V</a:t>
            </a:r>
            <a:r>
              <a:rPr lang="en-GB" altLang="es-ES" sz="2400" b="1" baseline="-25000" dirty="0" smtClean="0">
                <a:solidFill>
                  <a:srgbClr val="00359E"/>
                </a:solidFill>
              </a:rPr>
              <a:t>P</a:t>
            </a:r>
            <a:endParaRPr lang="en-GB" altLang="es-ES" sz="2400" b="1" dirty="0">
              <a:solidFill>
                <a:srgbClr val="00359E"/>
              </a:solidFill>
            </a:endParaRPr>
          </a:p>
        </p:txBody>
      </p:sp>
      <p:sp>
        <p:nvSpPr>
          <p:cNvPr id="493" name="Freeform 323"/>
          <p:cNvSpPr>
            <a:spLocks/>
          </p:cNvSpPr>
          <p:nvPr/>
        </p:nvSpPr>
        <p:spPr bwMode="auto">
          <a:xfrm>
            <a:off x="1820863" y="3589338"/>
            <a:ext cx="2103437" cy="2517775"/>
          </a:xfrm>
          <a:custGeom>
            <a:avLst/>
            <a:gdLst>
              <a:gd name="T0" fmla="*/ 0 w 2934"/>
              <a:gd name="T1" fmla="*/ 2147483647 h 1662"/>
              <a:gd name="T2" fmla="*/ 0 w 2934"/>
              <a:gd name="T3" fmla="*/ 2147483647 h 1662"/>
              <a:gd name="T4" fmla="*/ 0 w 2934"/>
              <a:gd name="T5" fmla="*/ 2147483647 h 1662"/>
              <a:gd name="T6" fmla="*/ 0 w 2934"/>
              <a:gd name="T7" fmla="*/ 2147483647 h 1662"/>
              <a:gd name="T8" fmla="*/ 0 w 2934"/>
              <a:gd name="T9" fmla="*/ 0 h 1662"/>
              <a:gd name="T10" fmla="*/ 0 w 2934"/>
              <a:gd name="T11" fmla="*/ 0 h 1662"/>
              <a:gd name="T12" fmla="*/ 0 w 2934"/>
              <a:gd name="T13" fmla="*/ 0 h 1662"/>
              <a:gd name="T14" fmla="*/ 0 w 2934"/>
              <a:gd name="T15" fmla="*/ 0 h 1662"/>
              <a:gd name="T16" fmla="*/ 0 w 2934"/>
              <a:gd name="T17" fmla="*/ 0 h 1662"/>
              <a:gd name="T18" fmla="*/ 0 w 2934"/>
              <a:gd name="T19" fmla="*/ 0 h 1662"/>
              <a:gd name="T20" fmla="*/ 0 w 2934"/>
              <a:gd name="T21" fmla="*/ 0 h 1662"/>
              <a:gd name="T22" fmla="*/ 0 w 2934"/>
              <a:gd name="T23" fmla="*/ 0 h 1662"/>
              <a:gd name="T24" fmla="*/ 0 w 2934"/>
              <a:gd name="T25" fmla="*/ 0 h 1662"/>
              <a:gd name="T26" fmla="*/ 0 w 2934"/>
              <a:gd name="T27" fmla="*/ 0 h 1662"/>
              <a:gd name="T28" fmla="*/ 0 w 2934"/>
              <a:gd name="T29" fmla="*/ 0 h 1662"/>
              <a:gd name="T30" fmla="*/ 0 w 2934"/>
              <a:gd name="T31" fmla="*/ 0 h 1662"/>
              <a:gd name="T32" fmla="*/ 0 w 2934"/>
              <a:gd name="T33" fmla="*/ 0 h 1662"/>
              <a:gd name="T34" fmla="*/ 2147483647 w 2934"/>
              <a:gd name="T35" fmla="*/ 0 h 1662"/>
              <a:gd name="T36" fmla="*/ 2147483647 w 2934"/>
              <a:gd name="T37" fmla="*/ 0 h 1662"/>
              <a:gd name="T38" fmla="*/ 2147483647 w 2934"/>
              <a:gd name="T39" fmla="*/ 0 h 1662"/>
              <a:gd name="T40" fmla="*/ 2147483647 w 2934"/>
              <a:gd name="T41" fmla="*/ 0 h 1662"/>
              <a:gd name="T42" fmla="*/ 2147483647 w 2934"/>
              <a:gd name="T43" fmla="*/ 0 h 1662"/>
              <a:gd name="T44" fmla="*/ 2147483647 w 2934"/>
              <a:gd name="T45" fmla="*/ 0 h 1662"/>
              <a:gd name="T46" fmla="*/ 2147483647 w 2934"/>
              <a:gd name="T47" fmla="*/ 0 h 1662"/>
              <a:gd name="T48" fmla="*/ 2147483647 w 2934"/>
              <a:gd name="T49" fmla="*/ 0 h 1662"/>
              <a:gd name="T50" fmla="*/ 2147483647 w 2934"/>
              <a:gd name="T51" fmla="*/ 0 h 1662"/>
              <a:gd name="T52" fmla="*/ 2147483647 w 2934"/>
              <a:gd name="T53" fmla="*/ 2147483647 h 1662"/>
              <a:gd name="T54" fmla="*/ 2147483647 w 2934"/>
              <a:gd name="T55" fmla="*/ 2147483647 h 1662"/>
              <a:gd name="T56" fmla="*/ 2147483647 w 2934"/>
              <a:gd name="T57" fmla="*/ 2147483647 h 1662"/>
              <a:gd name="T58" fmla="*/ 2147483647 w 2934"/>
              <a:gd name="T59" fmla="*/ 2147483647 h 1662"/>
              <a:gd name="T60" fmla="*/ 2147483647 w 2934"/>
              <a:gd name="T61" fmla="*/ 2147483647 h 1662"/>
              <a:gd name="T62" fmla="*/ 2147483647 w 2934"/>
              <a:gd name="T63" fmla="*/ 2147483647 h 1662"/>
              <a:gd name="T64" fmla="*/ 2147483647 w 2934"/>
              <a:gd name="T65" fmla="*/ 2147483647 h 1662"/>
              <a:gd name="T66" fmla="*/ 2147483647 w 2934"/>
              <a:gd name="T67" fmla="*/ 2147483647 h 1662"/>
              <a:gd name="T68" fmla="*/ 2147483647 w 2934"/>
              <a:gd name="T69" fmla="*/ 2147483647 h 1662"/>
              <a:gd name="T70" fmla="*/ 2147483647 w 2934"/>
              <a:gd name="T71" fmla="*/ 2147483647 h 1662"/>
              <a:gd name="T72" fmla="*/ 2147483647 w 2934"/>
              <a:gd name="T73" fmla="*/ 2147483647 h 1662"/>
              <a:gd name="T74" fmla="*/ 2147483647 w 2934"/>
              <a:gd name="T75" fmla="*/ 0 h 1662"/>
              <a:gd name="T76" fmla="*/ 2147483647 w 2934"/>
              <a:gd name="T77" fmla="*/ 0 h 1662"/>
              <a:gd name="T78" fmla="*/ 2147483647 w 2934"/>
              <a:gd name="T79" fmla="*/ 0 h 1662"/>
              <a:gd name="T80" fmla="*/ 2147483647 w 2934"/>
              <a:gd name="T81" fmla="*/ 0 h 1662"/>
              <a:gd name="T82" fmla="*/ 2147483647 w 2934"/>
              <a:gd name="T83" fmla="*/ 0 h 1662"/>
              <a:gd name="T84" fmla="*/ 2147483647 w 2934"/>
              <a:gd name="T85" fmla="*/ 0 h 1662"/>
              <a:gd name="T86" fmla="*/ 2147483647 w 2934"/>
              <a:gd name="T87" fmla="*/ 0 h 1662"/>
              <a:gd name="T88" fmla="*/ 2147483647 w 2934"/>
              <a:gd name="T89" fmla="*/ 0 h 1662"/>
              <a:gd name="T90" fmla="*/ 2147483647 w 2934"/>
              <a:gd name="T91" fmla="*/ 0 h 1662"/>
              <a:gd name="T92" fmla="*/ 0 w 2934"/>
              <a:gd name="T93" fmla="*/ 0 h 1662"/>
              <a:gd name="T94" fmla="*/ 0 w 2934"/>
              <a:gd name="T95" fmla="*/ 0 h 1662"/>
              <a:gd name="T96" fmla="*/ 0 w 2934"/>
              <a:gd name="T97" fmla="*/ 0 h 1662"/>
              <a:gd name="T98" fmla="*/ 0 w 2934"/>
              <a:gd name="T99" fmla="*/ 0 h 1662"/>
              <a:gd name="T100" fmla="*/ 0 w 2934"/>
              <a:gd name="T101" fmla="*/ 0 h 1662"/>
              <a:gd name="T102" fmla="*/ 0 w 2934"/>
              <a:gd name="T103" fmla="*/ 0 h 1662"/>
              <a:gd name="T104" fmla="*/ 0 w 2934"/>
              <a:gd name="T105" fmla="*/ 0 h 1662"/>
              <a:gd name="T106" fmla="*/ 0 w 2934"/>
              <a:gd name="T107" fmla="*/ 0 h 1662"/>
              <a:gd name="T108" fmla="*/ 0 w 2934"/>
              <a:gd name="T109" fmla="*/ 0 h 1662"/>
              <a:gd name="T110" fmla="*/ 0 w 2934"/>
              <a:gd name="T111" fmla="*/ 0 h 1662"/>
              <a:gd name="T112" fmla="*/ 0 w 2934"/>
              <a:gd name="T113" fmla="*/ 0 h 1662"/>
              <a:gd name="T114" fmla="*/ 0 w 2934"/>
              <a:gd name="T115" fmla="*/ 0 h 1662"/>
              <a:gd name="T116" fmla="*/ 0 w 2934"/>
              <a:gd name="T117" fmla="*/ 2147483647 h 1662"/>
              <a:gd name="T118" fmla="*/ 0 w 2934"/>
              <a:gd name="T119" fmla="*/ 2147483647 h 1662"/>
              <a:gd name="T120" fmla="*/ 0 w 2934"/>
              <a:gd name="T121" fmla="*/ 2147483647 h 1662"/>
              <a:gd name="T122" fmla="*/ 0 w 2934"/>
              <a:gd name="T123" fmla="*/ 2147483647 h 1662"/>
              <a:gd name="T124" fmla="*/ 0 w 2934"/>
              <a:gd name="T125" fmla="*/ 2147483647 h 166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2934"/>
              <a:gd name="T190" fmla="*/ 0 h 1662"/>
              <a:gd name="T191" fmla="*/ 2934 w 2934"/>
              <a:gd name="T192" fmla="*/ 1662 h 166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2934" h="1662">
                <a:moveTo>
                  <a:pt x="0" y="1638"/>
                </a:moveTo>
                <a:lnTo>
                  <a:pt x="6" y="1662"/>
                </a:lnTo>
                <a:lnTo>
                  <a:pt x="21" y="1660"/>
                </a:lnTo>
                <a:lnTo>
                  <a:pt x="18" y="1646"/>
                </a:lnTo>
                <a:lnTo>
                  <a:pt x="18" y="1660"/>
                </a:lnTo>
                <a:lnTo>
                  <a:pt x="30" y="1660"/>
                </a:lnTo>
                <a:lnTo>
                  <a:pt x="45" y="1660"/>
                </a:lnTo>
                <a:lnTo>
                  <a:pt x="48" y="1660"/>
                </a:lnTo>
                <a:lnTo>
                  <a:pt x="63" y="1657"/>
                </a:lnTo>
                <a:lnTo>
                  <a:pt x="60" y="1643"/>
                </a:lnTo>
                <a:lnTo>
                  <a:pt x="60" y="1657"/>
                </a:lnTo>
                <a:lnTo>
                  <a:pt x="76" y="1657"/>
                </a:lnTo>
                <a:lnTo>
                  <a:pt x="82" y="1654"/>
                </a:lnTo>
                <a:lnTo>
                  <a:pt x="94" y="1649"/>
                </a:lnTo>
                <a:lnTo>
                  <a:pt x="88" y="1638"/>
                </a:lnTo>
                <a:lnTo>
                  <a:pt x="91" y="1651"/>
                </a:lnTo>
                <a:lnTo>
                  <a:pt x="109" y="1649"/>
                </a:lnTo>
                <a:lnTo>
                  <a:pt x="106" y="1635"/>
                </a:lnTo>
                <a:lnTo>
                  <a:pt x="106" y="1649"/>
                </a:lnTo>
                <a:lnTo>
                  <a:pt x="121" y="1649"/>
                </a:lnTo>
                <a:lnTo>
                  <a:pt x="124" y="1649"/>
                </a:lnTo>
                <a:lnTo>
                  <a:pt x="136" y="1646"/>
                </a:lnTo>
                <a:lnTo>
                  <a:pt x="151" y="1643"/>
                </a:lnTo>
                <a:lnTo>
                  <a:pt x="166" y="1640"/>
                </a:lnTo>
                <a:lnTo>
                  <a:pt x="163" y="1627"/>
                </a:lnTo>
                <a:lnTo>
                  <a:pt x="163" y="1640"/>
                </a:lnTo>
                <a:lnTo>
                  <a:pt x="178" y="1640"/>
                </a:lnTo>
                <a:lnTo>
                  <a:pt x="181" y="1640"/>
                </a:lnTo>
                <a:lnTo>
                  <a:pt x="193" y="1638"/>
                </a:lnTo>
                <a:lnTo>
                  <a:pt x="196" y="1638"/>
                </a:lnTo>
                <a:lnTo>
                  <a:pt x="214" y="1632"/>
                </a:lnTo>
                <a:lnTo>
                  <a:pt x="208" y="1619"/>
                </a:lnTo>
                <a:lnTo>
                  <a:pt x="211" y="1632"/>
                </a:lnTo>
                <a:lnTo>
                  <a:pt x="226" y="1630"/>
                </a:lnTo>
                <a:lnTo>
                  <a:pt x="238" y="1627"/>
                </a:lnTo>
                <a:lnTo>
                  <a:pt x="253" y="1624"/>
                </a:lnTo>
                <a:lnTo>
                  <a:pt x="256" y="1624"/>
                </a:lnTo>
                <a:lnTo>
                  <a:pt x="271" y="1619"/>
                </a:lnTo>
                <a:lnTo>
                  <a:pt x="265" y="1605"/>
                </a:lnTo>
                <a:lnTo>
                  <a:pt x="268" y="1619"/>
                </a:lnTo>
                <a:lnTo>
                  <a:pt x="283" y="1616"/>
                </a:lnTo>
                <a:lnTo>
                  <a:pt x="286" y="1616"/>
                </a:lnTo>
                <a:lnTo>
                  <a:pt x="301" y="1610"/>
                </a:lnTo>
                <a:lnTo>
                  <a:pt x="316" y="1605"/>
                </a:lnTo>
                <a:lnTo>
                  <a:pt x="332" y="1599"/>
                </a:lnTo>
                <a:lnTo>
                  <a:pt x="332" y="1597"/>
                </a:lnTo>
                <a:lnTo>
                  <a:pt x="344" y="1591"/>
                </a:lnTo>
                <a:lnTo>
                  <a:pt x="338" y="1580"/>
                </a:lnTo>
                <a:lnTo>
                  <a:pt x="344" y="1594"/>
                </a:lnTo>
                <a:lnTo>
                  <a:pt x="359" y="1588"/>
                </a:lnTo>
                <a:lnTo>
                  <a:pt x="374" y="1583"/>
                </a:lnTo>
                <a:lnTo>
                  <a:pt x="377" y="1580"/>
                </a:lnTo>
                <a:lnTo>
                  <a:pt x="392" y="1572"/>
                </a:lnTo>
                <a:lnTo>
                  <a:pt x="407" y="1564"/>
                </a:lnTo>
                <a:lnTo>
                  <a:pt x="422" y="1556"/>
                </a:lnTo>
                <a:lnTo>
                  <a:pt x="437" y="1547"/>
                </a:lnTo>
                <a:lnTo>
                  <a:pt x="449" y="1539"/>
                </a:lnTo>
                <a:lnTo>
                  <a:pt x="440" y="1528"/>
                </a:lnTo>
                <a:lnTo>
                  <a:pt x="449" y="1539"/>
                </a:lnTo>
                <a:lnTo>
                  <a:pt x="464" y="1531"/>
                </a:lnTo>
                <a:lnTo>
                  <a:pt x="467" y="1531"/>
                </a:lnTo>
                <a:lnTo>
                  <a:pt x="482" y="1517"/>
                </a:lnTo>
                <a:lnTo>
                  <a:pt x="470" y="1506"/>
                </a:lnTo>
                <a:lnTo>
                  <a:pt x="479" y="1517"/>
                </a:lnTo>
                <a:lnTo>
                  <a:pt x="497" y="1506"/>
                </a:lnTo>
                <a:lnTo>
                  <a:pt x="500" y="1506"/>
                </a:lnTo>
                <a:lnTo>
                  <a:pt x="512" y="1495"/>
                </a:lnTo>
                <a:lnTo>
                  <a:pt x="500" y="1484"/>
                </a:lnTo>
                <a:lnTo>
                  <a:pt x="509" y="1495"/>
                </a:lnTo>
                <a:lnTo>
                  <a:pt x="524" y="1484"/>
                </a:lnTo>
                <a:lnTo>
                  <a:pt x="527" y="1484"/>
                </a:lnTo>
                <a:lnTo>
                  <a:pt x="542" y="1471"/>
                </a:lnTo>
                <a:lnTo>
                  <a:pt x="542" y="1468"/>
                </a:lnTo>
                <a:lnTo>
                  <a:pt x="554" y="1454"/>
                </a:lnTo>
                <a:lnTo>
                  <a:pt x="542" y="1446"/>
                </a:lnTo>
                <a:lnTo>
                  <a:pt x="554" y="1457"/>
                </a:lnTo>
                <a:lnTo>
                  <a:pt x="570" y="1443"/>
                </a:lnTo>
                <a:lnTo>
                  <a:pt x="585" y="1430"/>
                </a:lnTo>
                <a:lnTo>
                  <a:pt x="600" y="1416"/>
                </a:lnTo>
                <a:lnTo>
                  <a:pt x="600" y="1413"/>
                </a:lnTo>
                <a:lnTo>
                  <a:pt x="615" y="1397"/>
                </a:lnTo>
                <a:lnTo>
                  <a:pt x="630" y="1378"/>
                </a:lnTo>
                <a:lnTo>
                  <a:pt x="645" y="1358"/>
                </a:lnTo>
                <a:lnTo>
                  <a:pt x="657" y="1342"/>
                </a:lnTo>
                <a:lnTo>
                  <a:pt x="645" y="1334"/>
                </a:lnTo>
                <a:lnTo>
                  <a:pt x="657" y="1342"/>
                </a:lnTo>
                <a:lnTo>
                  <a:pt x="672" y="1323"/>
                </a:lnTo>
                <a:lnTo>
                  <a:pt x="660" y="1315"/>
                </a:lnTo>
                <a:lnTo>
                  <a:pt x="672" y="1323"/>
                </a:lnTo>
                <a:lnTo>
                  <a:pt x="690" y="1304"/>
                </a:lnTo>
                <a:lnTo>
                  <a:pt x="690" y="1301"/>
                </a:lnTo>
                <a:lnTo>
                  <a:pt x="702" y="1279"/>
                </a:lnTo>
                <a:lnTo>
                  <a:pt x="690" y="1273"/>
                </a:lnTo>
                <a:lnTo>
                  <a:pt x="702" y="1282"/>
                </a:lnTo>
                <a:lnTo>
                  <a:pt x="717" y="1262"/>
                </a:lnTo>
                <a:lnTo>
                  <a:pt x="732" y="1238"/>
                </a:lnTo>
                <a:lnTo>
                  <a:pt x="747" y="1216"/>
                </a:lnTo>
                <a:lnTo>
                  <a:pt x="747" y="1213"/>
                </a:lnTo>
                <a:lnTo>
                  <a:pt x="759" y="1189"/>
                </a:lnTo>
                <a:lnTo>
                  <a:pt x="747" y="1183"/>
                </a:lnTo>
                <a:lnTo>
                  <a:pt x="759" y="1191"/>
                </a:lnTo>
                <a:lnTo>
                  <a:pt x="774" y="1167"/>
                </a:lnTo>
                <a:lnTo>
                  <a:pt x="792" y="1142"/>
                </a:lnTo>
                <a:lnTo>
                  <a:pt x="795" y="1139"/>
                </a:lnTo>
                <a:lnTo>
                  <a:pt x="807" y="1112"/>
                </a:lnTo>
                <a:lnTo>
                  <a:pt x="792" y="1106"/>
                </a:lnTo>
                <a:lnTo>
                  <a:pt x="804" y="1115"/>
                </a:lnTo>
                <a:lnTo>
                  <a:pt x="820" y="1090"/>
                </a:lnTo>
                <a:lnTo>
                  <a:pt x="820" y="1087"/>
                </a:lnTo>
                <a:lnTo>
                  <a:pt x="835" y="1060"/>
                </a:lnTo>
                <a:lnTo>
                  <a:pt x="850" y="1032"/>
                </a:lnTo>
                <a:lnTo>
                  <a:pt x="853" y="1032"/>
                </a:lnTo>
                <a:lnTo>
                  <a:pt x="865" y="1005"/>
                </a:lnTo>
                <a:lnTo>
                  <a:pt x="850" y="999"/>
                </a:lnTo>
                <a:lnTo>
                  <a:pt x="862" y="1005"/>
                </a:lnTo>
                <a:lnTo>
                  <a:pt x="880" y="972"/>
                </a:lnTo>
                <a:lnTo>
                  <a:pt x="895" y="945"/>
                </a:lnTo>
                <a:lnTo>
                  <a:pt x="898" y="945"/>
                </a:lnTo>
                <a:lnTo>
                  <a:pt x="910" y="915"/>
                </a:lnTo>
                <a:lnTo>
                  <a:pt x="895" y="909"/>
                </a:lnTo>
                <a:lnTo>
                  <a:pt x="907" y="915"/>
                </a:lnTo>
                <a:lnTo>
                  <a:pt x="922" y="884"/>
                </a:lnTo>
                <a:lnTo>
                  <a:pt x="937" y="852"/>
                </a:lnTo>
                <a:lnTo>
                  <a:pt x="952" y="821"/>
                </a:lnTo>
                <a:lnTo>
                  <a:pt x="955" y="821"/>
                </a:lnTo>
                <a:lnTo>
                  <a:pt x="967" y="791"/>
                </a:lnTo>
                <a:lnTo>
                  <a:pt x="952" y="786"/>
                </a:lnTo>
                <a:lnTo>
                  <a:pt x="964" y="791"/>
                </a:lnTo>
                <a:lnTo>
                  <a:pt x="982" y="758"/>
                </a:lnTo>
                <a:lnTo>
                  <a:pt x="997" y="726"/>
                </a:lnTo>
                <a:lnTo>
                  <a:pt x="1000" y="726"/>
                </a:lnTo>
                <a:lnTo>
                  <a:pt x="1012" y="693"/>
                </a:lnTo>
                <a:lnTo>
                  <a:pt x="997" y="687"/>
                </a:lnTo>
                <a:lnTo>
                  <a:pt x="1009" y="693"/>
                </a:lnTo>
                <a:lnTo>
                  <a:pt x="1024" y="663"/>
                </a:lnTo>
                <a:lnTo>
                  <a:pt x="1039" y="630"/>
                </a:lnTo>
                <a:lnTo>
                  <a:pt x="1054" y="597"/>
                </a:lnTo>
                <a:lnTo>
                  <a:pt x="1070" y="564"/>
                </a:lnTo>
                <a:lnTo>
                  <a:pt x="1085" y="534"/>
                </a:lnTo>
                <a:lnTo>
                  <a:pt x="1100" y="504"/>
                </a:lnTo>
                <a:lnTo>
                  <a:pt x="1103" y="504"/>
                </a:lnTo>
                <a:lnTo>
                  <a:pt x="1115" y="474"/>
                </a:lnTo>
                <a:lnTo>
                  <a:pt x="1100" y="468"/>
                </a:lnTo>
                <a:lnTo>
                  <a:pt x="1112" y="474"/>
                </a:lnTo>
                <a:lnTo>
                  <a:pt x="1127" y="441"/>
                </a:lnTo>
                <a:lnTo>
                  <a:pt x="1142" y="411"/>
                </a:lnTo>
                <a:lnTo>
                  <a:pt x="1130" y="405"/>
                </a:lnTo>
                <a:lnTo>
                  <a:pt x="1142" y="413"/>
                </a:lnTo>
                <a:lnTo>
                  <a:pt x="1160" y="383"/>
                </a:lnTo>
                <a:lnTo>
                  <a:pt x="1163" y="380"/>
                </a:lnTo>
                <a:lnTo>
                  <a:pt x="1175" y="353"/>
                </a:lnTo>
                <a:lnTo>
                  <a:pt x="1160" y="348"/>
                </a:lnTo>
                <a:lnTo>
                  <a:pt x="1172" y="353"/>
                </a:lnTo>
                <a:lnTo>
                  <a:pt x="1187" y="323"/>
                </a:lnTo>
                <a:lnTo>
                  <a:pt x="1202" y="295"/>
                </a:lnTo>
                <a:lnTo>
                  <a:pt x="1214" y="271"/>
                </a:lnTo>
                <a:lnTo>
                  <a:pt x="1202" y="265"/>
                </a:lnTo>
                <a:lnTo>
                  <a:pt x="1214" y="274"/>
                </a:lnTo>
                <a:lnTo>
                  <a:pt x="1229" y="249"/>
                </a:lnTo>
                <a:lnTo>
                  <a:pt x="1244" y="224"/>
                </a:lnTo>
                <a:lnTo>
                  <a:pt x="1262" y="200"/>
                </a:lnTo>
                <a:lnTo>
                  <a:pt x="1262" y="197"/>
                </a:lnTo>
                <a:lnTo>
                  <a:pt x="1274" y="175"/>
                </a:lnTo>
                <a:lnTo>
                  <a:pt x="1262" y="169"/>
                </a:lnTo>
                <a:lnTo>
                  <a:pt x="1274" y="178"/>
                </a:lnTo>
                <a:lnTo>
                  <a:pt x="1289" y="156"/>
                </a:lnTo>
                <a:lnTo>
                  <a:pt x="1277" y="148"/>
                </a:lnTo>
                <a:lnTo>
                  <a:pt x="1289" y="156"/>
                </a:lnTo>
                <a:lnTo>
                  <a:pt x="1305" y="137"/>
                </a:lnTo>
                <a:lnTo>
                  <a:pt x="1317" y="120"/>
                </a:lnTo>
                <a:lnTo>
                  <a:pt x="1305" y="112"/>
                </a:lnTo>
                <a:lnTo>
                  <a:pt x="1317" y="120"/>
                </a:lnTo>
                <a:lnTo>
                  <a:pt x="1332" y="104"/>
                </a:lnTo>
                <a:lnTo>
                  <a:pt x="1320" y="96"/>
                </a:lnTo>
                <a:lnTo>
                  <a:pt x="1329" y="106"/>
                </a:lnTo>
                <a:lnTo>
                  <a:pt x="1347" y="93"/>
                </a:lnTo>
                <a:lnTo>
                  <a:pt x="1350" y="90"/>
                </a:lnTo>
                <a:lnTo>
                  <a:pt x="1365" y="74"/>
                </a:lnTo>
                <a:lnTo>
                  <a:pt x="1377" y="60"/>
                </a:lnTo>
                <a:lnTo>
                  <a:pt x="1365" y="52"/>
                </a:lnTo>
                <a:lnTo>
                  <a:pt x="1374" y="63"/>
                </a:lnTo>
                <a:lnTo>
                  <a:pt x="1389" y="52"/>
                </a:lnTo>
                <a:lnTo>
                  <a:pt x="1380" y="41"/>
                </a:lnTo>
                <a:lnTo>
                  <a:pt x="1389" y="52"/>
                </a:lnTo>
                <a:lnTo>
                  <a:pt x="1404" y="43"/>
                </a:lnTo>
                <a:lnTo>
                  <a:pt x="1395" y="33"/>
                </a:lnTo>
                <a:lnTo>
                  <a:pt x="1401" y="43"/>
                </a:lnTo>
                <a:lnTo>
                  <a:pt x="1413" y="38"/>
                </a:lnTo>
                <a:lnTo>
                  <a:pt x="1407" y="27"/>
                </a:lnTo>
                <a:lnTo>
                  <a:pt x="1413" y="41"/>
                </a:lnTo>
                <a:lnTo>
                  <a:pt x="1428" y="35"/>
                </a:lnTo>
                <a:lnTo>
                  <a:pt x="1446" y="30"/>
                </a:lnTo>
                <a:lnTo>
                  <a:pt x="1440" y="16"/>
                </a:lnTo>
                <a:lnTo>
                  <a:pt x="1443" y="30"/>
                </a:lnTo>
                <a:lnTo>
                  <a:pt x="1458" y="27"/>
                </a:lnTo>
                <a:lnTo>
                  <a:pt x="1455" y="13"/>
                </a:lnTo>
                <a:lnTo>
                  <a:pt x="1455" y="27"/>
                </a:lnTo>
                <a:lnTo>
                  <a:pt x="1467" y="27"/>
                </a:lnTo>
                <a:lnTo>
                  <a:pt x="1467" y="13"/>
                </a:lnTo>
                <a:lnTo>
                  <a:pt x="1464" y="27"/>
                </a:lnTo>
                <a:lnTo>
                  <a:pt x="1479" y="30"/>
                </a:lnTo>
                <a:lnTo>
                  <a:pt x="1494" y="33"/>
                </a:lnTo>
                <a:lnTo>
                  <a:pt x="1506" y="35"/>
                </a:lnTo>
                <a:lnTo>
                  <a:pt x="1509" y="22"/>
                </a:lnTo>
                <a:lnTo>
                  <a:pt x="1503" y="33"/>
                </a:lnTo>
                <a:lnTo>
                  <a:pt x="1521" y="41"/>
                </a:lnTo>
                <a:lnTo>
                  <a:pt x="1524" y="43"/>
                </a:lnTo>
                <a:lnTo>
                  <a:pt x="1539" y="49"/>
                </a:lnTo>
                <a:lnTo>
                  <a:pt x="1542" y="35"/>
                </a:lnTo>
                <a:lnTo>
                  <a:pt x="1533" y="46"/>
                </a:lnTo>
                <a:lnTo>
                  <a:pt x="1549" y="57"/>
                </a:lnTo>
                <a:lnTo>
                  <a:pt x="1558" y="46"/>
                </a:lnTo>
                <a:lnTo>
                  <a:pt x="1549" y="57"/>
                </a:lnTo>
                <a:lnTo>
                  <a:pt x="1561" y="68"/>
                </a:lnTo>
                <a:lnTo>
                  <a:pt x="1576" y="79"/>
                </a:lnTo>
                <a:lnTo>
                  <a:pt x="1585" y="68"/>
                </a:lnTo>
                <a:lnTo>
                  <a:pt x="1576" y="76"/>
                </a:lnTo>
                <a:lnTo>
                  <a:pt x="1591" y="93"/>
                </a:lnTo>
                <a:lnTo>
                  <a:pt x="1600" y="85"/>
                </a:lnTo>
                <a:lnTo>
                  <a:pt x="1588" y="93"/>
                </a:lnTo>
                <a:lnTo>
                  <a:pt x="1600" y="109"/>
                </a:lnTo>
                <a:lnTo>
                  <a:pt x="1603" y="112"/>
                </a:lnTo>
                <a:lnTo>
                  <a:pt x="1621" y="128"/>
                </a:lnTo>
                <a:lnTo>
                  <a:pt x="1630" y="117"/>
                </a:lnTo>
                <a:lnTo>
                  <a:pt x="1618" y="126"/>
                </a:lnTo>
                <a:lnTo>
                  <a:pt x="1633" y="145"/>
                </a:lnTo>
                <a:lnTo>
                  <a:pt x="1648" y="164"/>
                </a:lnTo>
                <a:lnTo>
                  <a:pt x="1660" y="156"/>
                </a:lnTo>
                <a:lnTo>
                  <a:pt x="1648" y="161"/>
                </a:lnTo>
                <a:lnTo>
                  <a:pt x="1660" y="183"/>
                </a:lnTo>
                <a:lnTo>
                  <a:pt x="1660" y="186"/>
                </a:lnTo>
                <a:lnTo>
                  <a:pt x="1675" y="208"/>
                </a:lnTo>
                <a:lnTo>
                  <a:pt x="1690" y="232"/>
                </a:lnTo>
                <a:lnTo>
                  <a:pt x="1705" y="257"/>
                </a:lnTo>
                <a:lnTo>
                  <a:pt x="1720" y="282"/>
                </a:lnTo>
                <a:lnTo>
                  <a:pt x="1732" y="274"/>
                </a:lnTo>
                <a:lnTo>
                  <a:pt x="1720" y="279"/>
                </a:lnTo>
                <a:lnTo>
                  <a:pt x="1735" y="306"/>
                </a:lnTo>
                <a:lnTo>
                  <a:pt x="1750" y="334"/>
                </a:lnTo>
                <a:lnTo>
                  <a:pt x="1762" y="328"/>
                </a:lnTo>
                <a:lnTo>
                  <a:pt x="1750" y="334"/>
                </a:lnTo>
                <a:lnTo>
                  <a:pt x="1762" y="364"/>
                </a:lnTo>
                <a:lnTo>
                  <a:pt x="1777" y="391"/>
                </a:lnTo>
                <a:lnTo>
                  <a:pt x="1792" y="422"/>
                </a:lnTo>
                <a:lnTo>
                  <a:pt x="1808" y="452"/>
                </a:lnTo>
                <a:lnTo>
                  <a:pt x="1820" y="446"/>
                </a:lnTo>
                <a:lnTo>
                  <a:pt x="1808" y="452"/>
                </a:lnTo>
                <a:lnTo>
                  <a:pt x="1823" y="485"/>
                </a:lnTo>
                <a:lnTo>
                  <a:pt x="1838" y="515"/>
                </a:lnTo>
                <a:lnTo>
                  <a:pt x="1853" y="545"/>
                </a:lnTo>
                <a:lnTo>
                  <a:pt x="1865" y="539"/>
                </a:lnTo>
                <a:lnTo>
                  <a:pt x="1853" y="545"/>
                </a:lnTo>
                <a:lnTo>
                  <a:pt x="1865" y="578"/>
                </a:lnTo>
                <a:lnTo>
                  <a:pt x="1880" y="611"/>
                </a:lnTo>
                <a:lnTo>
                  <a:pt x="1880" y="613"/>
                </a:lnTo>
                <a:lnTo>
                  <a:pt x="1898" y="643"/>
                </a:lnTo>
                <a:lnTo>
                  <a:pt x="1910" y="635"/>
                </a:lnTo>
                <a:lnTo>
                  <a:pt x="1898" y="641"/>
                </a:lnTo>
                <a:lnTo>
                  <a:pt x="1910" y="674"/>
                </a:lnTo>
                <a:lnTo>
                  <a:pt x="1925" y="704"/>
                </a:lnTo>
                <a:lnTo>
                  <a:pt x="1937" y="698"/>
                </a:lnTo>
                <a:lnTo>
                  <a:pt x="1925" y="704"/>
                </a:lnTo>
                <a:lnTo>
                  <a:pt x="1940" y="739"/>
                </a:lnTo>
                <a:lnTo>
                  <a:pt x="1955" y="769"/>
                </a:lnTo>
                <a:lnTo>
                  <a:pt x="1967" y="764"/>
                </a:lnTo>
                <a:lnTo>
                  <a:pt x="1955" y="769"/>
                </a:lnTo>
                <a:lnTo>
                  <a:pt x="1967" y="802"/>
                </a:lnTo>
                <a:lnTo>
                  <a:pt x="1982" y="832"/>
                </a:lnTo>
                <a:lnTo>
                  <a:pt x="2000" y="865"/>
                </a:lnTo>
                <a:lnTo>
                  <a:pt x="2012" y="860"/>
                </a:lnTo>
                <a:lnTo>
                  <a:pt x="2000" y="865"/>
                </a:lnTo>
                <a:lnTo>
                  <a:pt x="2012" y="895"/>
                </a:lnTo>
                <a:lnTo>
                  <a:pt x="2027" y="926"/>
                </a:lnTo>
                <a:lnTo>
                  <a:pt x="2043" y="956"/>
                </a:lnTo>
                <a:lnTo>
                  <a:pt x="2058" y="983"/>
                </a:lnTo>
                <a:lnTo>
                  <a:pt x="2070" y="978"/>
                </a:lnTo>
                <a:lnTo>
                  <a:pt x="2058" y="983"/>
                </a:lnTo>
                <a:lnTo>
                  <a:pt x="2070" y="1013"/>
                </a:lnTo>
                <a:lnTo>
                  <a:pt x="2070" y="1016"/>
                </a:lnTo>
                <a:lnTo>
                  <a:pt x="2088" y="1046"/>
                </a:lnTo>
                <a:lnTo>
                  <a:pt x="2103" y="1071"/>
                </a:lnTo>
                <a:lnTo>
                  <a:pt x="2115" y="1063"/>
                </a:lnTo>
                <a:lnTo>
                  <a:pt x="2103" y="1068"/>
                </a:lnTo>
                <a:lnTo>
                  <a:pt x="2115" y="1095"/>
                </a:lnTo>
                <a:lnTo>
                  <a:pt x="2130" y="1126"/>
                </a:lnTo>
                <a:lnTo>
                  <a:pt x="2130" y="1128"/>
                </a:lnTo>
                <a:lnTo>
                  <a:pt x="2145" y="1153"/>
                </a:lnTo>
                <a:lnTo>
                  <a:pt x="2160" y="1178"/>
                </a:lnTo>
                <a:lnTo>
                  <a:pt x="2172" y="1169"/>
                </a:lnTo>
                <a:lnTo>
                  <a:pt x="2160" y="1175"/>
                </a:lnTo>
                <a:lnTo>
                  <a:pt x="2172" y="1197"/>
                </a:lnTo>
                <a:lnTo>
                  <a:pt x="2172" y="1199"/>
                </a:lnTo>
                <a:lnTo>
                  <a:pt x="2190" y="1224"/>
                </a:lnTo>
                <a:lnTo>
                  <a:pt x="2205" y="1246"/>
                </a:lnTo>
                <a:lnTo>
                  <a:pt x="2217" y="1238"/>
                </a:lnTo>
                <a:lnTo>
                  <a:pt x="2205" y="1243"/>
                </a:lnTo>
                <a:lnTo>
                  <a:pt x="2217" y="1268"/>
                </a:lnTo>
                <a:lnTo>
                  <a:pt x="2217" y="1271"/>
                </a:lnTo>
                <a:lnTo>
                  <a:pt x="2232" y="1290"/>
                </a:lnTo>
                <a:lnTo>
                  <a:pt x="2247" y="1309"/>
                </a:lnTo>
                <a:lnTo>
                  <a:pt x="2262" y="1328"/>
                </a:lnTo>
                <a:lnTo>
                  <a:pt x="2277" y="1347"/>
                </a:lnTo>
                <a:lnTo>
                  <a:pt x="2293" y="1367"/>
                </a:lnTo>
                <a:lnTo>
                  <a:pt x="2296" y="1367"/>
                </a:lnTo>
                <a:lnTo>
                  <a:pt x="2311" y="1383"/>
                </a:lnTo>
                <a:lnTo>
                  <a:pt x="2320" y="1375"/>
                </a:lnTo>
                <a:lnTo>
                  <a:pt x="2308" y="1383"/>
                </a:lnTo>
                <a:lnTo>
                  <a:pt x="2320" y="1402"/>
                </a:lnTo>
                <a:lnTo>
                  <a:pt x="2323" y="1402"/>
                </a:lnTo>
                <a:lnTo>
                  <a:pt x="2338" y="1419"/>
                </a:lnTo>
                <a:lnTo>
                  <a:pt x="2338" y="1421"/>
                </a:lnTo>
                <a:lnTo>
                  <a:pt x="2353" y="1435"/>
                </a:lnTo>
                <a:lnTo>
                  <a:pt x="2371" y="1449"/>
                </a:lnTo>
                <a:lnTo>
                  <a:pt x="2380" y="1438"/>
                </a:lnTo>
                <a:lnTo>
                  <a:pt x="2368" y="1446"/>
                </a:lnTo>
                <a:lnTo>
                  <a:pt x="2380" y="1460"/>
                </a:lnTo>
                <a:lnTo>
                  <a:pt x="2383" y="1462"/>
                </a:lnTo>
                <a:lnTo>
                  <a:pt x="2398" y="1476"/>
                </a:lnTo>
                <a:lnTo>
                  <a:pt x="2413" y="1487"/>
                </a:lnTo>
                <a:lnTo>
                  <a:pt x="2422" y="1476"/>
                </a:lnTo>
                <a:lnTo>
                  <a:pt x="2410" y="1484"/>
                </a:lnTo>
                <a:lnTo>
                  <a:pt x="2422" y="1498"/>
                </a:lnTo>
                <a:lnTo>
                  <a:pt x="2425" y="1501"/>
                </a:lnTo>
                <a:lnTo>
                  <a:pt x="2440" y="1512"/>
                </a:lnTo>
                <a:lnTo>
                  <a:pt x="2455" y="1523"/>
                </a:lnTo>
                <a:lnTo>
                  <a:pt x="2458" y="1523"/>
                </a:lnTo>
                <a:lnTo>
                  <a:pt x="2476" y="1534"/>
                </a:lnTo>
                <a:lnTo>
                  <a:pt x="2482" y="1523"/>
                </a:lnTo>
                <a:lnTo>
                  <a:pt x="2473" y="1534"/>
                </a:lnTo>
                <a:lnTo>
                  <a:pt x="2485" y="1542"/>
                </a:lnTo>
                <a:lnTo>
                  <a:pt x="2488" y="1542"/>
                </a:lnTo>
                <a:lnTo>
                  <a:pt x="2503" y="1550"/>
                </a:lnTo>
                <a:lnTo>
                  <a:pt x="2518" y="1558"/>
                </a:lnTo>
                <a:lnTo>
                  <a:pt x="2524" y="1547"/>
                </a:lnTo>
                <a:lnTo>
                  <a:pt x="2515" y="1558"/>
                </a:lnTo>
                <a:lnTo>
                  <a:pt x="2527" y="1567"/>
                </a:lnTo>
                <a:lnTo>
                  <a:pt x="2531" y="1567"/>
                </a:lnTo>
                <a:lnTo>
                  <a:pt x="2546" y="1575"/>
                </a:lnTo>
                <a:lnTo>
                  <a:pt x="2549" y="1577"/>
                </a:lnTo>
                <a:lnTo>
                  <a:pt x="2567" y="1583"/>
                </a:lnTo>
                <a:lnTo>
                  <a:pt x="2570" y="1569"/>
                </a:lnTo>
                <a:lnTo>
                  <a:pt x="2564" y="1580"/>
                </a:lnTo>
                <a:lnTo>
                  <a:pt x="2579" y="1588"/>
                </a:lnTo>
                <a:lnTo>
                  <a:pt x="2591" y="1594"/>
                </a:lnTo>
                <a:lnTo>
                  <a:pt x="2594" y="1597"/>
                </a:lnTo>
                <a:lnTo>
                  <a:pt x="2609" y="1602"/>
                </a:lnTo>
                <a:lnTo>
                  <a:pt x="2624" y="1608"/>
                </a:lnTo>
                <a:lnTo>
                  <a:pt x="2627" y="1594"/>
                </a:lnTo>
                <a:lnTo>
                  <a:pt x="2621" y="1605"/>
                </a:lnTo>
                <a:lnTo>
                  <a:pt x="2633" y="1610"/>
                </a:lnTo>
                <a:lnTo>
                  <a:pt x="2636" y="1613"/>
                </a:lnTo>
                <a:lnTo>
                  <a:pt x="2651" y="1616"/>
                </a:lnTo>
                <a:lnTo>
                  <a:pt x="2654" y="1602"/>
                </a:lnTo>
                <a:lnTo>
                  <a:pt x="2651" y="1616"/>
                </a:lnTo>
                <a:lnTo>
                  <a:pt x="2669" y="1621"/>
                </a:lnTo>
                <a:lnTo>
                  <a:pt x="2684" y="1624"/>
                </a:lnTo>
                <a:lnTo>
                  <a:pt x="2687" y="1610"/>
                </a:lnTo>
                <a:lnTo>
                  <a:pt x="2681" y="1621"/>
                </a:lnTo>
                <a:lnTo>
                  <a:pt x="2693" y="1627"/>
                </a:lnTo>
                <a:lnTo>
                  <a:pt x="2696" y="1630"/>
                </a:lnTo>
                <a:lnTo>
                  <a:pt x="2711" y="1632"/>
                </a:lnTo>
                <a:lnTo>
                  <a:pt x="2726" y="1635"/>
                </a:lnTo>
                <a:lnTo>
                  <a:pt x="2738" y="1638"/>
                </a:lnTo>
                <a:lnTo>
                  <a:pt x="2741" y="1638"/>
                </a:lnTo>
                <a:lnTo>
                  <a:pt x="2759" y="1640"/>
                </a:lnTo>
                <a:lnTo>
                  <a:pt x="2759" y="1627"/>
                </a:lnTo>
                <a:lnTo>
                  <a:pt x="2756" y="1640"/>
                </a:lnTo>
                <a:lnTo>
                  <a:pt x="2771" y="1643"/>
                </a:lnTo>
                <a:lnTo>
                  <a:pt x="2787" y="1646"/>
                </a:lnTo>
                <a:lnTo>
                  <a:pt x="2790" y="1646"/>
                </a:lnTo>
                <a:lnTo>
                  <a:pt x="2802" y="1646"/>
                </a:lnTo>
                <a:lnTo>
                  <a:pt x="2802" y="1632"/>
                </a:lnTo>
                <a:lnTo>
                  <a:pt x="2799" y="1646"/>
                </a:lnTo>
                <a:lnTo>
                  <a:pt x="2814" y="1649"/>
                </a:lnTo>
                <a:lnTo>
                  <a:pt x="2829" y="1651"/>
                </a:lnTo>
                <a:lnTo>
                  <a:pt x="2832" y="1651"/>
                </a:lnTo>
                <a:lnTo>
                  <a:pt x="2844" y="1651"/>
                </a:lnTo>
                <a:lnTo>
                  <a:pt x="2844" y="1638"/>
                </a:lnTo>
                <a:lnTo>
                  <a:pt x="2841" y="1651"/>
                </a:lnTo>
                <a:lnTo>
                  <a:pt x="2859" y="1657"/>
                </a:lnTo>
                <a:lnTo>
                  <a:pt x="2862" y="1657"/>
                </a:lnTo>
                <a:lnTo>
                  <a:pt x="2877" y="1657"/>
                </a:lnTo>
                <a:lnTo>
                  <a:pt x="2877" y="1643"/>
                </a:lnTo>
                <a:lnTo>
                  <a:pt x="2874" y="1657"/>
                </a:lnTo>
                <a:lnTo>
                  <a:pt x="2889" y="1660"/>
                </a:lnTo>
                <a:lnTo>
                  <a:pt x="2892" y="1660"/>
                </a:lnTo>
                <a:lnTo>
                  <a:pt x="2904" y="1660"/>
                </a:lnTo>
                <a:lnTo>
                  <a:pt x="2904" y="1646"/>
                </a:lnTo>
                <a:lnTo>
                  <a:pt x="2901" y="1660"/>
                </a:lnTo>
                <a:lnTo>
                  <a:pt x="2916" y="1662"/>
                </a:lnTo>
                <a:lnTo>
                  <a:pt x="2919" y="1662"/>
                </a:lnTo>
                <a:lnTo>
                  <a:pt x="2934" y="1662"/>
                </a:lnTo>
                <a:lnTo>
                  <a:pt x="2934" y="1635"/>
                </a:lnTo>
                <a:lnTo>
                  <a:pt x="2919" y="1635"/>
                </a:lnTo>
                <a:lnTo>
                  <a:pt x="2919" y="1649"/>
                </a:lnTo>
                <a:lnTo>
                  <a:pt x="2922" y="1638"/>
                </a:lnTo>
                <a:lnTo>
                  <a:pt x="2907" y="1635"/>
                </a:lnTo>
                <a:lnTo>
                  <a:pt x="2904" y="1632"/>
                </a:lnTo>
                <a:lnTo>
                  <a:pt x="2892" y="1632"/>
                </a:lnTo>
                <a:lnTo>
                  <a:pt x="2892" y="1646"/>
                </a:lnTo>
                <a:lnTo>
                  <a:pt x="2895" y="1635"/>
                </a:lnTo>
                <a:lnTo>
                  <a:pt x="2880" y="1632"/>
                </a:lnTo>
                <a:lnTo>
                  <a:pt x="2877" y="1630"/>
                </a:lnTo>
                <a:lnTo>
                  <a:pt x="2862" y="1630"/>
                </a:lnTo>
                <a:lnTo>
                  <a:pt x="2862" y="1643"/>
                </a:lnTo>
                <a:lnTo>
                  <a:pt x="2868" y="1632"/>
                </a:lnTo>
                <a:lnTo>
                  <a:pt x="2850" y="1627"/>
                </a:lnTo>
                <a:lnTo>
                  <a:pt x="2844" y="1624"/>
                </a:lnTo>
                <a:lnTo>
                  <a:pt x="2832" y="1624"/>
                </a:lnTo>
                <a:lnTo>
                  <a:pt x="2832" y="1638"/>
                </a:lnTo>
                <a:lnTo>
                  <a:pt x="2835" y="1627"/>
                </a:lnTo>
                <a:lnTo>
                  <a:pt x="2820" y="1624"/>
                </a:lnTo>
                <a:lnTo>
                  <a:pt x="2805" y="1621"/>
                </a:lnTo>
                <a:lnTo>
                  <a:pt x="2802" y="1619"/>
                </a:lnTo>
                <a:lnTo>
                  <a:pt x="2790" y="1619"/>
                </a:lnTo>
                <a:lnTo>
                  <a:pt x="2790" y="1632"/>
                </a:lnTo>
                <a:lnTo>
                  <a:pt x="2793" y="1621"/>
                </a:lnTo>
                <a:lnTo>
                  <a:pt x="2778" y="1619"/>
                </a:lnTo>
                <a:lnTo>
                  <a:pt x="2762" y="1616"/>
                </a:lnTo>
                <a:lnTo>
                  <a:pt x="2744" y="1613"/>
                </a:lnTo>
                <a:lnTo>
                  <a:pt x="2741" y="1624"/>
                </a:lnTo>
                <a:lnTo>
                  <a:pt x="2744" y="1613"/>
                </a:lnTo>
                <a:lnTo>
                  <a:pt x="2732" y="1610"/>
                </a:lnTo>
                <a:lnTo>
                  <a:pt x="2717" y="1608"/>
                </a:lnTo>
                <a:lnTo>
                  <a:pt x="2702" y="1605"/>
                </a:lnTo>
                <a:lnTo>
                  <a:pt x="2699" y="1616"/>
                </a:lnTo>
                <a:lnTo>
                  <a:pt x="2705" y="1605"/>
                </a:lnTo>
                <a:lnTo>
                  <a:pt x="2693" y="1599"/>
                </a:lnTo>
                <a:lnTo>
                  <a:pt x="2690" y="1599"/>
                </a:lnTo>
                <a:lnTo>
                  <a:pt x="2675" y="1597"/>
                </a:lnTo>
                <a:lnTo>
                  <a:pt x="2672" y="1608"/>
                </a:lnTo>
                <a:lnTo>
                  <a:pt x="2678" y="1597"/>
                </a:lnTo>
                <a:lnTo>
                  <a:pt x="2660" y="1591"/>
                </a:lnTo>
                <a:lnTo>
                  <a:pt x="2657" y="1591"/>
                </a:lnTo>
                <a:lnTo>
                  <a:pt x="2642" y="1588"/>
                </a:lnTo>
                <a:lnTo>
                  <a:pt x="2639" y="1599"/>
                </a:lnTo>
                <a:lnTo>
                  <a:pt x="2645" y="1588"/>
                </a:lnTo>
                <a:lnTo>
                  <a:pt x="2633" y="1583"/>
                </a:lnTo>
                <a:lnTo>
                  <a:pt x="2618" y="1577"/>
                </a:lnTo>
                <a:lnTo>
                  <a:pt x="2603" y="1572"/>
                </a:lnTo>
                <a:lnTo>
                  <a:pt x="2597" y="1583"/>
                </a:lnTo>
                <a:lnTo>
                  <a:pt x="2603" y="1572"/>
                </a:lnTo>
                <a:lnTo>
                  <a:pt x="2591" y="1567"/>
                </a:lnTo>
                <a:lnTo>
                  <a:pt x="2585" y="1577"/>
                </a:lnTo>
                <a:lnTo>
                  <a:pt x="2594" y="1567"/>
                </a:lnTo>
                <a:lnTo>
                  <a:pt x="2579" y="1558"/>
                </a:lnTo>
                <a:lnTo>
                  <a:pt x="2576" y="1558"/>
                </a:lnTo>
                <a:lnTo>
                  <a:pt x="2558" y="1553"/>
                </a:lnTo>
                <a:lnTo>
                  <a:pt x="2552" y="1564"/>
                </a:lnTo>
                <a:lnTo>
                  <a:pt x="2561" y="1553"/>
                </a:lnTo>
                <a:lnTo>
                  <a:pt x="2546" y="1545"/>
                </a:lnTo>
                <a:lnTo>
                  <a:pt x="2537" y="1556"/>
                </a:lnTo>
                <a:lnTo>
                  <a:pt x="2546" y="1545"/>
                </a:lnTo>
                <a:lnTo>
                  <a:pt x="2534" y="1536"/>
                </a:lnTo>
                <a:lnTo>
                  <a:pt x="2518" y="1528"/>
                </a:lnTo>
                <a:lnTo>
                  <a:pt x="2503" y="1520"/>
                </a:lnTo>
                <a:lnTo>
                  <a:pt x="2494" y="1531"/>
                </a:lnTo>
                <a:lnTo>
                  <a:pt x="2503" y="1520"/>
                </a:lnTo>
                <a:lnTo>
                  <a:pt x="2491" y="1512"/>
                </a:lnTo>
                <a:lnTo>
                  <a:pt x="2473" y="1501"/>
                </a:lnTo>
                <a:lnTo>
                  <a:pt x="2464" y="1512"/>
                </a:lnTo>
                <a:lnTo>
                  <a:pt x="2473" y="1504"/>
                </a:lnTo>
                <a:lnTo>
                  <a:pt x="2458" y="1493"/>
                </a:lnTo>
                <a:lnTo>
                  <a:pt x="2443" y="1482"/>
                </a:lnTo>
                <a:lnTo>
                  <a:pt x="2434" y="1490"/>
                </a:lnTo>
                <a:lnTo>
                  <a:pt x="2446" y="1482"/>
                </a:lnTo>
                <a:lnTo>
                  <a:pt x="2434" y="1468"/>
                </a:lnTo>
                <a:lnTo>
                  <a:pt x="2431" y="1468"/>
                </a:lnTo>
                <a:lnTo>
                  <a:pt x="2416" y="1457"/>
                </a:lnTo>
                <a:lnTo>
                  <a:pt x="2407" y="1465"/>
                </a:lnTo>
                <a:lnTo>
                  <a:pt x="2419" y="1457"/>
                </a:lnTo>
                <a:lnTo>
                  <a:pt x="2404" y="1443"/>
                </a:lnTo>
                <a:lnTo>
                  <a:pt x="2392" y="1451"/>
                </a:lnTo>
                <a:lnTo>
                  <a:pt x="2404" y="1443"/>
                </a:lnTo>
                <a:lnTo>
                  <a:pt x="2392" y="1430"/>
                </a:lnTo>
                <a:lnTo>
                  <a:pt x="2389" y="1430"/>
                </a:lnTo>
                <a:lnTo>
                  <a:pt x="2371" y="1416"/>
                </a:lnTo>
                <a:lnTo>
                  <a:pt x="2362" y="1424"/>
                </a:lnTo>
                <a:lnTo>
                  <a:pt x="2374" y="1416"/>
                </a:lnTo>
                <a:lnTo>
                  <a:pt x="2359" y="1402"/>
                </a:lnTo>
                <a:lnTo>
                  <a:pt x="2347" y="1410"/>
                </a:lnTo>
                <a:lnTo>
                  <a:pt x="2359" y="1402"/>
                </a:lnTo>
                <a:lnTo>
                  <a:pt x="2344" y="1386"/>
                </a:lnTo>
                <a:lnTo>
                  <a:pt x="2332" y="1394"/>
                </a:lnTo>
                <a:lnTo>
                  <a:pt x="2344" y="1388"/>
                </a:lnTo>
                <a:lnTo>
                  <a:pt x="2332" y="1369"/>
                </a:lnTo>
                <a:lnTo>
                  <a:pt x="2332" y="1367"/>
                </a:lnTo>
                <a:lnTo>
                  <a:pt x="2317" y="1350"/>
                </a:lnTo>
                <a:lnTo>
                  <a:pt x="2305" y="1358"/>
                </a:lnTo>
                <a:lnTo>
                  <a:pt x="2317" y="1350"/>
                </a:lnTo>
                <a:lnTo>
                  <a:pt x="2302" y="1331"/>
                </a:lnTo>
                <a:lnTo>
                  <a:pt x="2287" y="1312"/>
                </a:lnTo>
                <a:lnTo>
                  <a:pt x="2271" y="1293"/>
                </a:lnTo>
                <a:lnTo>
                  <a:pt x="2256" y="1273"/>
                </a:lnTo>
                <a:lnTo>
                  <a:pt x="2241" y="1254"/>
                </a:lnTo>
                <a:lnTo>
                  <a:pt x="2229" y="1262"/>
                </a:lnTo>
                <a:lnTo>
                  <a:pt x="2241" y="1257"/>
                </a:lnTo>
                <a:lnTo>
                  <a:pt x="2229" y="1232"/>
                </a:lnTo>
                <a:lnTo>
                  <a:pt x="2214" y="1210"/>
                </a:lnTo>
                <a:lnTo>
                  <a:pt x="2196" y="1186"/>
                </a:lnTo>
                <a:lnTo>
                  <a:pt x="2184" y="1191"/>
                </a:lnTo>
                <a:lnTo>
                  <a:pt x="2196" y="1186"/>
                </a:lnTo>
                <a:lnTo>
                  <a:pt x="2184" y="1164"/>
                </a:lnTo>
                <a:lnTo>
                  <a:pt x="2169" y="1139"/>
                </a:lnTo>
                <a:lnTo>
                  <a:pt x="2154" y="1115"/>
                </a:lnTo>
                <a:lnTo>
                  <a:pt x="2142" y="1120"/>
                </a:lnTo>
                <a:lnTo>
                  <a:pt x="2154" y="1115"/>
                </a:lnTo>
                <a:lnTo>
                  <a:pt x="2139" y="1084"/>
                </a:lnTo>
                <a:lnTo>
                  <a:pt x="2127" y="1090"/>
                </a:lnTo>
                <a:lnTo>
                  <a:pt x="2142" y="1087"/>
                </a:lnTo>
                <a:lnTo>
                  <a:pt x="2130" y="1060"/>
                </a:lnTo>
                <a:lnTo>
                  <a:pt x="2127" y="1057"/>
                </a:lnTo>
                <a:lnTo>
                  <a:pt x="2112" y="1032"/>
                </a:lnTo>
                <a:lnTo>
                  <a:pt x="2094" y="1002"/>
                </a:lnTo>
                <a:lnTo>
                  <a:pt x="2082" y="1008"/>
                </a:lnTo>
                <a:lnTo>
                  <a:pt x="2097" y="1005"/>
                </a:lnTo>
                <a:lnTo>
                  <a:pt x="2085" y="975"/>
                </a:lnTo>
                <a:lnTo>
                  <a:pt x="2082" y="972"/>
                </a:lnTo>
                <a:lnTo>
                  <a:pt x="2067" y="945"/>
                </a:lnTo>
                <a:lnTo>
                  <a:pt x="2052" y="915"/>
                </a:lnTo>
                <a:lnTo>
                  <a:pt x="2036" y="884"/>
                </a:lnTo>
                <a:lnTo>
                  <a:pt x="2024" y="890"/>
                </a:lnTo>
                <a:lnTo>
                  <a:pt x="2040" y="887"/>
                </a:lnTo>
                <a:lnTo>
                  <a:pt x="2027" y="857"/>
                </a:lnTo>
                <a:lnTo>
                  <a:pt x="2024" y="854"/>
                </a:lnTo>
                <a:lnTo>
                  <a:pt x="2006" y="821"/>
                </a:lnTo>
                <a:lnTo>
                  <a:pt x="1991" y="791"/>
                </a:lnTo>
                <a:lnTo>
                  <a:pt x="1979" y="797"/>
                </a:lnTo>
                <a:lnTo>
                  <a:pt x="1994" y="794"/>
                </a:lnTo>
                <a:lnTo>
                  <a:pt x="1982" y="761"/>
                </a:lnTo>
                <a:lnTo>
                  <a:pt x="1979" y="758"/>
                </a:lnTo>
                <a:lnTo>
                  <a:pt x="1964" y="728"/>
                </a:lnTo>
                <a:lnTo>
                  <a:pt x="1952" y="734"/>
                </a:lnTo>
                <a:lnTo>
                  <a:pt x="1967" y="731"/>
                </a:lnTo>
                <a:lnTo>
                  <a:pt x="1952" y="695"/>
                </a:lnTo>
                <a:lnTo>
                  <a:pt x="1949" y="693"/>
                </a:lnTo>
                <a:lnTo>
                  <a:pt x="1934" y="663"/>
                </a:lnTo>
                <a:lnTo>
                  <a:pt x="1922" y="668"/>
                </a:lnTo>
                <a:lnTo>
                  <a:pt x="1937" y="665"/>
                </a:lnTo>
                <a:lnTo>
                  <a:pt x="1925" y="632"/>
                </a:lnTo>
                <a:lnTo>
                  <a:pt x="1922" y="630"/>
                </a:lnTo>
                <a:lnTo>
                  <a:pt x="1904" y="600"/>
                </a:lnTo>
                <a:lnTo>
                  <a:pt x="1892" y="605"/>
                </a:lnTo>
                <a:lnTo>
                  <a:pt x="1907" y="600"/>
                </a:lnTo>
                <a:lnTo>
                  <a:pt x="1892" y="567"/>
                </a:lnTo>
                <a:lnTo>
                  <a:pt x="1877" y="572"/>
                </a:lnTo>
                <a:lnTo>
                  <a:pt x="1892" y="569"/>
                </a:lnTo>
                <a:lnTo>
                  <a:pt x="1880" y="537"/>
                </a:lnTo>
                <a:lnTo>
                  <a:pt x="1877" y="534"/>
                </a:lnTo>
                <a:lnTo>
                  <a:pt x="1862" y="504"/>
                </a:lnTo>
                <a:lnTo>
                  <a:pt x="1847" y="474"/>
                </a:lnTo>
                <a:lnTo>
                  <a:pt x="1835" y="479"/>
                </a:lnTo>
                <a:lnTo>
                  <a:pt x="1850" y="474"/>
                </a:lnTo>
                <a:lnTo>
                  <a:pt x="1835" y="441"/>
                </a:lnTo>
                <a:lnTo>
                  <a:pt x="1832" y="441"/>
                </a:lnTo>
                <a:lnTo>
                  <a:pt x="1817" y="411"/>
                </a:lnTo>
                <a:lnTo>
                  <a:pt x="1802" y="380"/>
                </a:lnTo>
                <a:lnTo>
                  <a:pt x="1786" y="353"/>
                </a:lnTo>
                <a:lnTo>
                  <a:pt x="1774" y="359"/>
                </a:lnTo>
                <a:lnTo>
                  <a:pt x="1789" y="356"/>
                </a:lnTo>
                <a:lnTo>
                  <a:pt x="1777" y="326"/>
                </a:lnTo>
                <a:lnTo>
                  <a:pt x="1774" y="323"/>
                </a:lnTo>
                <a:lnTo>
                  <a:pt x="1759" y="295"/>
                </a:lnTo>
                <a:lnTo>
                  <a:pt x="1744" y="268"/>
                </a:lnTo>
                <a:lnTo>
                  <a:pt x="1729" y="243"/>
                </a:lnTo>
                <a:lnTo>
                  <a:pt x="1714" y="219"/>
                </a:lnTo>
                <a:lnTo>
                  <a:pt x="1699" y="194"/>
                </a:lnTo>
                <a:lnTo>
                  <a:pt x="1684" y="172"/>
                </a:lnTo>
                <a:lnTo>
                  <a:pt x="1672" y="178"/>
                </a:lnTo>
                <a:lnTo>
                  <a:pt x="1684" y="172"/>
                </a:lnTo>
                <a:lnTo>
                  <a:pt x="1672" y="150"/>
                </a:lnTo>
                <a:lnTo>
                  <a:pt x="1672" y="148"/>
                </a:lnTo>
                <a:lnTo>
                  <a:pt x="1657" y="128"/>
                </a:lnTo>
                <a:lnTo>
                  <a:pt x="1642" y="109"/>
                </a:lnTo>
                <a:lnTo>
                  <a:pt x="1624" y="93"/>
                </a:lnTo>
                <a:lnTo>
                  <a:pt x="1612" y="101"/>
                </a:lnTo>
                <a:lnTo>
                  <a:pt x="1624" y="96"/>
                </a:lnTo>
                <a:lnTo>
                  <a:pt x="1612" y="79"/>
                </a:lnTo>
                <a:lnTo>
                  <a:pt x="1612" y="76"/>
                </a:lnTo>
                <a:lnTo>
                  <a:pt x="1597" y="60"/>
                </a:lnTo>
                <a:lnTo>
                  <a:pt x="1594" y="60"/>
                </a:lnTo>
                <a:lnTo>
                  <a:pt x="1579" y="49"/>
                </a:lnTo>
                <a:lnTo>
                  <a:pt x="1570" y="57"/>
                </a:lnTo>
                <a:lnTo>
                  <a:pt x="1582" y="49"/>
                </a:lnTo>
                <a:lnTo>
                  <a:pt x="1570" y="38"/>
                </a:lnTo>
                <a:lnTo>
                  <a:pt x="1567" y="38"/>
                </a:lnTo>
                <a:lnTo>
                  <a:pt x="1552" y="27"/>
                </a:lnTo>
                <a:lnTo>
                  <a:pt x="1549" y="24"/>
                </a:lnTo>
                <a:lnTo>
                  <a:pt x="1533" y="19"/>
                </a:lnTo>
                <a:lnTo>
                  <a:pt x="1527" y="30"/>
                </a:lnTo>
                <a:lnTo>
                  <a:pt x="1533" y="19"/>
                </a:lnTo>
                <a:lnTo>
                  <a:pt x="1515" y="11"/>
                </a:lnTo>
                <a:lnTo>
                  <a:pt x="1512" y="11"/>
                </a:lnTo>
                <a:lnTo>
                  <a:pt x="1500" y="8"/>
                </a:lnTo>
                <a:lnTo>
                  <a:pt x="1485" y="5"/>
                </a:lnTo>
                <a:lnTo>
                  <a:pt x="1470" y="2"/>
                </a:lnTo>
                <a:lnTo>
                  <a:pt x="1467" y="0"/>
                </a:lnTo>
                <a:lnTo>
                  <a:pt x="1455" y="0"/>
                </a:lnTo>
                <a:lnTo>
                  <a:pt x="1452" y="2"/>
                </a:lnTo>
                <a:lnTo>
                  <a:pt x="1437" y="5"/>
                </a:lnTo>
                <a:lnTo>
                  <a:pt x="1419" y="11"/>
                </a:lnTo>
                <a:lnTo>
                  <a:pt x="1404" y="16"/>
                </a:lnTo>
                <a:lnTo>
                  <a:pt x="1401" y="16"/>
                </a:lnTo>
                <a:lnTo>
                  <a:pt x="1389" y="22"/>
                </a:lnTo>
                <a:lnTo>
                  <a:pt x="1374" y="30"/>
                </a:lnTo>
                <a:lnTo>
                  <a:pt x="1371" y="33"/>
                </a:lnTo>
                <a:lnTo>
                  <a:pt x="1356" y="43"/>
                </a:lnTo>
                <a:lnTo>
                  <a:pt x="1344" y="57"/>
                </a:lnTo>
                <a:lnTo>
                  <a:pt x="1329" y="74"/>
                </a:lnTo>
                <a:lnTo>
                  <a:pt x="1338" y="82"/>
                </a:lnTo>
                <a:lnTo>
                  <a:pt x="1329" y="74"/>
                </a:lnTo>
                <a:lnTo>
                  <a:pt x="1311" y="87"/>
                </a:lnTo>
                <a:lnTo>
                  <a:pt x="1295" y="104"/>
                </a:lnTo>
                <a:lnTo>
                  <a:pt x="1292" y="106"/>
                </a:lnTo>
                <a:lnTo>
                  <a:pt x="1280" y="123"/>
                </a:lnTo>
                <a:lnTo>
                  <a:pt x="1292" y="128"/>
                </a:lnTo>
                <a:lnTo>
                  <a:pt x="1280" y="120"/>
                </a:lnTo>
                <a:lnTo>
                  <a:pt x="1265" y="139"/>
                </a:lnTo>
                <a:lnTo>
                  <a:pt x="1265" y="142"/>
                </a:lnTo>
                <a:lnTo>
                  <a:pt x="1250" y="164"/>
                </a:lnTo>
                <a:lnTo>
                  <a:pt x="1238" y="186"/>
                </a:lnTo>
                <a:lnTo>
                  <a:pt x="1250" y="191"/>
                </a:lnTo>
                <a:lnTo>
                  <a:pt x="1238" y="186"/>
                </a:lnTo>
                <a:lnTo>
                  <a:pt x="1220" y="211"/>
                </a:lnTo>
                <a:lnTo>
                  <a:pt x="1205" y="235"/>
                </a:lnTo>
                <a:lnTo>
                  <a:pt x="1190" y="260"/>
                </a:lnTo>
                <a:lnTo>
                  <a:pt x="1178" y="285"/>
                </a:lnTo>
                <a:lnTo>
                  <a:pt x="1163" y="312"/>
                </a:lnTo>
                <a:lnTo>
                  <a:pt x="1148" y="342"/>
                </a:lnTo>
                <a:lnTo>
                  <a:pt x="1145" y="348"/>
                </a:lnTo>
                <a:lnTo>
                  <a:pt x="1148" y="345"/>
                </a:lnTo>
                <a:lnTo>
                  <a:pt x="1136" y="372"/>
                </a:lnTo>
                <a:lnTo>
                  <a:pt x="1148" y="375"/>
                </a:lnTo>
                <a:lnTo>
                  <a:pt x="1136" y="369"/>
                </a:lnTo>
                <a:lnTo>
                  <a:pt x="1118" y="400"/>
                </a:lnTo>
                <a:lnTo>
                  <a:pt x="1103" y="430"/>
                </a:lnTo>
                <a:lnTo>
                  <a:pt x="1088" y="463"/>
                </a:lnTo>
                <a:lnTo>
                  <a:pt x="1085" y="468"/>
                </a:lnTo>
                <a:lnTo>
                  <a:pt x="1088" y="465"/>
                </a:lnTo>
                <a:lnTo>
                  <a:pt x="1076" y="495"/>
                </a:lnTo>
                <a:lnTo>
                  <a:pt x="1088" y="498"/>
                </a:lnTo>
                <a:lnTo>
                  <a:pt x="1076" y="493"/>
                </a:lnTo>
                <a:lnTo>
                  <a:pt x="1061" y="523"/>
                </a:lnTo>
                <a:lnTo>
                  <a:pt x="1045" y="553"/>
                </a:lnTo>
                <a:lnTo>
                  <a:pt x="1030" y="586"/>
                </a:lnTo>
                <a:lnTo>
                  <a:pt x="1015" y="619"/>
                </a:lnTo>
                <a:lnTo>
                  <a:pt x="1000" y="652"/>
                </a:lnTo>
                <a:lnTo>
                  <a:pt x="985" y="682"/>
                </a:lnTo>
                <a:lnTo>
                  <a:pt x="982" y="687"/>
                </a:lnTo>
                <a:lnTo>
                  <a:pt x="985" y="684"/>
                </a:lnTo>
                <a:lnTo>
                  <a:pt x="973" y="717"/>
                </a:lnTo>
                <a:lnTo>
                  <a:pt x="985" y="720"/>
                </a:lnTo>
                <a:lnTo>
                  <a:pt x="973" y="715"/>
                </a:lnTo>
                <a:lnTo>
                  <a:pt x="958" y="747"/>
                </a:lnTo>
                <a:lnTo>
                  <a:pt x="940" y="780"/>
                </a:lnTo>
                <a:lnTo>
                  <a:pt x="937" y="786"/>
                </a:lnTo>
                <a:lnTo>
                  <a:pt x="940" y="783"/>
                </a:lnTo>
                <a:lnTo>
                  <a:pt x="928" y="813"/>
                </a:lnTo>
                <a:lnTo>
                  <a:pt x="940" y="816"/>
                </a:lnTo>
                <a:lnTo>
                  <a:pt x="928" y="810"/>
                </a:lnTo>
                <a:lnTo>
                  <a:pt x="913" y="841"/>
                </a:lnTo>
                <a:lnTo>
                  <a:pt x="898" y="873"/>
                </a:lnTo>
                <a:lnTo>
                  <a:pt x="883" y="904"/>
                </a:lnTo>
                <a:lnTo>
                  <a:pt x="880" y="909"/>
                </a:lnTo>
                <a:lnTo>
                  <a:pt x="883" y="906"/>
                </a:lnTo>
                <a:lnTo>
                  <a:pt x="871" y="936"/>
                </a:lnTo>
                <a:lnTo>
                  <a:pt x="883" y="939"/>
                </a:lnTo>
                <a:lnTo>
                  <a:pt x="871" y="934"/>
                </a:lnTo>
                <a:lnTo>
                  <a:pt x="856" y="961"/>
                </a:lnTo>
                <a:lnTo>
                  <a:pt x="838" y="994"/>
                </a:lnTo>
                <a:lnTo>
                  <a:pt x="835" y="999"/>
                </a:lnTo>
                <a:lnTo>
                  <a:pt x="838" y="997"/>
                </a:lnTo>
                <a:lnTo>
                  <a:pt x="826" y="1024"/>
                </a:lnTo>
                <a:lnTo>
                  <a:pt x="838" y="1027"/>
                </a:lnTo>
                <a:lnTo>
                  <a:pt x="826" y="1021"/>
                </a:lnTo>
                <a:lnTo>
                  <a:pt x="811" y="1049"/>
                </a:lnTo>
                <a:lnTo>
                  <a:pt x="795" y="1076"/>
                </a:lnTo>
                <a:lnTo>
                  <a:pt x="807" y="1082"/>
                </a:lnTo>
                <a:lnTo>
                  <a:pt x="795" y="1076"/>
                </a:lnTo>
                <a:lnTo>
                  <a:pt x="780" y="1101"/>
                </a:lnTo>
                <a:lnTo>
                  <a:pt x="777" y="1106"/>
                </a:lnTo>
                <a:lnTo>
                  <a:pt x="780" y="1104"/>
                </a:lnTo>
                <a:lnTo>
                  <a:pt x="768" y="1131"/>
                </a:lnTo>
                <a:lnTo>
                  <a:pt x="780" y="1134"/>
                </a:lnTo>
                <a:lnTo>
                  <a:pt x="768" y="1128"/>
                </a:lnTo>
                <a:lnTo>
                  <a:pt x="750" y="1153"/>
                </a:lnTo>
                <a:lnTo>
                  <a:pt x="735" y="1178"/>
                </a:lnTo>
                <a:lnTo>
                  <a:pt x="723" y="1202"/>
                </a:lnTo>
                <a:lnTo>
                  <a:pt x="735" y="1208"/>
                </a:lnTo>
                <a:lnTo>
                  <a:pt x="723" y="1202"/>
                </a:lnTo>
                <a:lnTo>
                  <a:pt x="708" y="1224"/>
                </a:lnTo>
                <a:lnTo>
                  <a:pt x="693" y="1249"/>
                </a:lnTo>
                <a:lnTo>
                  <a:pt x="705" y="1254"/>
                </a:lnTo>
                <a:lnTo>
                  <a:pt x="693" y="1246"/>
                </a:lnTo>
                <a:lnTo>
                  <a:pt x="678" y="1265"/>
                </a:lnTo>
                <a:lnTo>
                  <a:pt x="678" y="1268"/>
                </a:lnTo>
                <a:lnTo>
                  <a:pt x="666" y="1290"/>
                </a:lnTo>
                <a:lnTo>
                  <a:pt x="678" y="1295"/>
                </a:lnTo>
                <a:lnTo>
                  <a:pt x="669" y="1287"/>
                </a:lnTo>
                <a:lnTo>
                  <a:pt x="651" y="1306"/>
                </a:lnTo>
                <a:lnTo>
                  <a:pt x="648" y="1306"/>
                </a:lnTo>
                <a:lnTo>
                  <a:pt x="633" y="1325"/>
                </a:lnTo>
                <a:lnTo>
                  <a:pt x="633" y="1328"/>
                </a:lnTo>
                <a:lnTo>
                  <a:pt x="621" y="1345"/>
                </a:lnTo>
                <a:lnTo>
                  <a:pt x="633" y="1350"/>
                </a:lnTo>
                <a:lnTo>
                  <a:pt x="621" y="1342"/>
                </a:lnTo>
                <a:lnTo>
                  <a:pt x="606" y="1361"/>
                </a:lnTo>
                <a:lnTo>
                  <a:pt x="591" y="1380"/>
                </a:lnTo>
                <a:lnTo>
                  <a:pt x="603" y="1388"/>
                </a:lnTo>
                <a:lnTo>
                  <a:pt x="594" y="1380"/>
                </a:lnTo>
                <a:lnTo>
                  <a:pt x="579" y="1397"/>
                </a:lnTo>
                <a:lnTo>
                  <a:pt x="588" y="1405"/>
                </a:lnTo>
                <a:lnTo>
                  <a:pt x="579" y="1397"/>
                </a:lnTo>
                <a:lnTo>
                  <a:pt x="563" y="1410"/>
                </a:lnTo>
                <a:lnTo>
                  <a:pt x="548" y="1424"/>
                </a:lnTo>
                <a:lnTo>
                  <a:pt x="533" y="1438"/>
                </a:lnTo>
                <a:lnTo>
                  <a:pt x="521" y="1451"/>
                </a:lnTo>
                <a:lnTo>
                  <a:pt x="530" y="1460"/>
                </a:lnTo>
                <a:lnTo>
                  <a:pt x="521" y="1451"/>
                </a:lnTo>
                <a:lnTo>
                  <a:pt x="506" y="1465"/>
                </a:lnTo>
                <a:lnTo>
                  <a:pt x="515" y="1473"/>
                </a:lnTo>
                <a:lnTo>
                  <a:pt x="506" y="1465"/>
                </a:lnTo>
                <a:lnTo>
                  <a:pt x="491" y="1476"/>
                </a:lnTo>
                <a:lnTo>
                  <a:pt x="479" y="1487"/>
                </a:lnTo>
                <a:lnTo>
                  <a:pt x="488" y="1495"/>
                </a:lnTo>
                <a:lnTo>
                  <a:pt x="482" y="1484"/>
                </a:lnTo>
                <a:lnTo>
                  <a:pt x="464" y="1495"/>
                </a:lnTo>
                <a:lnTo>
                  <a:pt x="461" y="1498"/>
                </a:lnTo>
                <a:lnTo>
                  <a:pt x="446" y="1512"/>
                </a:lnTo>
                <a:lnTo>
                  <a:pt x="455" y="1520"/>
                </a:lnTo>
                <a:lnTo>
                  <a:pt x="449" y="1509"/>
                </a:lnTo>
                <a:lnTo>
                  <a:pt x="434" y="1517"/>
                </a:lnTo>
                <a:lnTo>
                  <a:pt x="431" y="1517"/>
                </a:lnTo>
                <a:lnTo>
                  <a:pt x="419" y="1525"/>
                </a:lnTo>
                <a:lnTo>
                  <a:pt x="428" y="1536"/>
                </a:lnTo>
                <a:lnTo>
                  <a:pt x="422" y="1525"/>
                </a:lnTo>
                <a:lnTo>
                  <a:pt x="407" y="1534"/>
                </a:lnTo>
                <a:lnTo>
                  <a:pt x="392" y="1542"/>
                </a:lnTo>
                <a:lnTo>
                  <a:pt x="377" y="1550"/>
                </a:lnTo>
                <a:lnTo>
                  <a:pt x="362" y="1558"/>
                </a:lnTo>
                <a:lnTo>
                  <a:pt x="368" y="1569"/>
                </a:lnTo>
                <a:lnTo>
                  <a:pt x="365" y="1558"/>
                </a:lnTo>
                <a:lnTo>
                  <a:pt x="350" y="1564"/>
                </a:lnTo>
                <a:lnTo>
                  <a:pt x="335" y="1569"/>
                </a:lnTo>
                <a:lnTo>
                  <a:pt x="332" y="1569"/>
                </a:lnTo>
                <a:lnTo>
                  <a:pt x="320" y="1575"/>
                </a:lnTo>
                <a:lnTo>
                  <a:pt x="326" y="1586"/>
                </a:lnTo>
                <a:lnTo>
                  <a:pt x="323" y="1575"/>
                </a:lnTo>
                <a:lnTo>
                  <a:pt x="307" y="1580"/>
                </a:lnTo>
                <a:lnTo>
                  <a:pt x="292" y="1586"/>
                </a:lnTo>
                <a:lnTo>
                  <a:pt x="277" y="1591"/>
                </a:lnTo>
                <a:lnTo>
                  <a:pt x="280" y="1602"/>
                </a:lnTo>
                <a:lnTo>
                  <a:pt x="277" y="1591"/>
                </a:lnTo>
                <a:lnTo>
                  <a:pt x="262" y="1594"/>
                </a:lnTo>
                <a:lnTo>
                  <a:pt x="247" y="1599"/>
                </a:lnTo>
                <a:lnTo>
                  <a:pt x="250" y="1610"/>
                </a:lnTo>
                <a:lnTo>
                  <a:pt x="247" y="1599"/>
                </a:lnTo>
                <a:lnTo>
                  <a:pt x="232" y="1602"/>
                </a:lnTo>
                <a:lnTo>
                  <a:pt x="220" y="1605"/>
                </a:lnTo>
                <a:lnTo>
                  <a:pt x="205" y="1608"/>
                </a:lnTo>
                <a:lnTo>
                  <a:pt x="187" y="1613"/>
                </a:lnTo>
                <a:lnTo>
                  <a:pt x="190" y="1624"/>
                </a:lnTo>
                <a:lnTo>
                  <a:pt x="187" y="1613"/>
                </a:lnTo>
                <a:lnTo>
                  <a:pt x="175" y="1616"/>
                </a:lnTo>
                <a:lnTo>
                  <a:pt x="178" y="1627"/>
                </a:lnTo>
                <a:lnTo>
                  <a:pt x="178" y="1613"/>
                </a:lnTo>
                <a:lnTo>
                  <a:pt x="163" y="1613"/>
                </a:lnTo>
                <a:lnTo>
                  <a:pt x="160" y="1616"/>
                </a:lnTo>
                <a:lnTo>
                  <a:pt x="145" y="1619"/>
                </a:lnTo>
                <a:lnTo>
                  <a:pt x="130" y="1621"/>
                </a:lnTo>
                <a:lnTo>
                  <a:pt x="118" y="1624"/>
                </a:lnTo>
                <a:lnTo>
                  <a:pt x="121" y="1635"/>
                </a:lnTo>
                <a:lnTo>
                  <a:pt x="121" y="1621"/>
                </a:lnTo>
                <a:lnTo>
                  <a:pt x="106" y="1621"/>
                </a:lnTo>
                <a:lnTo>
                  <a:pt x="106" y="1624"/>
                </a:lnTo>
                <a:lnTo>
                  <a:pt x="88" y="1627"/>
                </a:lnTo>
                <a:lnTo>
                  <a:pt x="82" y="1627"/>
                </a:lnTo>
                <a:lnTo>
                  <a:pt x="69" y="1632"/>
                </a:lnTo>
                <a:lnTo>
                  <a:pt x="76" y="1643"/>
                </a:lnTo>
                <a:lnTo>
                  <a:pt x="76" y="1630"/>
                </a:lnTo>
                <a:lnTo>
                  <a:pt x="60" y="1630"/>
                </a:lnTo>
                <a:lnTo>
                  <a:pt x="57" y="1632"/>
                </a:lnTo>
                <a:lnTo>
                  <a:pt x="42" y="1635"/>
                </a:lnTo>
                <a:lnTo>
                  <a:pt x="45" y="1646"/>
                </a:lnTo>
                <a:lnTo>
                  <a:pt x="45" y="1632"/>
                </a:lnTo>
                <a:lnTo>
                  <a:pt x="30" y="1632"/>
                </a:lnTo>
                <a:lnTo>
                  <a:pt x="18" y="1632"/>
                </a:lnTo>
                <a:lnTo>
                  <a:pt x="15" y="1635"/>
                </a:lnTo>
                <a:lnTo>
                  <a:pt x="0" y="1638"/>
                </a:lnTo>
                <a:close/>
              </a:path>
            </a:pathLst>
          </a:custGeom>
          <a:solidFill>
            <a:srgbClr val="00FF00"/>
          </a:solidFill>
          <a:ln w="38100" cmpd="sng">
            <a:solidFill>
              <a:srgbClr val="000099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94" name="Caixa de texto 203"/>
          <p:cNvSpPr txBox="1">
            <a:spLocks noChangeArrowheads="1"/>
          </p:cNvSpPr>
          <p:nvPr/>
        </p:nvSpPr>
        <p:spPr bwMode="auto">
          <a:xfrm>
            <a:off x="4500562" y="5554677"/>
            <a:ext cx="395604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GB" altLang="es-ES" dirty="0" smtClean="0"/>
              <a:t>The regression towards mediocrity is actually determined by the </a:t>
            </a:r>
            <a:r>
              <a:rPr lang="en-GB" altLang="es-ES" b="1" dirty="0" smtClean="0"/>
              <a:t>narrow sense heritability</a:t>
            </a:r>
            <a:r>
              <a:rPr lang="en-GB" altLang="es-ES" dirty="0" smtClean="0"/>
              <a:t>:</a:t>
            </a:r>
            <a:endParaRPr lang="en-GB" altLang="es-ES" dirty="0"/>
          </a:p>
        </p:txBody>
      </p:sp>
      <p:sp>
        <p:nvSpPr>
          <p:cNvPr id="495" name="5 CuadroTexto"/>
          <p:cNvSpPr txBox="1">
            <a:spLocks noChangeArrowheads="1"/>
          </p:cNvSpPr>
          <p:nvPr/>
        </p:nvSpPr>
        <p:spPr bwMode="auto">
          <a:xfrm>
            <a:off x="6484961" y="6181747"/>
            <a:ext cx="1870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es-ES" sz="2400" b="1" dirty="0" smtClean="0">
                <a:solidFill>
                  <a:srgbClr val="00359E"/>
                </a:solidFill>
              </a:rPr>
              <a:t>h</a:t>
            </a:r>
            <a:r>
              <a:rPr lang="en-GB" altLang="es-ES" sz="2400" b="1" baseline="30000" dirty="0" smtClean="0">
                <a:solidFill>
                  <a:srgbClr val="00359E"/>
                </a:solidFill>
              </a:rPr>
              <a:t>2</a:t>
            </a:r>
            <a:r>
              <a:rPr lang="en-GB" altLang="es-ES" sz="2400" b="1" dirty="0" smtClean="0">
                <a:solidFill>
                  <a:srgbClr val="00359E"/>
                </a:solidFill>
              </a:rPr>
              <a:t> = V</a:t>
            </a:r>
            <a:r>
              <a:rPr lang="en-GB" altLang="es-ES" sz="2400" b="1" baseline="-25000" dirty="0" smtClean="0">
                <a:solidFill>
                  <a:srgbClr val="00359E"/>
                </a:solidFill>
              </a:rPr>
              <a:t>A</a:t>
            </a:r>
            <a:r>
              <a:rPr lang="en-GB" altLang="es-ES" sz="2400" b="1" dirty="0" smtClean="0">
                <a:solidFill>
                  <a:srgbClr val="00359E"/>
                </a:solidFill>
              </a:rPr>
              <a:t> / V</a:t>
            </a:r>
            <a:r>
              <a:rPr lang="en-GB" altLang="es-ES" sz="2400" b="1" baseline="-25000" dirty="0" smtClean="0">
                <a:solidFill>
                  <a:srgbClr val="00359E"/>
                </a:solidFill>
              </a:rPr>
              <a:t>P</a:t>
            </a:r>
            <a:endParaRPr lang="en-GB" altLang="es-ES" sz="2400" b="1" dirty="0">
              <a:solidFill>
                <a:srgbClr val="00359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/>
      <p:bldP spid="490" grpId="0"/>
      <p:bldP spid="491" grpId="0"/>
      <p:bldP spid="492" grpId="0"/>
      <p:bldP spid="494" grpId="0"/>
      <p:bldP spid="4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Nomenclature issues</a:t>
            </a:r>
            <a:endParaRPr lang="en-US" b="1" dirty="0"/>
          </a:p>
        </p:txBody>
      </p:sp>
      <p:sp>
        <p:nvSpPr>
          <p:cNvPr id="3" name="Marcador de posición de contido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320480"/>
          </a:xfrm>
        </p:spPr>
        <p:txBody>
          <a:bodyPr>
            <a:normAutofit/>
          </a:bodyPr>
          <a:lstStyle/>
          <a:p>
            <a:r>
              <a:rPr lang="en-US" dirty="0" smtClean="0"/>
              <a:t>What is a “gene frequency”?</a:t>
            </a:r>
          </a:p>
          <a:p>
            <a:r>
              <a:rPr lang="en-US" dirty="0" smtClean="0"/>
              <a:t>What is the “effect of a gene”?</a:t>
            </a:r>
          </a:p>
          <a:p>
            <a:r>
              <a:rPr lang="en-US" dirty="0" smtClean="0"/>
              <a:t>When is a trait “additive”?</a:t>
            </a:r>
          </a:p>
          <a:p>
            <a:r>
              <a:rPr lang="en-US" dirty="0" smtClean="0"/>
              <a:t>Why are there genetic effects related and unrelated to populations?</a:t>
            </a:r>
          </a:p>
          <a:p>
            <a:r>
              <a:rPr lang="en-US" dirty="0" smtClean="0"/>
              <a:t>What does the “heritability” of a trait depend upon?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Heritability</a:t>
            </a:r>
            <a:endParaRPr lang="en-GB" b="1" dirty="0"/>
          </a:p>
        </p:txBody>
      </p:sp>
      <p:sp>
        <p:nvSpPr>
          <p:cNvPr id="10" name="Caixa de texto 9"/>
          <p:cNvSpPr txBox="1"/>
          <p:nvPr/>
        </p:nvSpPr>
        <p:spPr>
          <a:xfrm>
            <a:off x="1547664" y="1484784"/>
            <a:ext cx="626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What does the heritability depend upon?</a:t>
            </a:r>
            <a:endParaRPr lang="en-GB" sz="2800" dirty="0"/>
          </a:p>
        </p:txBody>
      </p:sp>
      <p:sp>
        <p:nvSpPr>
          <p:cNvPr id="11" name="Caixa de texto 10"/>
          <p:cNvSpPr txBox="1"/>
          <p:nvPr/>
        </p:nvSpPr>
        <p:spPr>
          <a:xfrm>
            <a:off x="3347864" y="2204864"/>
            <a:ext cx="237626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sz="3600" b="1" dirty="0" smtClean="0"/>
              <a:t>h</a:t>
            </a:r>
            <a:r>
              <a:rPr lang="en-GB" sz="3600" b="1" baseline="30000" dirty="0" smtClean="0"/>
              <a:t>2</a:t>
            </a:r>
            <a:r>
              <a:rPr lang="en-GB" sz="3600" b="1" dirty="0" smtClean="0"/>
              <a:t> = V</a:t>
            </a:r>
            <a:r>
              <a:rPr lang="en-GB" sz="3600" b="1" baseline="-25000" dirty="0" smtClean="0"/>
              <a:t>A</a:t>
            </a:r>
            <a:r>
              <a:rPr lang="en-GB" sz="3600" b="1" dirty="0" smtClean="0"/>
              <a:t> / V</a:t>
            </a:r>
            <a:r>
              <a:rPr lang="en-GB" sz="3600" b="1" baseline="-25000" dirty="0" smtClean="0"/>
              <a:t>P</a:t>
            </a:r>
          </a:p>
          <a:p>
            <a:pPr algn="ctr"/>
            <a:r>
              <a:rPr lang="en-GB" sz="3600" b="1" dirty="0" smtClean="0"/>
              <a:t>(R = h</a:t>
            </a:r>
            <a:r>
              <a:rPr lang="en-GB" sz="3600" b="1" baseline="30000" dirty="0" smtClean="0"/>
              <a:t>2</a:t>
            </a:r>
            <a:r>
              <a:rPr lang="en-GB" sz="3600" b="1" dirty="0" smtClean="0"/>
              <a:t> S)</a:t>
            </a:r>
            <a:endParaRPr lang="en-GB" sz="3600" b="1" dirty="0"/>
          </a:p>
        </p:txBody>
      </p:sp>
      <p:sp>
        <p:nvSpPr>
          <p:cNvPr id="5" name="Caixa de texto 4"/>
          <p:cNvSpPr txBox="1"/>
          <p:nvPr/>
        </p:nvSpPr>
        <p:spPr>
          <a:xfrm>
            <a:off x="755576" y="3304148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Phenotypes</a:t>
            </a:r>
          </a:p>
          <a:p>
            <a:r>
              <a:rPr lang="en-GB" sz="3200" dirty="0" smtClean="0"/>
              <a:t>Relatedness</a:t>
            </a:r>
            <a:endParaRPr lang="en-GB" sz="3200" dirty="0"/>
          </a:p>
        </p:txBody>
      </p:sp>
      <p:sp>
        <p:nvSpPr>
          <p:cNvPr id="6" name="Caixa de texto 5"/>
          <p:cNvSpPr txBox="1"/>
          <p:nvPr/>
        </p:nvSpPr>
        <p:spPr>
          <a:xfrm>
            <a:off x="6012160" y="3155484"/>
            <a:ext cx="2952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Phenotypes</a:t>
            </a:r>
          </a:p>
          <a:p>
            <a:r>
              <a:rPr lang="en-GB" sz="3200" dirty="0" smtClean="0">
                <a:solidFill>
                  <a:srgbClr val="FF0000"/>
                </a:solidFill>
              </a:rPr>
              <a:t>Genotype </a:t>
            </a:r>
            <a:r>
              <a:rPr lang="en-GB" sz="3200" dirty="0" err="1" smtClean="0">
                <a:solidFill>
                  <a:srgbClr val="FF0000"/>
                </a:solidFill>
              </a:rPr>
              <a:t>freqs</a:t>
            </a:r>
            <a:endParaRPr lang="en-GB" sz="3200" dirty="0" smtClean="0">
              <a:solidFill>
                <a:srgbClr val="FF0000"/>
              </a:solidFill>
            </a:endParaRPr>
          </a:p>
          <a:p>
            <a:r>
              <a:rPr lang="en-GB" sz="3200" dirty="0" smtClean="0">
                <a:solidFill>
                  <a:srgbClr val="FF0000"/>
                </a:solidFill>
              </a:rPr>
              <a:t>GP map      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7" name="Caixa de texto 6"/>
          <p:cNvSpPr txBox="1"/>
          <p:nvPr/>
        </p:nvSpPr>
        <p:spPr>
          <a:xfrm>
            <a:off x="179512" y="5013176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/>
              <a:t>Top-down approach</a:t>
            </a:r>
            <a:endParaRPr lang="en-GB" sz="3200" b="1" dirty="0"/>
          </a:p>
        </p:txBody>
      </p:sp>
      <p:sp>
        <p:nvSpPr>
          <p:cNvPr id="8" name="Caixa de texto 7"/>
          <p:cNvSpPr txBox="1"/>
          <p:nvPr/>
        </p:nvSpPr>
        <p:spPr>
          <a:xfrm>
            <a:off x="5148064" y="5013176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/>
              <a:t>Bottom-up approach</a:t>
            </a:r>
            <a:endParaRPr lang="en-GB" sz="3200" b="1" dirty="0"/>
          </a:p>
        </p:txBody>
      </p:sp>
      <p:sp>
        <p:nvSpPr>
          <p:cNvPr id="9" name="Caixa de texto 8"/>
          <p:cNvSpPr txBox="1"/>
          <p:nvPr/>
        </p:nvSpPr>
        <p:spPr>
          <a:xfrm>
            <a:off x="179512" y="5580529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(black box)</a:t>
            </a:r>
            <a:endParaRPr lang="en-GB" sz="3200" dirty="0"/>
          </a:p>
        </p:txBody>
      </p:sp>
      <p:sp>
        <p:nvSpPr>
          <p:cNvPr id="12" name="Caixa de texto 11"/>
          <p:cNvSpPr txBox="1"/>
          <p:nvPr/>
        </p:nvSpPr>
        <p:spPr>
          <a:xfrm>
            <a:off x="7812360" y="4149080"/>
            <a:ext cx="115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rgbClr val="FF0000"/>
                </a:solidFill>
              </a:rPr>
              <a:t>V</a:t>
            </a:r>
            <a:r>
              <a:rPr lang="en-GB" sz="4800" b="1" baseline="-25000" dirty="0" smtClean="0">
                <a:solidFill>
                  <a:srgbClr val="FF0000"/>
                </a:solidFill>
              </a:rPr>
              <a:t>A</a:t>
            </a:r>
            <a:endParaRPr lang="en-GB" sz="4800" b="1" baseline="-25000" dirty="0">
              <a:solidFill>
                <a:srgbClr val="FF0000"/>
              </a:solidFill>
            </a:endParaRPr>
          </a:p>
        </p:txBody>
      </p:sp>
      <p:sp>
        <p:nvSpPr>
          <p:cNvPr id="13" name="Caixa de texto 12"/>
          <p:cNvSpPr txBox="1"/>
          <p:nvPr/>
        </p:nvSpPr>
        <p:spPr>
          <a:xfrm>
            <a:off x="179512" y="2564904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u="sng" dirty="0" smtClean="0"/>
              <a:t>Estimation</a:t>
            </a:r>
            <a:endParaRPr lang="en-GB" sz="3200" u="sng" dirty="0"/>
          </a:p>
        </p:txBody>
      </p:sp>
      <p:sp>
        <p:nvSpPr>
          <p:cNvPr id="14" name="Caixa de texto 13"/>
          <p:cNvSpPr txBox="1"/>
          <p:nvPr/>
        </p:nvSpPr>
        <p:spPr>
          <a:xfrm>
            <a:off x="5580112" y="2566800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u="sng" dirty="0" smtClean="0"/>
              <a:t>Computation</a:t>
            </a:r>
            <a:endParaRPr lang="en-GB" sz="3200" u="sng" dirty="0"/>
          </a:p>
        </p:txBody>
      </p:sp>
      <p:sp>
        <p:nvSpPr>
          <p:cNvPr id="15" name="Caixa de texto 14"/>
          <p:cNvSpPr txBox="1"/>
          <p:nvPr/>
        </p:nvSpPr>
        <p:spPr>
          <a:xfrm>
            <a:off x="5148064" y="5517232"/>
            <a:ext cx="37444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(changing reference makes sense)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5" grpId="0"/>
      <p:bldP spid="6" grpId="0"/>
      <p:bldP spid="7" grpId="0"/>
      <p:bldP spid="8" grpId="0"/>
      <p:bldP spid="9" grpId="0"/>
      <p:bldP spid="12" grpId="0"/>
      <p:bldP spid="13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 descr="http://ep01.epimg.net/sociedad/imagenes/2014/03/12/actualidad/1394647853_129506_1394648689_noticia_norm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363398"/>
            <a:ext cx="6433174" cy="4801906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57200" y="5310336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obesity gene exists!</a:t>
            </a:r>
            <a:endParaRPr kumimoji="0" lang="en-GB" sz="44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Epistasis</a:t>
            </a:r>
            <a:endParaRPr kumimoji="0" lang="en-GB" sz="44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2" cstate="print"/>
          <a:srcRect l="7471" t="21654" r="47590" b="29528"/>
          <a:stretch>
            <a:fillRect/>
          </a:stretch>
        </p:blipFill>
        <p:spPr bwMode="auto">
          <a:xfrm>
            <a:off x="1763688" y="402483"/>
            <a:ext cx="5662874" cy="345856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Caixa de texto 3"/>
          <p:cNvSpPr txBox="1"/>
          <p:nvPr/>
        </p:nvSpPr>
        <p:spPr>
          <a:xfrm>
            <a:off x="144016" y="4149080"/>
            <a:ext cx="88924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i="1" dirty="0" smtClean="0"/>
              <a:t>By Melissa Healy March 13, 2014, 6:00 a.m.</a:t>
            </a:r>
          </a:p>
          <a:p>
            <a:r>
              <a:rPr lang="en-US" sz="2000" dirty="0" smtClean="0"/>
              <a:t>If you're a student of fat - and who isn't these days? - you know that the FTO gene is the gene thought to be most responsible for some people's inherited propensity to become obese. Well, forget that.</a:t>
            </a:r>
          </a:p>
          <a:p>
            <a:r>
              <a:rPr lang="en-US" sz="2000" dirty="0" smtClean="0"/>
              <a:t>A multinational group of geneticists has discovered that, more likely, the real obesity gene is named IRX3, and it is very far from the FTO gene - or would be, if DNA were to be stretched out in linear fashion instead of coiled up like a skein of yarn.</a:t>
            </a:r>
            <a:endParaRPr lang="es-E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 l="7471" t="10827" r="41780" b="18701"/>
          <a:stretch>
            <a:fillRect/>
          </a:stretch>
        </p:blipFill>
        <p:spPr bwMode="auto">
          <a:xfrm>
            <a:off x="251520" y="100421"/>
            <a:ext cx="8597239" cy="671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 we aim to map pathways?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4" descr="https://www.quia.com/files/quia/users/lmcgee/Energy_Enzymes/feedback-inhibition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268760"/>
            <a:ext cx="3528392" cy="4946344"/>
          </a:xfrm>
          <a:prstGeom prst="rect">
            <a:avLst/>
          </a:prstGeom>
          <a:noFill/>
        </p:spPr>
      </p:pic>
      <p:sp>
        <p:nvSpPr>
          <p:cNvPr id="4" name="Caixa de texto 3"/>
          <p:cNvSpPr txBox="1"/>
          <p:nvPr/>
        </p:nvSpPr>
        <p:spPr>
          <a:xfrm>
            <a:off x="4427984" y="1268760"/>
            <a:ext cx="43204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We must bear in mind that gene mapping is aimed to detect genetic variability affecting the trait value</a:t>
            </a:r>
          </a:p>
          <a:p>
            <a:endParaRPr lang="en-GB" sz="2400" dirty="0" smtClean="0"/>
          </a:p>
          <a:p>
            <a:r>
              <a:rPr lang="en-GB" sz="2400" dirty="0" smtClean="0"/>
              <a:t>It would not be surprising that a very important enzyme in a pathway is under strong purifying selection (very little genetic variation)</a:t>
            </a:r>
          </a:p>
          <a:p>
            <a:endParaRPr lang="en-GB" sz="2400" dirty="0" smtClean="0"/>
          </a:p>
          <a:p>
            <a:r>
              <a:rPr lang="en-GB" sz="2400" dirty="0" smtClean="0"/>
              <a:t>On the other hand, regulatory regions are also loci and can be genetically variable</a:t>
            </a:r>
          </a:p>
        </p:txBody>
      </p:sp>
      <p:sp>
        <p:nvSpPr>
          <p:cNvPr id="5" name="Caixa de texto 4"/>
          <p:cNvSpPr txBox="1"/>
          <p:nvPr/>
        </p:nvSpPr>
        <p:spPr>
          <a:xfrm>
            <a:off x="1187624" y="6309320"/>
            <a:ext cx="2520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https://www.quia.com/jg/2466359list.html</a:t>
            </a:r>
            <a:endParaRPr lang="en-GB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 smtClean="0">
                <a:latin typeface="+mj-lt"/>
                <a:ea typeface="+mj-ea"/>
                <a:cs typeface="+mj-cs"/>
              </a:rPr>
              <a:t>Example of </a:t>
            </a:r>
            <a:r>
              <a:rPr lang="en-GB" sz="4400" b="1" dirty="0" err="1" smtClean="0">
                <a:latin typeface="+mj-lt"/>
                <a:ea typeface="+mj-ea"/>
                <a:cs typeface="+mj-cs"/>
              </a:rPr>
              <a:t>pairwise</a:t>
            </a:r>
            <a:r>
              <a:rPr lang="en-GB" sz="4400" b="1" dirty="0" smtClean="0">
                <a:latin typeface="+mj-lt"/>
                <a:ea typeface="+mj-ea"/>
                <a:cs typeface="+mj-cs"/>
              </a:rPr>
              <a:t> </a:t>
            </a:r>
            <a:r>
              <a:rPr lang="en-GB" sz="4400" b="1" dirty="0" err="1" smtClean="0">
                <a:latin typeface="+mj-lt"/>
                <a:ea typeface="+mj-ea"/>
                <a:cs typeface="+mj-cs"/>
              </a:rPr>
              <a:t>epistasis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5762" name="AutoShape 2" descr="Resultado de imaxes"/>
          <p:cNvSpPr>
            <a:spLocks noChangeAspect="1" noChangeArrowheads="1"/>
          </p:cNvSpPr>
          <p:nvPr/>
        </p:nvSpPr>
        <p:spPr bwMode="auto">
          <a:xfrm>
            <a:off x="155575" y="-876300"/>
            <a:ext cx="5629275" cy="1838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45764" name="Picture 4" descr="Resultado de imax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016" y="1196752"/>
            <a:ext cx="8748464" cy="2856943"/>
          </a:xfrm>
          <a:prstGeom prst="rect">
            <a:avLst/>
          </a:prstGeom>
          <a:noFill/>
        </p:spPr>
      </p:pic>
      <p:sp>
        <p:nvSpPr>
          <p:cNvPr id="15" name="Caixa de texto 14"/>
          <p:cNvSpPr txBox="1"/>
          <p:nvPr/>
        </p:nvSpPr>
        <p:spPr>
          <a:xfrm>
            <a:off x="1187624" y="3909679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Additive</a:t>
            </a:r>
            <a:endParaRPr lang="en-GB" sz="2400" b="1" dirty="0"/>
          </a:p>
        </p:txBody>
      </p:sp>
      <p:sp>
        <p:nvSpPr>
          <p:cNvPr id="16" name="Caixa de texto 15"/>
          <p:cNvSpPr txBox="1"/>
          <p:nvPr/>
        </p:nvSpPr>
        <p:spPr>
          <a:xfrm>
            <a:off x="3851920" y="3909679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Dominance</a:t>
            </a:r>
            <a:endParaRPr lang="en-GB" sz="2400" b="1" dirty="0"/>
          </a:p>
        </p:txBody>
      </p:sp>
      <p:sp>
        <p:nvSpPr>
          <p:cNvPr id="17" name="Caixa de texto 16"/>
          <p:cNvSpPr txBox="1"/>
          <p:nvPr/>
        </p:nvSpPr>
        <p:spPr>
          <a:xfrm>
            <a:off x="6516216" y="3909679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 smtClean="0"/>
              <a:t>Epistasis</a:t>
            </a:r>
            <a:endParaRPr lang="en-GB" sz="2400" b="1" dirty="0"/>
          </a:p>
        </p:txBody>
      </p:sp>
      <p:sp>
        <p:nvSpPr>
          <p:cNvPr id="18" name="Caixa de texto 17"/>
          <p:cNvSpPr txBox="1"/>
          <p:nvPr/>
        </p:nvSpPr>
        <p:spPr>
          <a:xfrm>
            <a:off x="179512" y="5589240"/>
            <a:ext cx="8748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Task: </a:t>
            </a:r>
            <a:r>
              <a:rPr lang="en-GB" sz="2400" dirty="0" smtClean="0"/>
              <a:t>Draw the diagram of complete dominance in both loci (and no </a:t>
            </a:r>
            <a:r>
              <a:rPr lang="en-GB" sz="2400" dirty="0" err="1" smtClean="0"/>
              <a:t>epistasis</a:t>
            </a:r>
            <a:r>
              <a:rPr lang="en-GB" sz="2400" dirty="0" smtClean="0"/>
              <a:t> between them)</a:t>
            </a:r>
            <a:endParaRPr lang="en-GB" sz="2400" dirty="0"/>
          </a:p>
        </p:txBody>
      </p:sp>
      <p:sp>
        <p:nvSpPr>
          <p:cNvPr id="19" name="Caixa de texto 18"/>
          <p:cNvSpPr txBox="1"/>
          <p:nvPr/>
        </p:nvSpPr>
        <p:spPr>
          <a:xfrm>
            <a:off x="179512" y="4653136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Question: </a:t>
            </a:r>
            <a:r>
              <a:rPr lang="en-GB" sz="2400" dirty="0" smtClean="0"/>
              <a:t>What happens if the three lines coincide? And if the three lines are horizontal?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Example of </a:t>
            </a:r>
            <a:r>
              <a:rPr lang="en-GB" b="1" dirty="0" err="1" smtClean="0"/>
              <a:t>pairwise</a:t>
            </a:r>
            <a:r>
              <a:rPr lang="en-GB" b="1" dirty="0" smtClean="0"/>
              <a:t> </a:t>
            </a:r>
            <a:r>
              <a:rPr lang="en-GB" b="1" dirty="0" err="1" smtClean="0"/>
              <a:t>epistasis</a:t>
            </a:r>
            <a:endParaRPr lang="en-GB" b="1" dirty="0"/>
          </a:p>
        </p:txBody>
      </p:sp>
      <p:cxnSp>
        <p:nvCxnSpPr>
          <p:cNvPr id="8" name="Conector recto 6"/>
          <p:cNvCxnSpPr>
            <a:cxnSpLocks noChangeShapeType="1"/>
          </p:cNvCxnSpPr>
          <p:nvPr/>
        </p:nvCxnSpPr>
        <p:spPr bwMode="auto">
          <a:xfrm>
            <a:off x="1656970" y="2723436"/>
            <a:ext cx="0" cy="1944687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" name="Conector recto 7"/>
          <p:cNvCxnSpPr>
            <a:cxnSpLocks noChangeShapeType="1"/>
          </p:cNvCxnSpPr>
          <p:nvPr/>
        </p:nvCxnSpPr>
        <p:spPr bwMode="auto">
          <a:xfrm flipH="1">
            <a:off x="1641684" y="4668123"/>
            <a:ext cx="2016125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Caixa de texto 16"/>
          <p:cNvSpPr txBox="1">
            <a:spLocks noChangeArrowheads="1"/>
          </p:cNvSpPr>
          <p:nvPr/>
        </p:nvSpPr>
        <p:spPr bwMode="auto">
          <a:xfrm>
            <a:off x="1656325" y="4884222"/>
            <a:ext cx="20882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800" dirty="0" smtClean="0"/>
              <a:t>Genotype at locus </a:t>
            </a:r>
            <a:r>
              <a:rPr lang="en-GB" sz="1800" i="1" dirty="0" smtClean="0"/>
              <a:t>A</a:t>
            </a:r>
            <a:endParaRPr lang="en-GB" sz="1800" i="1" dirty="0"/>
          </a:p>
        </p:txBody>
      </p:sp>
      <p:sp>
        <p:nvSpPr>
          <p:cNvPr id="11" name="Caixa de texto 17"/>
          <p:cNvSpPr txBox="1">
            <a:spLocks noChangeArrowheads="1"/>
          </p:cNvSpPr>
          <p:nvPr/>
        </p:nvSpPr>
        <p:spPr bwMode="auto">
          <a:xfrm rot="16200000">
            <a:off x="427543" y="3439415"/>
            <a:ext cx="18001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800" dirty="0" smtClean="0"/>
              <a:t>Genotypic  value</a:t>
            </a:r>
            <a:endParaRPr lang="en-GB" sz="1800" dirty="0"/>
          </a:p>
        </p:txBody>
      </p:sp>
      <p:cxnSp>
        <p:nvCxnSpPr>
          <p:cNvPr id="12" name="Conector recto 38"/>
          <p:cNvCxnSpPr/>
          <p:nvPr/>
        </p:nvCxnSpPr>
        <p:spPr bwMode="auto">
          <a:xfrm>
            <a:off x="2017332" y="2796461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Conector recto 39"/>
          <p:cNvCxnSpPr/>
          <p:nvPr/>
        </p:nvCxnSpPr>
        <p:spPr bwMode="auto">
          <a:xfrm>
            <a:off x="2665032" y="2796461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Conector recto 40"/>
          <p:cNvCxnSpPr/>
          <p:nvPr/>
        </p:nvCxnSpPr>
        <p:spPr bwMode="auto">
          <a:xfrm>
            <a:off x="3312732" y="2796461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Caixa de texto 46"/>
          <p:cNvSpPr txBox="1"/>
          <p:nvPr/>
        </p:nvSpPr>
        <p:spPr>
          <a:xfrm>
            <a:off x="1800341" y="4668198"/>
            <a:ext cx="576263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/>
              <a:t>A</a:t>
            </a:r>
            <a:r>
              <a:rPr lang="es-ES" sz="1400" baseline="-25000" dirty="0"/>
              <a:t>1</a:t>
            </a:r>
            <a:r>
              <a:rPr lang="es-ES" sz="1400" i="1" dirty="0"/>
              <a:t>A</a:t>
            </a:r>
            <a:r>
              <a:rPr lang="es-ES" sz="1400" baseline="-25000" dirty="0"/>
              <a:t>1</a:t>
            </a:r>
          </a:p>
        </p:txBody>
      </p:sp>
      <p:sp>
        <p:nvSpPr>
          <p:cNvPr id="16" name="Caixa de texto 47"/>
          <p:cNvSpPr txBox="1"/>
          <p:nvPr/>
        </p:nvSpPr>
        <p:spPr>
          <a:xfrm>
            <a:off x="2449629" y="4668198"/>
            <a:ext cx="574675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/>
              <a:t>A</a:t>
            </a:r>
            <a:r>
              <a:rPr lang="es-ES" sz="1400" baseline="-25000" dirty="0"/>
              <a:t>1</a:t>
            </a:r>
            <a:r>
              <a:rPr lang="es-ES" sz="1400" i="1" dirty="0"/>
              <a:t>A</a:t>
            </a:r>
            <a:r>
              <a:rPr lang="es-ES" sz="1400" baseline="-25000" dirty="0"/>
              <a:t>2</a:t>
            </a:r>
          </a:p>
        </p:txBody>
      </p:sp>
      <p:sp>
        <p:nvSpPr>
          <p:cNvPr id="17" name="Caixa de texto 48"/>
          <p:cNvSpPr txBox="1"/>
          <p:nvPr/>
        </p:nvSpPr>
        <p:spPr>
          <a:xfrm>
            <a:off x="3097329" y="4668198"/>
            <a:ext cx="576262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/>
              <a:t>A</a:t>
            </a:r>
            <a:r>
              <a:rPr lang="es-ES" sz="1400" baseline="-25000" dirty="0"/>
              <a:t>2</a:t>
            </a:r>
            <a:r>
              <a:rPr lang="es-ES" sz="1400" i="1" dirty="0"/>
              <a:t>A</a:t>
            </a:r>
            <a:r>
              <a:rPr lang="es-ES" sz="1400" baseline="-25000" dirty="0"/>
              <a:t>2</a:t>
            </a:r>
          </a:p>
        </p:txBody>
      </p:sp>
      <p:sp>
        <p:nvSpPr>
          <p:cNvPr id="18" name="Elipse 33"/>
          <p:cNvSpPr>
            <a:spLocks noChangeArrowheads="1"/>
          </p:cNvSpPr>
          <p:nvPr/>
        </p:nvSpPr>
        <p:spPr bwMode="auto">
          <a:xfrm>
            <a:off x="1962084" y="3552086"/>
            <a:ext cx="108000" cy="10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19" name="Elipse 34"/>
          <p:cNvSpPr>
            <a:spLocks noChangeArrowheads="1"/>
          </p:cNvSpPr>
          <p:nvPr/>
        </p:nvSpPr>
        <p:spPr bwMode="auto">
          <a:xfrm>
            <a:off x="3258084" y="3624094"/>
            <a:ext cx="108000" cy="10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cxnSp>
        <p:nvCxnSpPr>
          <p:cNvPr id="20" name="Conector recto 51"/>
          <p:cNvCxnSpPr>
            <a:stCxn id="35" idx="2"/>
            <a:endCxn id="18" idx="6"/>
          </p:cNvCxnSpPr>
          <p:nvPr/>
        </p:nvCxnSpPr>
        <p:spPr bwMode="auto">
          <a:xfrm flipH="1" flipV="1">
            <a:off x="2070084" y="3606086"/>
            <a:ext cx="543600" cy="10800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Conector recto 28"/>
          <p:cNvCxnSpPr>
            <a:stCxn id="24" idx="2"/>
            <a:endCxn id="23" idx="6"/>
          </p:cNvCxnSpPr>
          <p:nvPr/>
        </p:nvCxnSpPr>
        <p:spPr bwMode="auto">
          <a:xfrm flipH="1">
            <a:off x="2070084" y="3642078"/>
            <a:ext cx="543600" cy="10802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Conector recto 68"/>
          <p:cNvCxnSpPr>
            <a:stCxn id="35" idx="6"/>
            <a:endCxn id="19" idx="2"/>
          </p:cNvCxnSpPr>
          <p:nvPr/>
        </p:nvCxnSpPr>
        <p:spPr bwMode="auto">
          <a:xfrm flipV="1">
            <a:off x="2721684" y="3678094"/>
            <a:ext cx="536400" cy="35992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Elipse 33"/>
          <p:cNvSpPr>
            <a:spLocks noChangeArrowheads="1"/>
          </p:cNvSpPr>
          <p:nvPr/>
        </p:nvSpPr>
        <p:spPr bwMode="auto">
          <a:xfrm>
            <a:off x="1962084" y="3696102"/>
            <a:ext cx="108000" cy="108000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24" name="Elipse 35"/>
          <p:cNvSpPr>
            <a:spLocks noChangeArrowheads="1"/>
          </p:cNvSpPr>
          <p:nvPr/>
        </p:nvSpPr>
        <p:spPr bwMode="auto">
          <a:xfrm>
            <a:off x="2613684" y="3588078"/>
            <a:ext cx="108000" cy="108000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25" name="Elipse 34"/>
          <p:cNvSpPr>
            <a:spLocks noChangeArrowheads="1"/>
          </p:cNvSpPr>
          <p:nvPr/>
        </p:nvSpPr>
        <p:spPr bwMode="auto">
          <a:xfrm>
            <a:off x="3258084" y="4164142"/>
            <a:ext cx="108000" cy="108000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cxnSp>
        <p:nvCxnSpPr>
          <p:cNvPr id="26" name="Conector recto 79"/>
          <p:cNvCxnSpPr>
            <a:stCxn id="25" idx="1"/>
            <a:endCxn id="24" idx="5"/>
          </p:cNvCxnSpPr>
          <p:nvPr/>
        </p:nvCxnSpPr>
        <p:spPr bwMode="auto">
          <a:xfrm flipH="1" flipV="1">
            <a:off x="2705868" y="3680262"/>
            <a:ext cx="568032" cy="49969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Elipse 33"/>
          <p:cNvSpPr>
            <a:spLocks noChangeArrowheads="1"/>
          </p:cNvSpPr>
          <p:nvPr/>
        </p:nvSpPr>
        <p:spPr bwMode="auto">
          <a:xfrm>
            <a:off x="1962084" y="3588078"/>
            <a:ext cx="108000" cy="108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28" name="Elipse 33"/>
          <p:cNvSpPr>
            <a:spLocks noChangeArrowheads="1"/>
          </p:cNvSpPr>
          <p:nvPr/>
        </p:nvSpPr>
        <p:spPr bwMode="auto">
          <a:xfrm>
            <a:off x="2613684" y="3515885"/>
            <a:ext cx="108000" cy="108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cxnSp>
        <p:nvCxnSpPr>
          <p:cNvPr id="29" name="Conector recto 87"/>
          <p:cNvCxnSpPr>
            <a:stCxn id="28" idx="2"/>
            <a:endCxn id="27" idx="6"/>
          </p:cNvCxnSpPr>
          <p:nvPr/>
        </p:nvCxnSpPr>
        <p:spPr bwMode="auto">
          <a:xfrm flipH="1">
            <a:off x="2070084" y="3569885"/>
            <a:ext cx="543600" cy="72193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Elipse 33"/>
          <p:cNvSpPr>
            <a:spLocks noChangeArrowheads="1"/>
          </p:cNvSpPr>
          <p:nvPr/>
        </p:nvSpPr>
        <p:spPr bwMode="auto">
          <a:xfrm>
            <a:off x="3258084" y="2940006"/>
            <a:ext cx="108000" cy="108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cxnSp>
        <p:nvCxnSpPr>
          <p:cNvPr id="31" name="Conector recto 91"/>
          <p:cNvCxnSpPr>
            <a:stCxn id="30" idx="3"/>
            <a:endCxn id="28" idx="7"/>
          </p:cNvCxnSpPr>
          <p:nvPr/>
        </p:nvCxnSpPr>
        <p:spPr bwMode="auto">
          <a:xfrm flipH="1">
            <a:off x="2705868" y="3032190"/>
            <a:ext cx="568032" cy="499511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Caixa de texto 94"/>
          <p:cNvSpPr txBox="1"/>
          <p:nvPr/>
        </p:nvSpPr>
        <p:spPr>
          <a:xfrm>
            <a:off x="3240501" y="3911885"/>
            <a:ext cx="57626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 smtClean="0"/>
              <a:t>B</a:t>
            </a:r>
            <a:r>
              <a:rPr lang="es-ES" sz="1400" baseline="-25000" dirty="0" smtClean="0"/>
              <a:t>1</a:t>
            </a:r>
            <a:r>
              <a:rPr lang="es-ES" sz="1400" i="1" dirty="0" smtClean="0"/>
              <a:t>B</a:t>
            </a:r>
            <a:r>
              <a:rPr lang="es-ES" sz="1400" baseline="-25000" dirty="0" smtClean="0"/>
              <a:t>1</a:t>
            </a:r>
            <a:endParaRPr lang="es-ES" sz="1400" baseline="-25000" dirty="0"/>
          </a:p>
        </p:txBody>
      </p:sp>
      <p:sp>
        <p:nvSpPr>
          <p:cNvPr id="33" name="Caixa de texto 95"/>
          <p:cNvSpPr txBox="1"/>
          <p:nvPr/>
        </p:nvSpPr>
        <p:spPr>
          <a:xfrm>
            <a:off x="3240501" y="3371885"/>
            <a:ext cx="57626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 smtClean="0"/>
              <a:t>B</a:t>
            </a:r>
            <a:r>
              <a:rPr lang="es-ES" sz="1400" baseline="-25000" dirty="0" smtClean="0"/>
              <a:t>1</a:t>
            </a:r>
            <a:r>
              <a:rPr lang="es-ES" sz="1400" i="1" dirty="0" smtClean="0"/>
              <a:t>B</a:t>
            </a:r>
            <a:r>
              <a:rPr lang="es-ES" sz="1400" baseline="-25000" dirty="0" smtClean="0"/>
              <a:t>2</a:t>
            </a:r>
            <a:endParaRPr lang="es-ES" sz="1400" baseline="-25000" dirty="0"/>
          </a:p>
        </p:txBody>
      </p:sp>
      <p:sp>
        <p:nvSpPr>
          <p:cNvPr id="34" name="Caixa de texto 96"/>
          <p:cNvSpPr txBox="1"/>
          <p:nvPr/>
        </p:nvSpPr>
        <p:spPr>
          <a:xfrm>
            <a:off x="3240501" y="2975885"/>
            <a:ext cx="57626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 smtClean="0"/>
              <a:t>B</a:t>
            </a:r>
            <a:r>
              <a:rPr lang="es-ES" sz="1400" baseline="-25000" dirty="0" smtClean="0"/>
              <a:t>2</a:t>
            </a:r>
            <a:r>
              <a:rPr lang="es-ES" sz="1400" i="1" dirty="0" smtClean="0"/>
              <a:t>B</a:t>
            </a:r>
            <a:r>
              <a:rPr lang="es-ES" sz="1400" baseline="-25000" dirty="0" smtClean="0"/>
              <a:t>2</a:t>
            </a:r>
            <a:endParaRPr lang="es-ES" sz="1400" baseline="-25000" dirty="0"/>
          </a:p>
        </p:txBody>
      </p:sp>
      <p:sp>
        <p:nvSpPr>
          <p:cNvPr id="35" name="Elipse 35"/>
          <p:cNvSpPr>
            <a:spLocks noChangeArrowheads="1"/>
          </p:cNvSpPr>
          <p:nvPr/>
        </p:nvSpPr>
        <p:spPr bwMode="auto">
          <a:xfrm>
            <a:off x="2613684" y="3660086"/>
            <a:ext cx="108000" cy="10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pic>
        <p:nvPicPr>
          <p:cNvPr id="1146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1427292"/>
            <a:ext cx="66198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Caixa de texto 35"/>
          <p:cNvSpPr txBox="1"/>
          <p:nvPr/>
        </p:nvSpPr>
        <p:spPr>
          <a:xfrm>
            <a:off x="4283968" y="3308791"/>
            <a:ext cx="3744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Task: </a:t>
            </a:r>
            <a:r>
              <a:rPr lang="en-GB" sz="2400" dirty="0" smtClean="0"/>
              <a:t>Reset this figure with genotypes for locus B in the horizontal axis</a:t>
            </a:r>
            <a:endParaRPr lang="en-GB" sz="2400" dirty="0"/>
          </a:p>
        </p:txBody>
      </p:sp>
      <p:sp>
        <p:nvSpPr>
          <p:cNvPr id="38" name="Rectángulo 37"/>
          <p:cNvSpPr/>
          <p:nvPr/>
        </p:nvSpPr>
        <p:spPr>
          <a:xfrm>
            <a:off x="179512" y="5445224"/>
            <a:ext cx="8748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It is not straightforward to figure out what implications </a:t>
            </a:r>
            <a:r>
              <a:rPr lang="en-GB" sz="2400" dirty="0" err="1" smtClean="0"/>
              <a:t>epistasis</a:t>
            </a:r>
            <a:r>
              <a:rPr lang="en-GB" sz="2400" dirty="0" smtClean="0"/>
              <a:t> has by looking at the genotypic values... even with only two </a:t>
            </a:r>
            <a:r>
              <a:rPr lang="en-GB" sz="2400" dirty="0" err="1" smtClean="0"/>
              <a:t>biallelic</a:t>
            </a:r>
            <a:r>
              <a:rPr lang="en-GB" sz="2400" dirty="0" smtClean="0"/>
              <a:t> loci!</a:t>
            </a:r>
          </a:p>
          <a:p>
            <a:r>
              <a:rPr lang="en-GB" sz="2400" dirty="0" smtClean="0"/>
              <a:t>(We should better look at the values the interaction effects take)</a:t>
            </a:r>
          </a:p>
        </p:txBody>
      </p:sp>
      <p:sp>
        <p:nvSpPr>
          <p:cNvPr id="39" name="Caixa de texto 38"/>
          <p:cNvSpPr txBox="1"/>
          <p:nvPr/>
        </p:nvSpPr>
        <p:spPr>
          <a:xfrm rot="16200000">
            <a:off x="-1378243" y="3095382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 smtClean="0"/>
              <a:t>Kliman</a:t>
            </a:r>
            <a:r>
              <a:rPr lang="en-GB" sz="1400" dirty="0" smtClean="0"/>
              <a:t> (Ed.) 2016 </a:t>
            </a:r>
            <a:r>
              <a:rPr lang="en-GB" sz="1400" dirty="0" err="1" smtClean="0"/>
              <a:t>Encyclopedia</a:t>
            </a:r>
            <a:r>
              <a:rPr lang="en-GB" sz="1400" dirty="0" smtClean="0"/>
              <a:t> of Evolutionary Biology. </a:t>
            </a:r>
            <a:r>
              <a:rPr lang="en-GB" sz="1400" dirty="0" err="1" smtClean="0"/>
              <a:t>Vol</a:t>
            </a:r>
            <a:r>
              <a:rPr lang="en-GB" sz="1400" dirty="0" smtClean="0"/>
              <a:t> 2 Quantitative Genetics. Elsevier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Simple maths: Matrix notation</a:t>
            </a:r>
            <a:endParaRPr lang="en-GB" b="1" dirty="0"/>
          </a:p>
        </p:txBody>
      </p: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1044304" y="1413345"/>
            <a:ext cx="6657977" cy="1368424"/>
            <a:chOff x="749" y="2795"/>
            <a:chExt cx="4194" cy="862"/>
          </a:xfrm>
        </p:grpSpPr>
        <p:graphicFrame>
          <p:nvGraphicFramePr>
            <p:cNvPr id="6" name="Object 26"/>
            <p:cNvGraphicFramePr>
              <a:graphicFrameLocks noChangeAspect="1"/>
            </p:cNvGraphicFramePr>
            <p:nvPr/>
          </p:nvGraphicFramePr>
          <p:xfrm>
            <a:off x="3176" y="2840"/>
            <a:ext cx="1767" cy="817"/>
          </p:xfrm>
          <a:graphic>
            <a:graphicData uri="http://schemas.openxmlformats.org/presentationml/2006/ole">
              <p:oleObj spid="_x0000_s268290" name="Ecuación" r:id="rId4" imgW="1536480" imgH="711000" progId="Equation.3">
                <p:embed/>
              </p:oleObj>
            </a:graphicData>
          </a:graphic>
        </p:graphicFrame>
        <p:sp>
          <p:nvSpPr>
            <p:cNvPr id="7" name="Text Box 28"/>
            <p:cNvSpPr txBox="1">
              <a:spLocks noChangeArrowheads="1"/>
            </p:cNvSpPr>
            <p:nvPr/>
          </p:nvSpPr>
          <p:spPr bwMode="auto">
            <a:xfrm>
              <a:off x="749" y="2795"/>
              <a:ext cx="190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sz="4000" b="1" dirty="0" smtClean="0">
                  <a:solidFill>
                    <a:schemeClr val="accent1">
                      <a:lumMod val="75000"/>
                    </a:schemeClr>
                  </a:solidFill>
                  <a:latin typeface="Times New Roman" pitchFamily="18" charset="0"/>
                </a:rPr>
                <a:t>G </a:t>
              </a:r>
              <a:r>
                <a:rPr lang="en-GB" sz="4000" b="1" dirty="0">
                  <a:solidFill>
                    <a:schemeClr val="accent1">
                      <a:lumMod val="75000"/>
                    </a:schemeClr>
                  </a:solidFill>
                  <a:latin typeface="Times New Roman" pitchFamily="18" charset="0"/>
                </a:rPr>
                <a:t>= </a:t>
              </a:r>
              <a:r>
                <a:rPr lang="en-GB" sz="4000" b="1" dirty="0" smtClean="0">
                  <a:solidFill>
                    <a:schemeClr val="accent1">
                      <a:lumMod val="75000"/>
                    </a:schemeClr>
                  </a:solidFill>
                  <a:latin typeface="Times New Roman" pitchFamily="18" charset="0"/>
                </a:rPr>
                <a:t>S</a:t>
              </a:r>
              <a:r>
                <a:rPr lang="en-GB" sz="4000" i="1" baseline="-25000" dirty="0" smtClean="0">
                  <a:solidFill>
                    <a:schemeClr val="accent1">
                      <a:lumMod val="75000"/>
                    </a:schemeClr>
                  </a:solidFill>
                  <a:latin typeface="Times New Roman" pitchFamily="18" charset="0"/>
                </a:rPr>
                <a:t>R</a:t>
              </a:r>
              <a:r>
                <a:rPr lang="en-GB" sz="4000" baseline="-25000" dirty="0" smtClean="0">
                  <a:solidFill>
                    <a:schemeClr val="accent1">
                      <a:lumMod val="75000"/>
                    </a:schemeClr>
                  </a:solidFill>
                  <a:latin typeface="Times New Roman" pitchFamily="18" charset="0"/>
                </a:rPr>
                <a:t>1</a:t>
              </a:r>
              <a:r>
                <a:rPr lang="en-GB" sz="4000" b="1" dirty="0" smtClean="0">
                  <a:solidFill>
                    <a:schemeClr val="accent1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E</a:t>
              </a:r>
              <a:r>
                <a:rPr lang="en-GB" sz="4000" i="1" baseline="-25000" dirty="0" smtClean="0">
                  <a:solidFill>
                    <a:schemeClr val="accent1">
                      <a:lumMod val="75000"/>
                    </a:schemeClr>
                  </a:solidFill>
                  <a:latin typeface="Times New Roman" pitchFamily="18" charset="0"/>
                </a:rPr>
                <a:t>R</a:t>
              </a:r>
              <a:r>
                <a:rPr lang="en-GB" sz="4000" baseline="-25000" dirty="0" smtClean="0">
                  <a:solidFill>
                    <a:schemeClr val="accent1">
                      <a:lumMod val="75000"/>
                    </a:schemeClr>
                  </a:solidFill>
                  <a:latin typeface="Times New Roman" pitchFamily="18" charset="0"/>
                </a:rPr>
                <a:t>1</a:t>
              </a:r>
              <a:endParaRPr lang="en-GB" sz="4000" baseline="-250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endParaRPr>
            </a:p>
          </p:txBody>
        </p:sp>
      </p:grpSp>
      <p:sp>
        <p:nvSpPr>
          <p:cNvPr id="8" name="Caixa de texto 7"/>
          <p:cNvSpPr txBox="1"/>
          <p:nvPr/>
        </p:nvSpPr>
        <p:spPr>
          <a:xfrm>
            <a:off x="251520" y="2276872"/>
            <a:ext cx="4608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This enables straightforward inversion and change of reference:</a:t>
            </a:r>
            <a:endParaRPr lang="en-GB" sz="2400" dirty="0"/>
          </a:p>
        </p:txBody>
      </p:sp>
      <p:graphicFrame>
        <p:nvGraphicFramePr>
          <p:cNvPr id="9" name="Object 26"/>
          <p:cNvGraphicFramePr>
            <a:graphicFrameLocks noChangeAspect="1"/>
          </p:cNvGraphicFramePr>
          <p:nvPr/>
        </p:nvGraphicFramePr>
        <p:xfrm>
          <a:off x="649288" y="3714750"/>
          <a:ext cx="3382962" cy="1296988"/>
        </p:xfrm>
        <a:graphic>
          <a:graphicData uri="http://schemas.openxmlformats.org/presentationml/2006/ole">
            <p:oleObj spid="_x0000_s268291" name="Ecuación" r:id="rId5" imgW="1854000" imgH="711000" progId="Equation.3">
              <p:embed/>
            </p:oleObj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4816475" y="3716188"/>
          <a:ext cx="3543300" cy="1296988"/>
        </p:xfrm>
        <a:graphic>
          <a:graphicData uri="http://schemas.openxmlformats.org/presentationml/2006/ole">
            <p:oleObj spid="_x0000_s268292" name="Ecuación" r:id="rId6" imgW="1942920" imgH="711000" progId="Equation.3">
              <p:embed/>
            </p:oleObj>
          </a:graphicData>
        </a:graphic>
      </p:graphicFrame>
      <p:sp>
        <p:nvSpPr>
          <p:cNvPr id="11" name="Caixa de texto 10"/>
          <p:cNvSpPr txBox="1"/>
          <p:nvPr/>
        </p:nvSpPr>
        <p:spPr>
          <a:xfrm>
            <a:off x="1043608" y="328498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Effects from genotypic values:</a:t>
            </a:r>
            <a:endParaRPr lang="en-GB" b="1" dirty="0"/>
          </a:p>
        </p:txBody>
      </p:sp>
      <p:sp>
        <p:nvSpPr>
          <p:cNvPr id="12" name="Caixa de texto 11"/>
          <p:cNvSpPr txBox="1"/>
          <p:nvPr/>
        </p:nvSpPr>
        <p:spPr>
          <a:xfrm>
            <a:off x="5148064" y="328498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From any reference point:</a:t>
            </a:r>
            <a:endParaRPr lang="en-GB" b="1" dirty="0"/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67544" y="5229200"/>
            <a:ext cx="83529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000" dirty="0" smtClean="0"/>
              <a:t>Change of reference equating </a:t>
            </a:r>
            <a:r>
              <a:rPr lang="en-GB" sz="2000" b="1" dirty="0">
                <a:latin typeface="Times New Roman" pitchFamily="18" charset="0"/>
              </a:rPr>
              <a:t>G</a:t>
            </a:r>
            <a:r>
              <a:rPr lang="en-GB" sz="2000" dirty="0"/>
              <a:t>:       </a:t>
            </a:r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E</a:t>
            </a:r>
            <a:r>
              <a:rPr lang="en-GB" sz="4000" i="1" baseline="-25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R</a:t>
            </a:r>
            <a:r>
              <a:rPr lang="en-GB" sz="4000" baseline="-25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2</a:t>
            </a:r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GB" sz="40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= (</a:t>
            </a:r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S</a:t>
            </a:r>
            <a:r>
              <a:rPr lang="en-GB" sz="4000" i="1" baseline="-25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R</a:t>
            </a:r>
            <a:r>
              <a:rPr lang="en-GB" sz="4000" baseline="-25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2</a:t>
            </a:r>
            <a:r>
              <a:rPr lang="en-GB" sz="4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)</a:t>
            </a:r>
            <a:r>
              <a:rPr lang="en-GB" sz="4000" baseline="30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-</a:t>
            </a:r>
            <a:r>
              <a:rPr lang="en-GB" sz="4000" baseline="30000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1</a:t>
            </a:r>
            <a:r>
              <a:rPr lang="en-GB" sz="4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S</a:t>
            </a:r>
            <a:r>
              <a:rPr lang="en-GB" sz="4000" i="1" baseline="-25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R</a:t>
            </a:r>
            <a:r>
              <a:rPr lang="en-GB" sz="4000" baseline="-25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1</a:t>
            </a:r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GB" sz="40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GB" sz="4000" i="1" baseline="-25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R</a:t>
            </a:r>
            <a:r>
              <a:rPr lang="en-GB" sz="4000" baseline="-25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</a:rPr>
              <a:t>1</a:t>
            </a:r>
            <a:endParaRPr lang="en-GB" sz="4000" baseline="-250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15" name="Caixa de texto 14"/>
          <p:cNvSpPr txBox="1"/>
          <p:nvPr/>
        </p:nvSpPr>
        <p:spPr>
          <a:xfrm>
            <a:off x="4211960" y="6093296"/>
            <a:ext cx="486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Álvarez</a:t>
            </a:r>
            <a:r>
              <a:rPr lang="en-GB" dirty="0" smtClean="0"/>
              <a:t>-Castro and </a:t>
            </a:r>
            <a:r>
              <a:rPr lang="en-GB" dirty="0" err="1" smtClean="0"/>
              <a:t>Carlborg</a:t>
            </a:r>
            <a:r>
              <a:rPr lang="en-GB" dirty="0" smtClean="0"/>
              <a:t> 2007 </a:t>
            </a:r>
            <a:r>
              <a:rPr lang="en-GB" i="1" dirty="0" smtClean="0"/>
              <a:t>Genetics</a:t>
            </a:r>
            <a:r>
              <a:rPr lang="en-GB" dirty="0" smtClean="0"/>
              <a:t> 176</a:t>
            </a:r>
            <a:endParaRPr lang="en-GB" dirty="0"/>
          </a:p>
        </p:txBody>
      </p:sp>
      <p:sp>
        <p:nvSpPr>
          <p:cNvPr id="16" name="Elipse 15"/>
          <p:cNvSpPr/>
          <p:nvPr/>
        </p:nvSpPr>
        <p:spPr>
          <a:xfrm>
            <a:off x="5292080" y="4077072"/>
            <a:ext cx="2520280" cy="10801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Multiple alleles</a:t>
            </a:r>
            <a:endParaRPr lang="en-GB" b="1" dirty="0"/>
          </a:p>
        </p:txBody>
      </p:sp>
      <p:sp>
        <p:nvSpPr>
          <p:cNvPr id="9" name="Caixa de texto 8"/>
          <p:cNvSpPr txBox="1"/>
          <p:nvPr/>
        </p:nvSpPr>
        <p:spPr>
          <a:xfrm>
            <a:off x="323528" y="1124744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The matrices for several alleles can also be built easily, although each new allele brings more genetic effects to the genetic system</a:t>
            </a:r>
            <a:endParaRPr lang="en-GB" sz="2400" dirty="0"/>
          </a:p>
        </p:txBody>
      </p:sp>
      <p:sp>
        <p:nvSpPr>
          <p:cNvPr id="5" name="Caixa de texto 4"/>
          <p:cNvSpPr txBox="1"/>
          <p:nvPr/>
        </p:nvSpPr>
        <p:spPr>
          <a:xfrm>
            <a:off x="251520" y="4739660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400" dirty="0" smtClean="0"/>
              <a:t>All these expressions are 21</a:t>
            </a:r>
            <a:r>
              <a:rPr lang="en-GB" sz="2400" baseline="30000" dirty="0" smtClean="0"/>
              <a:t>st</a:t>
            </a:r>
            <a:r>
              <a:rPr lang="en-GB" sz="2400" dirty="0" smtClean="0"/>
              <a:t> century genetic modelling</a:t>
            </a:r>
          </a:p>
        </p:txBody>
      </p:sp>
      <p:sp>
        <p:nvSpPr>
          <p:cNvPr id="7" name="Caixa de texto 14"/>
          <p:cNvSpPr txBox="1"/>
          <p:nvPr/>
        </p:nvSpPr>
        <p:spPr>
          <a:xfrm>
            <a:off x="4716586" y="6095037"/>
            <a:ext cx="4319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Yang and </a:t>
            </a:r>
            <a:r>
              <a:rPr lang="en-GB" dirty="0" err="1" smtClean="0"/>
              <a:t>Álvarez</a:t>
            </a:r>
            <a:r>
              <a:rPr lang="en-GB" dirty="0" smtClean="0"/>
              <a:t>-Castro 2008 </a:t>
            </a:r>
            <a:r>
              <a:rPr lang="en-GB" i="1" dirty="0" err="1" smtClean="0"/>
              <a:t>CurrTopGen</a:t>
            </a:r>
            <a:r>
              <a:rPr lang="en-GB" dirty="0" smtClean="0"/>
              <a:t> 3</a:t>
            </a:r>
            <a:br>
              <a:rPr lang="en-GB" dirty="0" smtClean="0"/>
            </a:br>
            <a:r>
              <a:rPr lang="en-GB" dirty="0" err="1" smtClean="0"/>
              <a:t>Álvarez</a:t>
            </a:r>
            <a:r>
              <a:rPr lang="en-GB" dirty="0" smtClean="0"/>
              <a:t>-Castro and Yang 2011 </a:t>
            </a:r>
            <a:r>
              <a:rPr lang="en-GB" i="1" dirty="0" err="1" smtClean="0"/>
              <a:t>Genetica</a:t>
            </a:r>
            <a:r>
              <a:rPr lang="en-GB" dirty="0" smtClean="0"/>
              <a:t> 139</a:t>
            </a:r>
            <a:endParaRPr lang="en-GB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122661"/>
            <a:ext cx="4843462" cy="2530475"/>
          </a:xfrm>
          <a:prstGeom prst="rect">
            <a:avLst/>
          </a:prstGeom>
          <a:noFill/>
          <a:ln w="158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10" name="Rectángulo 9"/>
          <p:cNvSpPr>
            <a:spLocks noChangeArrowheads="1"/>
          </p:cNvSpPr>
          <p:nvPr/>
        </p:nvSpPr>
        <p:spPr bwMode="auto">
          <a:xfrm>
            <a:off x="2267421" y="2017886"/>
            <a:ext cx="2520132" cy="1368425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11" name="Rectángulo 10"/>
          <p:cNvSpPr>
            <a:spLocks noChangeArrowheads="1"/>
          </p:cNvSpPr>
          <p:nvPr/>
        </p:nvSpPr>
        <p:spPr bwMode="auto">
          <a:xfrm>
            <a:off x="6084540" y="2017886"/>
            <a:ext cx="574675" cy="1368425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12" name="Caixa de texto 11"/>
          <p:cNvSpPr txBox="1"/>
          <p:nvPr/>
        </p:nvSpPr>
        <p:spPr>
          <a:xfrm>
            <a:off x="72008" y="5229200"/>
            <a:ext cx="8964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Question: </a:t>
            </a:r>
            <a:r>
              <a:rPr lang="en-GB" sz="2400" dirty="0" smtClean="0"/>
              <a:t>Given that the (non population-related) genetic effects are biologically meaningful, why were they considered just as a yardstick?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Several loci</a:t>
            </a:r>
            <a:endParaRPr lang="en-GB" b="1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655315" y="1283731"/>
          <a:ext cx="7021141" cy="2793341"/>
        </p:xfrm>
        <a:graphic>
          <a:graphicData uri="http://schemas.openxmlformats.org/presentationml/2006/ole">
            <p:oleObj spid="_x0000_s2050" name="Equation" r:id="rId3" imgW="5105400" imgH="2032000" progId="Equation.3">
              <p:embed/>
            </p:oleObj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467544" y="3789040"/>
          <a:ext cx="4271367" cy="2618901"/>
        </p:xfrm>
        <a:graphic>
          <a:graphicData uri="http://schemas.openxmlformats.org/presentationml/2006/ole">
            <p:oleObj spid="_x0000_s2051" name="Equation" r:id="rId4" imgW="3314700" imgH="2032000" progId="Equation.3">
              <p:embed/>
            </p:oleObj>
          </a:graphicData>
        </a:graphic>
      </p:graphicFrame>
      <p:sp>
        <p:nvSpPr>
          <p:cNvPr id="5" name="Caixa de texto 4"/>
          <p:cNvSpPr txBox="1"/>
          <p:nvPr/>
        </p:nvSpPr>
        <p:spPr>
          <a:xfrm>
            <a:off x="467544" y="1340768"/>
            <a:ext cx="4464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Computation of the </a:t>
            </a:r>
            <a:r>
              <a:rPr lang="en-GB" b="1" dirty="0" smtClean="0"/>
              <a:t>S</a:t>
            </a:r>
            <a:r>
              <a:rPr lang="en-GB" dirty="0" smtClean="0"/>
              <a:t> matrix using the </a:t>
            </a:r>
            <a:r>
              <a:rPr lang="en-GB" dirty="0" err="1" smtClean="0"/>
              <a:t>Kronecker</a:t>
            </a:r>
            <a:r>
              <a:rPr lang="en-GB" dirty="0" smtClean="0"/>
              <a:t> product (using the reference of he heterozygote in B):</a:t>
            </a:r>
            <a:endParaRPr lang="en-GB" dirty="0"/>
          </a:p>
        </p:txBody>
      </p:sp>
      <p:sp>
        <p:nvSpPr>
          <p:cNvPr id="6" name="Caixa de texto 5"/>
          <p:cNvSpPr txBox="1"/>
          <p:nvPr/>
        </p:nvSpPr>
        <p:spPr>
          <a:xfrm>
            <a:off x="467544" y="320368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Expression for two loci with epistasis:</a:t>
            </a:r>
            <a:endParaRPr lang="en-GB"/>
          </a:p>
        </p:txBody>
      </p:sp>
      <p:sp>
        <p:nvSpPr>
          <p:cNvPr id="7" name="Caixa de texto 6"/>
          <p:cNvSpPr txBox="1"/>
          <p:nvPr/>
        </p:nvSpPr>
        <p:spPr>
          <a:xfrm>
            <a:off x="5004048" y="4221088"/>
            <a:ext cx="38519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GB" sz="2000" dirty="0" smtClean="0"/>
              <a:t>Thus, there is a straightforward way of extending the individual-referenced </a:t>
            </a:r>
            <a:r>
              <a:rPr lang="en-GB" sz="2000" dirty="0" smtClean="0"/>
              <a:t>(also the population-referenced) </a:t>
            </a:r>
            <a:r>
              <a:rPr lang="en-GB" sz="2000" dirty="0" smtClean="0"/>
              <a:t>models of genetic effects </a:t>
            </a:r>
            <a:r>
              <a:rPr lang="en-GB" sz="2000" dirty="0" smtClean="0"/>
              <a:t>in matrix notation </a:t>
            </a:r>
            <a:r>
              <a:rPr lang="en-GB" sz="2000" b="1" dirty="0" smtClean="0"/>
              <a:t>G</a:t>
            </a:r>
            <a:r>
              <a:rPr lang="en-GB" sz="2000" dirty="0" smtClean="0"/>
              <a:t>=</a:t>
            </a:r>
            <a:r>
              <a:rPr lang="en-GB" sz="2000" b="1" dirty="0" smtClean="0"/>
              <a:t>SE</a:t>
            </a:r>
            <a:r>
              <a:rPr lang="en-GB" sz="2000" dirty="0" smtClean="0"/>
              <a:t> to </a:t>
            </a:r>
            <a:r>
              <a:rPr lang="en-GB" sz="2000" dirty="0" smtClean="0"/>
              <a:t>an arbitrary number of loci with arbitrary </a:t>
            </a:r>
            <a:r>
              <a:rPr lang="en-GB" sz="2000" dirty="0" err="1" smtClean="0"/>
              <a:t>epistasis</a:t>
            </a:r>
            <a:endParaRPr lang="en-GB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Gene or allele frequencies?</a:t>
            </a:r>
            <a:endParaRPr lang="en-US" b="1" dirty="0"/>
          </a:p>
        </p:txBody>
      </p:sp>
      <p:sp>
        <p:nvSpPr>
          <p:cNvPr id="3" name="Marcador de posición de cont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Gene frequencies are often used as synonyms of allele frequencies</a:t>
            </a:r>
          </a:p>
          <a:p>
            <a:r>
              <a:rPr lang="en-US" dirty="0" smtClean="0"/>
              <a:t>However, the meaning of the words “</a:t>
            </a:r>
            <a:r>
              <a:rPr lang="en-US" i="1" dirty="0" smtClean="0">
                <a:solidFill>
                  <a:srgbClr val="C00000"/>
                </a:solidFill>
              </a:rPr>
              <a:t>gene frequencies</a:t>
            </a:r>
            <a:r>
              <a:rPr lang="en-US" dirty="0" smtClean="0"/>
              <a:t>” actually evokes the proportion of individuals in a population having a gene (as opposed to a gene variant)</a:t>
            </a:r>
          </a:p>
          <a:p>
            <a:r>
              <a:rPr lang="en-US" dirty="0" smtClean="0"/>
              <a:t>Such uses of words can get to be extremely confusing in evolutionary biology, especially for students</a:t>
            </a:r>
          </a:p>
          <a:p>
            <a:r>
              <a:rPr lang="en-US" dirty="0" smtClean="0"/>
              <a:t>Something similar occurs with the “</a:t>
            </a:r>
            <a:r>
              <a:rPr lang="en-US" i="1" dirty="0" smtClean="0">
                <a:solidFill>
                  <a:srgbClr val="C00000"/>
                </a:solidFill>
              </a:rPr>
              <a:t>effect of a gene</a:t>
            </a:r>
            <a:r>
              <a:rPr lang="en-US" dirty="0" smtClean="0"/>
              <a:t>”, which is used to talk about differential effects of alleles within a gene (rather than about knock outs)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 smtClean="0">
                <a:latin typeface="+mj-lt"/>
                <a:ea typeface="+mj-ea"/>
                <a:cs typeface="+mj-cs"/>
              </a:rPr>
              <a:t>Patterns of </a:t>
            </a:r>
            <a:r>
              <a:rPr lang="en-GB" sz="4400" b="1" dirty="0" err="1" smtClean="0">
                <a:latin typeface="+mj-lt"/>
                <a:ea typeface="+mj-ea"/>
                <a:cs typeface="+mj-cs"/>
              </a:rPr>
              <a:t>epistasis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5" name="Picture 4" descr="Resultado de imax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016" y="980728"/>
            <a:ext cx="8748464" cy="2856943"/>
          </a:xfrm>
          <a:prstGeom prst="rect">
            <a:avLst/>
          </a:prstGeom>
          <a:noFill/>
        </p:spPr>
      </p:pic>
      <p:sp>
        <p:nvSpPr>
          <p:cNvPr id="16" name="Caixa de texto 15"/>
          <p:cNvSpPr txBox="1"/>
          <p:nvPr/>
        </p:nvSpPr>
        <p:spPr>
          <a:xfrm>
            <a:off x="1187624" y="3693655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Additive</a:t>
            </a:r>
            <a:endParaRPr lang="en-GB" sz="2400" b="1" dirty="0"/>
          </a:p>
        </p:txBody>
      </p:sp>
      <p:sp>
        <p:nvSpPr>
          <p:cNvPr id="17" name="Caixa de texto 16"/>
          <p:cNvSpPr txBox="1"/>
          <p:nvPr/>
        </p:nvSpPr>
        <p:spPr>
          <a:xfrm>
            <a:off x="3851920" y="3693655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Dominance</a:t>
            </a:r>
            <a:endParaRPr lang="en-GB" sz="2400" b="1" dirty="0"/>
          </a:p>
        </p:txBody>
      </p:sp>
      <p:sp>
        <p:nvSpPr>
          <p:cNvPr id="18" name="Caixa de texto 17"/>
          <p:cNvSpPr txBox="1"/>
          <p:nvPr/>
        </p:nvSpPr>
        <p:spPr>
          <a:xfrm>
            <a:off x="6516216" y="3693655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 smtClean="0"/>
              <a:t>Epistasis</a:t>
            </a:r>
            <a:endParaRPr lang="en-GB" sz="2400" b="1" dirty="0"/>
          </a:p>
        </p:txBody>
      </p:sp>
      <p:sp>
        <p:nvSpPr>
          <p:cNvPr id="19" name="Caixa de texto 18"/>
          <p:cNvSpPr txBox="1"/>
          <p:nvPr/>
        </p:nvSpPr>
        <p:spPr>
          <a:xfrm>
            <a:off x="395536" y="4293096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This case of </a:t>
            </a:r>
            <a:r>
              <a:rPr lang="en-GB" sz="2400" dirty="0" err="1" smtClean="0"/>
              <a:t>epistasis</a:t>
            </a:r>
            <a:r>
              <a:rPr lang="en-GB" sz="2400" dirty="0" smtClean="0"/>
              <a:t> actually comprises only </a:t>
            </a:r>
            <a:r>
              <a:rPr lang="en-GB" sz="2400" b="1" dirty="0" smtClean="0"/>
              <a:t>additive-by-additive</a:t>
            </a:r>
            <a:r>
              <a:rPr lang="en-GB" sz="2400" dirty="0" smtClean="0"/>
              <a:t> interactions</a:t>
            </a:r>
            <a:endParaRPr lang="en-GB" sz="2400" dirty="0"/>
          </a:p>
        </p:txBody>
      </p:sp>
      <p:sp>
        <p:nvSpPr>
          <p:cNvPr id="20" name="Caixa de texto 19"/>
          <p:cNvSpPr txBox="1"/>
          <p:nvPr/>
        </p:nvSpPr>
        <p:spPr>
          <a:xfrm>
            <a:off x="395536" y="5085184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This particular kind of interactions may generate this pattern of </a:t>
            </a:r>
            <a:r>
              <a:rPr lang="en-GB" sz="2400" b="1" dirty="0" smtClean="0"/>
              <a:t>sign-</a:t>
            </a:r>
            <a:r>
              <a:rPr lang="en-GB" sz="2400" b="1" dirty="0" err="1" smtClean="0"/>
              <a:t>epistasis</a:t>
            </a:r>
            <a:r>
              <a:rPr lang="en-GB" sz="2400" dirty="0" smtClean="0"/>
              <a:t>, or also </a:t>
            </a:r>
            <a:r>
              <a:rPr lang="en-GB" sz="2400" b="1" dirty="0" err="1" smtClean="0"/>
              <a:t>sinergistic</a:t>
            </a:r>
            <a:r>
              <a:rPr lang="en-GB" sz="2400" b="1" dirty="0" smtClean="0"/>
              <a:t> </a:t>
            </a:r>
            <a:r>
              <a:rPr lang="en-GB" sz="2400" dirty="0" smtClean="0"/>
              <a:t>and </a:t>
            </a:r>
            <a:r>
              <a:rPr lang="en-GB" sz="2400" b="1" dirty="0" smtClean="0"/>
              <a:t>antagonistic</a:t>
            </a:r>
            <a:r>
              <a:rPr lang="en-GB" sz="2400" dirty="0" smtClean="0"/>
              <a:t> </a:t>
            </a:r>
            <a:r>
              <a:rPr lang="en-GB" sz="2400" dirty="0" err="1" smtClean="0"/>
              <a:t>epistasis</a:t>
            </a:r>
            <a:endParaRPr lang="en-GB" sz="2400" dirty="0"/>
          </a:p>
        </p:txBody>
      </p:sp>
      <p:sp>
        <p:nvSpPr>
          <p:cNvPr id="21" name="Caixa de texto 20"/>
          <p:cNvSpPr txBox="1"/>
          <p:nvPr/>
        </p:nvSpPr>
        <p:spPr>
          <a:xfrm>
            <a:off x="395536" y="6021288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Task:</a:t>
            </a:r>
            <a:r>
              <a:rPr lang="en-GB" sz="2400" dirty="0" smtClean="0"/>
              <a:t> Can you figure out the diagram or </a:t>
            </a:r>
            <a:r>
              <a:rPr lang="en-GB" sz="2400" dirty="0" err="1" smtClean="0"/>
              <a:t>sinergistic</a:t>
            </a:r>
            <a:r>
              <a:rPr lang="en-GB" sz="2400" dirty="0" smtClean="0"/>
              <a:t> </a:t>
            </a:r>
            <a:r>
              <a:rPr lang="en-GB" sz="2400" dirty="0" err="1" smtClean="0"/>
              <a:t>epistasis</a:t>
            </a:r>
            <a:r>
              <a:rPr lang="en-GB" sz="2400" dirty="0" smtClean="0"/>
              <a:t>?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 smtClean="0">
                <a:latin typeface="+mj-lt"/>
                <a:ea typeface="+mj-ea"/>
                <a:cs typeface="+mj-cs"/>
              </a:rPr>
              <a:t>Patterns of </a:t>
            </a:r>
            <a:r>
              <a:rPr lang="en-GB" sz="4400" b="1" dirty="0" err="1" smtClean="0">
                <a:latin typeface="+mj-lt"/>
                <a:ea typeface="+mj-ea"/>
                <a:cs typeface="+mj-cs"/>
              </a:rPr>
              <a:t>epistasis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6486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821" y="2348880"/>
            <a:ext cx="8829675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87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658417"/>
            <a:ext cx="3925142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aixa de texto 8"/>
          <p:cNvSpPr txBox="1"/>
          <p:nvPr/>
        </p:nvSpPr>
        <p:spPr>
          <a:xfrm>
            <a:off x="539552" y="1124744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 smtClean="0"/>
              <a:t>Multilinear</a:t>
            </a:r>
            <a:r>
              <a:rPr lang="en-GB" sz="2400" b="1" dirty="0" smtClean="0"/>
              <a:t> model </a:t>
            </a:r>
            <a:r>
              <a:rPr lang="en-GB" sz="2400" dirty="0" smtClean="0"/>
              <a:t>(not general)</a:t>
            </a:r>
            <a:endParaRPr lang="en-GB" sz="2400" dirty="0"/>
          </a:p>
        </p:txBody>
      </p:sp>
      <p:pic>
        <p:nvPicPr>
          <p:cNvPr id="16487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1666944"/>
            <a:ext cx="1872208" cy="66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aixa de texto 10"/>
          <p:cNvSpPr txBox="1"/>
          <p:nvPr/>
        </p:nvSpPr>
        <p:spPr>
          <a:xfrm>
            <a:off x="4716016" y="1124744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Directional </a:t>
            </a:r>
            <a:r>
              <a:rPr lang="en-GB" sz="2400" b="1" dirty="0" err="1" smtClean="0"/>
              <a:t>epistasis</a:t>
            </a:r>
            <a:r>
              <a:rPr lang="en-GB" sz="2400" b="1" dirty="0" smtClean="0"/>
              <a:t> index</a:t>
            </a:r>
            <a:endParaRPr lang="en-GB" sz="2400" b="1" dirty="0"/>
          </a:p>
        </p:txBody>
      </p:sp>
      <p:sp>
        <p:nvSpPr>
          <p:cNvPr id="12" name="Caixa de texto 11"/>
          <p:cNvSpPr txBox="1"/>
          <p:nvPr/>
        </p:nvSpPr>
        <p:spPr>
          <a:xfrm>
            <a:off x="0" y="587727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The directional </a:t>
            </a:r>
            <a:r>
              <a:rPr lang="en-GB" sz="2000" dirty="0" err="1" smtClean="0"/>
              <a:t>epistasis</a:t>
            </a:r>
            <a:r>
              <a:rPr lang="en-GB" sz="2000" dirty="0" smtClean="0"/>
              <a:t> index can be inferred from a general GP map (from NOIA)</a:t>
            </a:r>
            <a:endParaRPr lang="en-GB" sz="2000" dirty="0"/>
          </a:p>
        </p:txBody>
      </p:sp>
      <p:sp>
        <p:nvSpPr>
          <p:cNvPr id="13" name="Caixa de texto 12"/>
          <p:cNvSpPr txBox="1"/>
          <p:nvPr/>
        </p:nvSpPr>
        <p:spPr>
          <a:xfrm>
            <a:off x="2771800" y="630932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Le </a:t>
            </a:r>
            <a:r>
              <a:rPr lang="en-GB" dirty="0" err="1" smtClean="0"/>
              <a:t>Rouzic</a:t>
            </a:r>
            <a:r>
              <a:rPr lang="en-GB" dirty="0" smtClean="0"/>
              <a:t> and </a:t>
            </a:r>
            <a:r>
              <a:rPr lang="en-GB" dirty="0" err="1" smtClean="0"/>
              <a:t>Álvarez</a:t>
            </a:r>
            <a:r>
              <a:rPr lang="en-GB" dirty="0" smtClean="0"/>
              <a:t>-Castro 2008 </a:t>
            </a:r>
            <a:r>
              <a:rPr lang="en-GB" i="1" dirty="0" smtClean="0"/>
              <a:t>Evolutionary Bioinformatics </a:t>
            </a:r>
            <a:r>
              <a:rPr lang="en-GB" dirty="0" smtClean="0"/>
              <a:t>4</a:t>
            </a:r>
            <a:endParaRPr lang="en-GB" dirty="0"/>
          </a:p>
        </p:txBody>
      </p:sp>
      <p:sp>
        <p:nvSpPr>
          <p:cNvPr id="14" name="Caixa de texto 13"/>
          <p:cNvSpPr txBox="1"/>
          <p:nvPr/>
        </p:nvSpPr>
        <p:spPr>
          <a:xfrm>
            <a:off x="2771800" y="5445224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Hansen et al. 2006 </a:t>
            </a:r>
            <a:r>
              <a:rPr lang="en-GB" i="1" dirty="0" smtClean="0"/>
              <a:t>Evolution </a:t>
            </a:r>
            <a:r>
              <a:rPr lang="en-GB" dirty="0" smtClean="0"/>
              <a:t>60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3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Appropriate models of</a:t>
            </a:r>
            <a:br>
              <a:rPr lang="en-GB" b="1" dirty="0" smtClean="0"/>
            </a:br>
            <a:r>
              <a:rPr lang="en-GB" b="1" dirty="0" smtClean="0"/>
              <a:t>genetic effects required!</a:t>
            </a:r>
            <a:endParaRPr lang="en-GB" b="1" dirty="0"/>
          </a:p>
        </p:txBody>
      </p:sp>
      <p:sp>
        <p:nvSpPr>
          <p:cNvPr id="38" name="Rectángulo 37"/>
          <p:cNvSpPr/>
          <p:nvPr/>
        </p:nvSpPr>
        <p:spPr>
          <a:xfrm>
            <a:off x="827584" y="4244895"/>
            <a:ext cx="77768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We need models that account for properties related to both </a:t>
            </a:r>
            <a:r>
              <a:rPr lang="en-GB" sz="2400" b="1" dirty="0" smtClean="0"/>
              <a:t>genetic architecture </a:t>
            </a:r>
            <a:r>
              <a:rPr lang="en-GB" sz="2400" dirty="0" smtClean="0"/>
              <a:t>(e.g. arbitrary </a:t>
            </a:r>
            <a:r>
              <a:rPr lang="en-GB" sz="2400" dirty="0" err="1" smtClean="0"/>
              <a:t>epistasis</a:t>
            </a:r>
            <a:r>
              <a:rPr lang="en-GB" sz="2400" dirty="0" smtClean="0"/>
              <a:t>) and </a:t>
            </a:r>
            <a:r>
              <a:rPr lang="en-GB" sz="2400" b="1" dirty="0" smtClean="0"/>
              <a:t>population</a:t>
            </a:r>
            <a:r>
              <a:rPr lang="en-GB" sz="2400" dirty="0" smtClean="0"/>
              <a:t> composition (e.g. HWD)</a:t>
            </a: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628800"/>
            <a:ext cx="8676456" cy="245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Rectángulo 39"/>
          <p:cNvSpPr/>
          <p:nvPr/>
        </p:nvSpPr>
        <p:spPr>
          <a:xfrm>
            <a:off x="827584" y="5559623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We still cannot properly estimate genetic effects under </a:t>
            </a:r>
            <a:r>
              <a:rPr lang="en-GB" sz="2400" b="1" dirty="0" smtClean="0"/>
              <a:t>LD</a:t>
            </a:r>
          </a:p>
        </p:txBody>
      </p:sp>
      <p:sp>
        <p:nvSpPr>
          <p:cNvPr id="7" name="Caixa de texto 6"/>
          <p:cNvSpPr txBox="1"/>
          <p:nvPr/>
        </p:nvSpPr>
        <p:spPr>
          <a:xfrm>
            <a:off x="4644008" y="623731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err="1" smtClean="0"/>
              <a:t>Álvarez</a:t>
            </a:r>
            <a:r>
              <a:rPr lang="en-GB" dirty="0" smtClean="0"/>
              <a:t>-Castro 2012 </a:t>
            </a:r>
            <a:r>
              <a:rPr lang="en-GB" i="1" dirty="0" smtClean="0"/>
              <a:t>Current Genomics</a:t>
            </a:r>
            <a:r>
              <a:rPr lang="en-GB" dirty="0" smtClean="0"/>
              <a:t> 13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err="1" smtClean="0"/>
              <a:t>Orthogonality</a:t>
            </a:r>
            <a:endParaRPr lang="en-GB" b="1" dirty="0"/>
          </a:p>
        </p:txBody>
      </p:sp>
      <p:sp>
        <p:nvSpPr>
          <p:cNvPr id="18" name="Rectángulo arredondado 15"/>
          <p:cNvSpPr/>
          <p:nvPr/>
        </p:nvSpPr>
        <p:spPr bwMode="auto">
          <a:xfrm>
            <a:off x="972121" y="3501008"/>
            <a:ext cx="7127875" cy="1655762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ES"/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3396" y="3645470"/>
            <a:ext cx="6943725" cy="1419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3" name="Caixa de texto 22"/>
          <p:cNvSpPr txBox="1">
            <a:spLocks noChangeArrowheads="1"/>
          </p:cNvSpPr>
          <p:nvPr/>
        </p:nvSpPr>
        <p:spPr bwMode="auto">
          <a:xfrm>
            <a:off x="539552" y="5325015"/>
            <a:ext cx="813690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GB" sz="2400" dirty="0" smtClean="0"/>
              <a:t>For getting to an orthogonal model of genetic effects in the face of LD, the </a:t>
            </a:r>
            <a:r>
              <a:rPr lang="en-GB" sz="2400" dirty="0" err="1" smtClean="0"/>
              <a:t>Kronecker</a:t>
            </a:r>
            <a:r>
              <a:rPr lang="en-GB" sz="2400" dirty="0" smtClean="0"/>
              <a:t> product is useless and the regression has to be solved in one shot (rather than locus by locus)</a:t>
            </a:r>
            <a:endParaRPr lang="en-GB" sz="2400" dirty="0"/>
          </a:p>
        </p:txBody>
      </p:sp>
      <p:sp>
        <p:nvSpPr>
          <p:cNvPr id="12" name="Elipse 11"/>
          <p:cNvSpPr/>
          <p:nvPr/>
        </p:nvSpPr>
        <p:spPr>
          <a:xfrm>
            <a:off x="1475656" y="3933750"/>
            <a:ext cx="6768752" cy="9361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aixa de texto 12"/>
          <p:cNvSpPr txBox="1">
            <a:spLocks noChangeArrowheads="1"/>
          </p:cNvSpPr>
          <p:nvPr/>
        </p:nvSpPr>
        <p:spPr bwMode="auto">
          <a:xfrm>
            <a:off x="539552" y="1340768"/>
            <a:ext cx="806489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GB" sz="2400" dirty="0" smtClean="0"/>
              <a:t>When population-referenced models of genetic effects are orthogonal, not only the effects are defined in a way that has a </a:t>
            </a:r>
            <a:r>
              <a:rPr lang="en-GB" sz="2400" b="1" dirty="0" smtClean="0"/>
              <a:t>biological meaning </a:t>
            </a:r>
            <a:r>
              <a:rPr lang="en-GB" sz="2400" dirty="0" smtClean="0"/>
              <a:t>(</a:t>
            </a:r>
            <a:r>
              <a:rPr lang="en-GB" sz="2400" dirty="0" smtClean="0">
                <a:solidFill>
                  <a:srgbClr val="FF0000"/>
                </a:solidFill>
              </a:rPr>
              <a:t>orthogonal variance decomposition</a:t>
            </a:r>
            <a:r>
              <a:rPr lang="en-GB" sz="2400" dirty="0" smtClean="0"/>
              <a:t>), but also non significant effects can be removed without modifying the remaining effects, enabling proper </a:t>
            </a:r>
            <a:r>
              <a:rPr lang="en-GB" sz="2400" b="1" dirty="0" smtClean="0"/>
              <a:t>model selection</a:t>
            </a:r>
            <a:endParaRPr lang="en-GB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Estimation of genetic effects</a:t>
            </a:r>
            <a:endParaRPr lang="en-GB" b="1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457" y="1556792"/>
            <a:ext cx="2979415" cy="845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2888275"/>
            <a:ext cx="2808312" cy="66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4149056"/>
            <a:ext cx="1656184" cy="544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Caixa de texto 38"/>
          <p:cNvSpPr txBox="1"/>
          <p:nvPr/>
        </p:nvSpPr>
        <p:spPr>
          <a:xfrm>
            <a:off x="3707904" y="1628800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/>
              <a:t>Z</a:t>
            </a:r>
            <a:r>
              <a:rPr lang="en-GB" sz="4000" dirty="0" smtClean="0"/>
              <a:t> -&gt; Incidence matrix</a:t>
            </a:r>
            <a:endParaRPr lang="en-GB" sz="4000" dirty="0"/>
          </a:p>
        </p:txBody>
      </p:sp>
      <p:sp>
        <p:nvSpPr>
          <p:cNvPr id="40" name="Caixa de texto 39"/>
          <p:cNvSpPr txBox="1"/>
          <p:nvPr/>
        </p:nvSpPr>
        <p:spPr>
          <a:xfrm>
            <a:off x="3707904" y="2558072"/>
            <a:ext cx="4752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/>
              <a:t>S</a:t>
            </a:r>
            <a:r>
              <a:rPr lang="en-GB" sz="4000" dirty="0" smtClean="0"/>
              <a:t> -&gt; Genetic-effects design matrix</a:t>
            </a:r>
            <a:endParaRPr lang="en-GB" sz="4000" dirty="0"/>
          </a:p>
        </p:txBody>
      </p:sp>
      <p:sp>
        <p:nvSpPr>
          <p:cNvPr id="41" name="Caixa de texto 40"/>
          <p:cNvSpPr txBox="1"/>
          <p:nvPr/>
        </p:nvSpPr>
        <p:spPr>
          <a:xfrm>
            <a:off x="3707904" y="4058046"/>
            <a:ext cx="496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/>
              <a:t>X</a:t>
            </a:r>
            <a:r>
              <a:rPr lang="en-GB" sz="4000" dirty="0" smtClean="0"/>
              <a:t> -&gt; Regression matrix</a:t>
            </a:r>
            <a:endParaRPr lang="en-GB" sz="4000" dirty="0"/>
          </a:p>
        </p:txBody>
      </p:sp>
      <p:sp>
        <p:nvSpPr>
          <p:cNvPr id="42" name="Caixa de texto 41"/>
          <p:cNvSpPr txBox="1"/>
          <p:nvPr/>
        </p:nvSpPr>
        <p:spPr>
          <a:xfrm>
            <a:off x="323528" y="4994150"/>
            <a:ext cx="856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We expect to deal with missing genotype information, which makes </a:t>
            </a:r>
            <a:r>
              <a:rPr lang="en-GB" sz="2400" b="1" dirty="0" smtClean="0"/>
              <a:t>imputation regression </a:t>
            </a:r>
            <a:r>
              <a:rPr lang="en-GB" sz="2400" dirty="0" smtClean="0"/>
              <a:t>(IMI) convenient since it still allows for </a:t>
            </a:r>
            <a:r>
              <a:rPr lang="en-GB" sz="2400" b="1" dirty="0" smtClean="0"/>
              <a:t>orthogonal </a:t>
            </a:r>
            <a:r>
              <a:rPr lang="en-GB" sz="2400" dirty="0" smtClean="0"/>
              <a:t>estimation</a:t>
            </a:r>
            <a:r>
              <a:rPr lang="en-GB" sz="2400" b="1" dirty="0" smtClean="0"/>
              <a:t> </a:t>
            </a:r>
            <a:r>
              <a:rPr lang="en-GB" sz="2400" dirty="0" smtClean="0"/>
              <a:t>of genetic effects</a:t>
            </a:r>
            <a:endParaRPr lang="en-GB" sz="2400" dirty="0"/>
          </a:p>
        </p:txBody>
      </p:sp>
      <p:sp>
        <p:nvSpPr>
          <p:cNvPr id="10" name="Caixa de texto 9"/>
          <p:cNvSpPr txBox="1"/>
          <p:nvPr/>
        </p:nvSpPr>
        <p:spPr>
          <a:xfrm>
            <a:off x="5796136" y="616530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</a:t>
            </a:r>
            <a:r>
              <a:rPr lang="en-GB" dirty="0" err="1" smtClean="0"/>
              <a:t>Nettelblad</a:t>
            </a:r>
            <a:r>
              <a:rPr lang="en-GB" dirty="0" smtClean="0"/>
              <a:t> et al. 2012 </a:t>
            </a:r>
            <a:r>
              <a:rPr lang="en-GB" i="1" dirty="0" smtClean="0"/>
              <a:t>OJG</a:t>
            </a:r>
            <a:r>
              <a:rPr lang="en-GB" dirty="0" smtClean="0"/>
              <a:t> 2)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6 Marcador de contenido"/>
          <p:cNvGraphicFramePr>
            <a:graphicFrameLocks/>
          </p:cNvGraphicFramePr>
          <p:nvPr/>
        </p:nvGraphicFramePr>
        <p:xfrm>
          <a:off x="457200" y="1911622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endParaRPr lang="gl-ES" dirty="0"/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noProof="0" dirty="0" smtClean="0"/>
                        <a:t>Genotype</a:t>
                      </a:r>
                      <a:r>
                        <a:rPr lang="en-GB" baseline="0" noProof="0" dirty="0" smtClean="0"/>
                        <a:t> probabilities</a:t>
                      </a:r>
                      <a:endParaRPr lang="en-GB" noProof="0" dirty="0"/>
                    </a:p>
                  </a:txBody>
                  <a:tcPr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gl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gl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gl-E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gl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>
                          <a:solidFill>
                            <a:schemeClr val="accent1"/>
                          </a:solidFill>
                        </a:rPr>
                        <a:t>11</a:t>
                      </a:r>
                      <a:endParaRPr lang="gl-E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>
                          <a:solidFill>
                            <a:schemeClr val="accent1"/>
                          </a:solidFill>
                        </a:rPr>
                        <a:t>12</a:t>
                      </a:r>
                      <a:endParaRPr lang="gl-E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>
                          <a:solidFill>
                            <a:schemeClr val="accent1"/>
                          </a:solidFill>
                        </a:rPr>
                        <a:t>22</a:t>
                      </a:r>
                      <a:endParaRPr lang="gl-ES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endParaRPr lang="gl-E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gl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/>
                        <a:t>¾</a:t>
                      </a:r>
                      <a:endParaRPr lang="gl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/>
                        <a:t>¼</a:t>
                      </a:r>
                      <a:endParaRPr lang="gl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/>
                        <a:t>0</a:t>
                      </a:r>
                      <a:endParaRPr lang="gl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gl-E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gl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/>
                        <a:t>0</a:t>
                      </a:r>
                      <a:endParaRPr lang="gl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gl-ES" dirty="0" smtClean="0"/>
                        <a:t>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/>
                        <a:t>¼</a:t>
                      </a:r>
                      <a:endParaRPr lang="gl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gl-E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gl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/>
                        <a:t>0</a:t>
                      </a:r>
                      <a:endParaRPr lang="gl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/>
                        <a:t>½</a:t>
                      </a:r>
                      <a:endParaRPr lang="gl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/>
                        <a:t>½</a:t>
                      </a:r>
                      <a:endParaRPr lang="gl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gl-E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gl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/>
                        <a:t>1</a:t>
                      </a:r>
                      <a:endParaRPr lang="gl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/>
                        <a:t>0</a:t>
                      </a:r>
                      <a:endParaRPr lang="gl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/>
                        <a:t>0</a:t>
                      </a:r>
                      <a:endParaRPr lang="gl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gl-E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gl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/>
                        <a:t>0</a:t>
                      </a:r>
                      <a:endParaRPr lang="gl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/>
                        <a:t>1</a:t>
                      </a:r>
                      <a:endParaRPr lang="gl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/>
                        <a:t>0</a:t>
                      </a:r>
                      <a:endParaRPr lang="gl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gl-E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gl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/>
                        <a:t>0</a:t>
                      </a:r>
                      <a:endParaRPr lang="gl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/>
                        <a:t>1</a:t>
                      </a:r>
                      <a:endParaRPr lang="gl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/>
                        <a:t>0</a:t>
                      </a:r>
                      <a:endParaRPr lang="gl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gl-E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gl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/>
                        <a:t>0</a:t>
                      </a:r>
                      <a:endParaRPr lang="gl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/>
                        <a:t>0</a:t>
                      </a:r>
                      <a:endParaRPr lang="gl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gl-ES" dirty="0" smtClean="0"/>
                        <a:t>1</a:t>
                      </a:r>
                      <a:endParaRPr lang="gl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gl-ES" dirty="0" smtClean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gl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gl-ES" dirty="0" smtClean="0"/>
                        <a:t>= ¼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gl-ES" dirty="0" smtClean="0"/>
                        <a:t>= ½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gl-ES" dirty="0" smtClean="0"/>
                        <a:t>= ¼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gl-ES" dirty="0" smtClean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528888" y="5707335"/>
            <a:ext cx="4108450" cy="962025"/>
            <a:chOff x="2528888" y="5395913"/>
            <a:chExt cx="4108450" cy="962025"/>
          </a:xfrm>
        </p:grpSpPr>
        <p:sp>
          <p:nvSpPr>
            <p:cNvPr id="4" name="8 Abrir llave"/>
            <p:cNvSpPr>
              <a:spLocks/>
            </p:cNvSpPr>
            <p:nvPr/>
          </p:nvSpPr>
          <p:spPr bwMode="auto">
            <a:xfrm rot="-5400000">
              <a:off x="4333082" y="3591719"/>
              <a:ext cx="500062" cy="4108450"/>
            </a:xfrm>
            <a:prstGeom prst="leftBrace">
              <a:avLst>
                <a:gd name="adj1" fmla="val 8330"/>
                <a:gd name="adj2" fmla="val 50995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gl-ES" altLang="es-ES"/>
            </a:p>
            <a:p>
              <a:endParaRPr lang="gl-ES" altLang="es-ES"/>
            </a:p>
            <a:p>
              <a:endParaRPr lang="gl-ES" altLang="es-ES"/>
            </a:p>
            <a:p>
              <a:endParaRPr lang="gl-ES" altLang="es-ES"/>
            </a:p>
            <a:p>
              <a:endParaRPr lang="gl-ES" altLang="es-ES"/>
            </a:p>
            <a:p>
              <a:endParaRPr lang="gl-ES" altLang="es-ES"/>
            </a:p>
            <a:p>
              <a:endParaRPr lang="gl-ES" altLang="es-ES"/>
            </a:p>
            <a:p>
              <a:endParaRPr lang="gl-ES" altLang="es-ES"/>
            </a:p>
            <a:p>
              <a:endParaRPr lang="gl-ES" altLang="es-ES"/>
            </a:p>
            <a:p>
              <a:endParaRPr lang="gl-ES" altLang="es-ES"/>
            </a:p>
          </p:txBody>
        </p:sp>
        <p:sp>
          <p:nvSpPr>
            <p:cNvPr id="5" name="9 CuadroTexto"/>
            <p:cNvSpPr txBox="1">
              <a:spLocks noChangeArrowheads="1"/>
            </p:cNvSpPr>
            <p:nvPr/>
          </p:nvSpPr>
          <p:spPr bwMode="auto">
            <a:xfrm>
              <a:off x="4429125" y="5895975"/>
              <a:ext cx="714375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gl-ES" altLang="es-ES" sz="2400"/>
                <a:t>F</a:t>
              </a:r>
              <a:r>
                <a:rPr lang="gl-ES" altLang="es-ES" sz="2400" baseline="-25000"/>
                <a:t>2</a:t>
              </a:r>
            </a:p>
          </p:txBody>
        </p:sp>
      </p:grpSp>
      <p:sp>
        <p:nvSpPr>
          <p:cNvPr id="6" name="7 CuadroTexto"/>
          <p:cNvSpPr txBox="1">
            <a:spLocks noChangeArrowheads="1"/>
          </p:cNvSpPr>
          <p:nvPr/>
        </p:nvSpPr>
        <p:spPr bwMode="auto">
          <a:xfrm>
            <a:off x="357188" y="5240610"/>
            <a:ext cx="17859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gl-ES" altLang="es-ES"/>
              <a:t>∑(column) ∕ 7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of genetic effects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aixa de texto 7"/>
          <p:cNvSpPr txBox="1"/>
          <p:nvPr/>
        </p:nvSpPr>
        <p:spPr>
          <a:xfrm>
            <a:off x="3419872" y="1268760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Toy example</a:t>
            </a:r>
            <a:endParaRPr lang="en-GB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of genetic effects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aixa de texto 7"/>
          <p:cNvSpPr txBox="1"/>
          <p:nvPr/>
        </p:nvSpPr>
        <p:spPr>
          <a:xfrm>
            <a:off x="3419872" y="1268760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Toy example</a:t>
            </a:r>
            <a:endParaRPr lang="en-GB" sz="2400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1925" y="1714500"/>
            <a:ext cx="6140450" cy="3800475"/>
          </a:xfrm>
          <a:prstGeom prst="rect">
            <a:avLst/>
          </a:prstGeom>
          <a:noFill/>
          <a:ln w="19050" algn="ctr">
            <a:solidFill>
              <a:srgbClr val="333399"/>
            </a:solidFill>
            <a:miter lim="800000"/>
            <a:headEnd/>
            <a:tailEnd/>
          </a:ln>
        </p:spPr>
      </p:pic>
      <p:sp>
        <p:nvSpPr>
          <p:cNvPr id="10" name="5 CuadroTexto"/>
          <p:cNvSpPr txBox="1">
            <a:spLocks noChangeArrowheads="1"/>
          </p:cNvSpPr>
          <p:nvPr/>
        </p:nvSpPr>
        <p:spPr bwMode="auto">
          <a:xfrm>
            <a:off x="3357563" y="5786438"/>
            <a:ext cx="25003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gl-ES" altLang="es-ES" sz="2400" b="1" dirty="0">
                <a:solidFill>
                  <a:srgbClr val="C00000"/>
                </a:solidFill>
              </a:rPr>
              <a:t>G</a:t>
            </a:r>
            <a:r>
              <a:rPr lang="gl-ES" altLang="es-ES" sz="2400" dirty="0">
                <a:solidFill>
                  <a:srgbClr val="C00000"/>
                </a:solidFill>
              </a:rPr>
              <a:t>* =</a:t>
            </a:r>
            <a:r>
              <a:rPr lang="gl-ES" altLang="es-ES" sz="2400" b="1" dirty="0">
                <a:solidFill>
                  <a:srgbClr val="C00000"/>
                </a:solidFill>
              </a:rPr>
              <a:t> Z</a:t>
            </a:r>
            <a:r>
              <a:rPr lang="gl-ES" altLang="es-ES" sz="2400" baseline="-25000" dirty="0">
                <a:solidFill>
                  <a:srgbClr val="C00000"/>
                </a:solidFill>
              </a:rPr>
              <a:t>HKR</a:t>
            </a:r>
            <a:r>
              <a:rPr lang="gl-ES" altLang="es-ES" sz="2400" b="1" dirty="0">
                <a:solidFill>
                  <a:srgbClr val="C00000"/>
                </a:solidFill>
              </a:rPr>
              <a:t>·G </a:t>
            </a:r>
            <a:r>
              <a:rPr lang="gl-ES" altLang="es-ES" sz="2400" dirty="0">
                <a:solidFill>
                  <a:srgbClr val="C00000"/>
                </a:solidFill>
              </a:rPr>
              <a:t>+ </a:t>
            </a:r>
            <a:r>
              <a:rPr lang="el-GR" altLang="es-ES" sz="2400" b="1" dirty="0">
                <a:solidFill>
                  <a:srgbClr val="C00000"/>
                </a:solidFill>
              </a:rPr>
              <a:t>ε</a:t>
            </a:r>
            <a:endParaRPr lang="gl-ES" altLang="es-ES" sz="2400" b="1" baseline="-25000" dirty="0">
              <a:solidFill>
                <a:srgbClr val="C00000"/>
              </a:solidFill>
            </a:endParaRPr>
          </a:p>
        </p:txBody>
      </p:sp>
      <p:cxnSp>
        <p:nvCxnSpPr>
          <p:cNvPr id="11" name="7 Conector recto de flecha"/>
          <p:cNvCxnSpPr>
            <a:cxnSpLocks noChangeShapeType="1"/>
          </p:cNvCxnSpPr>
          <p:nvPr/>
        </p:nvCxnSpPr>
        <p:spPr bwMode="auto">
          <a:xfrm rot="10800000" flipV="1">
            <a:off x="6929438" y="2000250"/>
            <a:ext cx="1071562" cy="142875"/>
          </a:xfrm>
          <a:prstGeom prst="straightConnector1">
            <a:avLst/>
          </a:prstGeom>
          <a:noFill/>
          <a:ln w="34925" algn="ctr">
            <a:solidFill>
              <a:srgbClr val="C00000"/>
            </a:solidFill>
            <a:round/>
            <a:headEnd/>
            <a:tailEnd type="arrow" w="med" len="med"/>
          </a:ln>
        </p:spPr>
      </p:cxnSp>
      <p:sp>
        <p:nvSpPr>
          <p:cNvPr id="12" name="11 CuadroTexto"/>
          <p:cNvSpPr txBox="1">
            <a:spLocks noChangeArrowheads="1"/>
          </p:cNvSpPr>
          <p:nvPr/>
        </p:nvSpPr>
        <p:spPr bwMode="auto">
          <a:xfrm>
            <a:off x="5715000" y="2998788"/>
            <a:ext cx="357188" cy="1857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gl-ES" altLang="es-ES" sz="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of genetic effects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aixa de texto 7"/>
          <p:cNvSpPr txBox="1"/>
          <p:nvPr/>
        </p:nvSpPr>
        <p:spPr>
          <a:xfrm>
            <a:off x="3419872" y="1268760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Toy example</a:t>
            </a:r>
            <a:endParaRPr lang="en-GB" sz="2400" b="1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1925" y="1714500"/>
            <a:ext cx="6140450" cy="3800475"/>
          </a:xfrm>
          <a:prstGeom prst="rect">
            <a:avLst/>
          </a:prstGeom>
          <a:noFill/>
          <a:ln w="19050" algn="ctr">
            <a:solidFill>
              <a:srgbClr val="333399"/>
            </a:solidFill>
            <a:miter lim="800000"/>
            <a:headEnd/>
            <a:tailEnd/>
          </a:ln>
        </p:spPr>
      </p:pic>
      <p:sp>
        <p:nvSpPr>
          <p:cNvPr id="14" name="5 CuadroTexto"/>
          <p:cNvSpPr txBox="1">
            <a:spLocks noChangeArrowheads="1"/>
          </p:cNvSpPr>
          <p:nvPr/>
        </p:nvSpPr>
        <p:spPr bwMode="auto">
          <a:xfrm>
            <a:off x="3357563" y="5786438"/>
            <a:ext cx="25003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gl-ES" altLang="es-ES" sz="2400" b="1" dirty="0">
                <a:solidFill>
                  <a:schemeClr val="accent3">
                    <a:lumMod val="50000"/>
                  </a:schemeClr>
                </a:solidFill>
              </a:rPr>
              <a:t>G</a:t>
            </a:r>
            <a:r>
              <a:rPr lang="gl-ES" altLang="es-ES" sz="2400" dirty="0">
                <a:solidFill>
                  <a:schemeClr val="accent3">
                    <a:lumMod val="50000"/>
                  </a:schemeClr>
                </a:solidFill>
              </a:rPr>
              <a:t>* =</a:t>
            </a:r>
            <a:r>
              <a:rPr lang="gl-ES" altLang="es-ES" sz="2400" b="1" dirty="0">
                <a:solidFill>
                  <a:schemeClr val="accent3">
                    <a:lumMod val="50000"/>
                  </a:schemeClr>
                </a:solidFill>
              </a:rPr>
              <a:t> Z</a:t>
            </a:r>
            <a:r>
              <a:rPr lang="gl-ES" altLang="es-ES" sz="2400" baseline="-25000" dirty="0">
                <a:solidFill>
                  <a:schemeClr val="accent3">
                    <a:lumMod val="50000"/>
                  </a:schemeClr>
                </a:solidFill>
              </a:rPr>
              <a:t>IMI</a:t>
            </a:r>
            <a:r>
              <a:rPr lang="gl-ES" altLang="es-ES" sz="2400" b="1" dirty="0">
                <a:solidFill>
                  <a:schemeClr val="accent3">
                    <a:lumMod val="50000"/>
                  </a:schemeClr>
                </a:solidFill>
              </a:rPr>
              <a:t>·G </a:t>
            </a:r>
            <a:r>
              <a:rPr lang="gl-ES" altLang="es-ES" sz="2400" dirty="0">
                <a:solidFill>
                  <a:schemeClr val="accent3">
                    <a:lumMod val="50000"/>
                  </a:schemeClr>
                </a:solidFill>
              </a:rPr>
              <a:t>+ </a:t>
            </a:r>
            <a:r>
              <a:rPr lang="el-GR" altLang="es-ES" sz="2400" b="1" dirty="0">
                <a:solidFill>
                  <a:schemeClr val="accent3">
                    <a:lumMod val="50000"/>
                  </a:schemeClr>
                </a:solidFill>
              </a:rPr>
              <a:t>ε</a:t>
            </a:r>
            <a:endParaRPr lang="gl-ES" altLang="es-ES" sz="2400" b="1" baseline="-250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5" name="7 Conector recto de flecha"/>
          <p:cNvCxnSpPr>
            <a:cxnSpLocks noChangeShapeType="1"/>
          </p:cNvCxnSpPr>
          <p:nvPr/>
        </p:nvCxnSpPr>
        <p:spPr bwMode="auto">
          <a:xfrm rot="10800000" flipV="1">
            <a:off x="6929438" y="2000250"/>
            <a:ext cx="1071562" cy="142875"/>
          </a:xfrm>
          <a:prstGeom prst="straightConnector1">
            <a:avLst/>
          </a:prstGeom>
          <a:noFill/>
          <a:ln w="34925" algn="ctr">
            <a:solidFill>
              <a:srgbClr val="C00000"/>
            </a:solidFill>
            <a:round/>
            <a:headEnd/>
            <a:tailEnd type="arrow" w="med" len="med"/>
          </a:ln>
        </p:spPr>
      </p:cxnSp>
      <p:cxnSp>
        <p:nvCxnSpPr>
          <p:cNvPr id="16" name="6 Conector recto de flecha"/>
          <p:cNvCxnSpPr>
            <a:cxnSpLocks noChangeShapeType="1"/>
          </p:cNvCxnSpPr>
          <p:nvPr/>
        </p:nvCxnSpPr>
        <p:spPr bwMode="auto">
          <a:xfrm rot="10800000" flipV="1">
            <a:off x="6929438" y="2357438"/>
            <a:ext cx="1071562" cy="142875"/>
          </a:xfrm>
          <a:prstGeom prst="straightConnector1">
            <a:avLst/>
          </a:prstGeom>
          <a:noFill/>
          <a:ln w="34925" algn="ctr">
            <a:solidFill>
              <a:srgbClr val="33660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of genetic effects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aixa de texto 7"/>
          <p:cNvSpPr txBox="1"/>
          <p:nvPr/>
        </p:nvSpPr>
        <p:spPr>
          <a:xfrm>
            <a:off x="3419872" y="1268760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Toy example</a:t>
            </a:r>
            <a:endParaRPr lang="en-GB" sz="2400" b="1" dirty="0"/>
          </a:p>
        </p:txBody>
      </p:sp>
      <p:graphicFrame>
        <p:nvGraphicFramePr>
          <p:cNvPr id="9" name="5 Marcador de contenido"/>
          <p:cNvGraphicFramePr>
            <a:graphicFrameLocks/>
          </p:cNvGraphicFramePr>
          <p:nvPr/>
        </p:nvGraphicFramePr>
        <p:xfrm>
          <a:off x="1285875" y="1928813"/>
          <a:ext cx="6583364" cy="28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841"/>
                <a:gridCol w="1645841"/>
                <a:gridCol w="1645841"/>
                <a:gridCol w="1645841"/>
              </a:tblGrid>
              <a:tr h="3707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Model of genetic effects (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-matrix)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gl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gl-ES"/>
                    </a:p>
                  </a:txBody>
                  <a:tcPr/>
                </a:tc>
              </a:tr>
              <a:tr h="4876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Estimates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Full F</a:t>
                      </a:r>
                      <a:r>
                        <a:rPr lang="en-US" sz="1600" baseline="-250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2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/>
                      </a:r>
                      <a:b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</a:b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model</a:t>
                      </a:r>
                    </a:p>
                  </a:txBody>
                  <a:tcPr marL="0" marR="0" marT="0" marB="0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Reduced F</a:t>
                      </a:r>
                      <a:r>
                        <a:rPr lang="en-US" sz="1600" baseline="-250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2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 models</a:t>
                      </a:r>
                      <a:b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</a:b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   additive       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         dominance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gl-ES"/>
                    </a:p>
                  </a:txBody>
                  <a:tcPr/>
                </a:tc>
              </a:tr>
              <a:tr h="48764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µ</a:t>
                      </a:r>
                      <a:endParaRPr lang="en-US" sz="160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6.57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6.57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6.57</a:t>
                      </a:r>
                    </a:p>
                  </a:txBody>
                  <a:tcPr marL="0" marR="0" marT="0" marB="0"/>
                </a:tc>
              </a:tr>
              <a:tr h="3707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α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2.55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2.52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−</a:t>
                      </a:r>
                    </a:p>
                  </a:txBody>
                  <a:tcPr marL="0" marR="0" marT="0" marB="0"/>
                </a:tc>
              </a:tr>
              <a:tr h="3707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δ</a:t>
                      </a:r>
                      <a:endParaRPr lang="en-US" sz="160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-0.34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−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0.22</a:t>
                      </a:r>
                    </a:p>
                  </a:txBody>
                  <a:tcPr marL="0" marR="0" marT="0" marB="0"/>
                </a:tc>
              </a:tr>
              <a:tr h="3707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Explained Varian</a:t>
                      </a:r>
                      <a:r>
                        <a:rPr lang="en-US" sz="1600" baseline="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2.6305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2.6118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0.0079</a:t>
                      </a:r>
                    </a:p>
                  </a:txBody>
                  <a:tcPr marL="0" marR="0" marT="0" marB="0"/>
                </a:tc>
              </a:tr>
              <a:tr h="3707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Sum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2.6197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gl-E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4 CuadroTexto"/>
          <p:cNvSpPr txBox="1">
            <a:spLocks noChangeArrowheads="1"/>
          </p:cNvSpPr>
          <p:nvPr/>
        </p:nvSpPr>
        <p:spPr bwMode="auto">
          <a:xfrm>
            <a:off x="3143250" y="5429250"/>
            <a:ext cx="2857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gl-ES" altLang="es-ES" sz="2400" b="1"/>
              <a:t>G</a:t>
            </a:r>
            <a:r>
              <a:rPr lang="gl-ES" altLang="es-ES" sz="2400"/>
              <a:t>* =</a:t>
            </a:r>
            <a:r>
              <a:rPr lang="gl-ES" altLang="es-ES" sz="2400" b="1"/>
              <a:t> Z</a:t>
            </a:r>
            <a:r>
              <a:rPr lang="gl-ES" altLang="es-ES" sz="2400" baseline="-25000"/>
              <a:t>HKR</a:t>
            </a:r>
            <a:r>
              <a:rPr lang="gl-ES" altLang="es-ES" sz="2400" b="1"/>
              <a:t>·S</a:t>
            </a:r>
            <a:r>
              <a:rPr lang="gl-ES" altLang="es-ES" sz="2400" baseline="-25000"/>
              <a:t>F2</a:t>
            </a:r>
            <a:r>
              <a:rPr lang="gl-ES" altLang="es-ES" sz="2400" b="1"/>
              <a:t>·E </a:t>
            </a:r>
            <a:r>
              <a:rPr lang="gl-ES" altLang="es-ES" sz="2400"/>
              <a:t>+ </a:t>
            </a:r>
            <a:r>
              <a:rPr lang="el-GR" altLang="es-ES" sz="2400" b="1"/>
              <a:t>ε</a:t>
            </a:r>
            <a:endParaRPr lang="gl-ES" altLang="es-ES" sz="2400" b="1" baseline="-25000"/>
          </a:p>
        </p:txBody>
      </p: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3357563" y="3214688"/>
            <a:ext cx="2428875" cy="519112"/>
            <a:chOff x="3357563" y="3214688"/>
            <a:chExt cx="2428875" cy="519112"/>
          </a:xfrm>
        </p:grpSpPr>
        <p:sp>
          <p:nvSpPr>
            <p:cNvPr id="12" name="6 Elipse"/>
            <p:cNvSpPr>
              <a:spLocks noChangeArrowheads="1"/>
            </p:cNvSpPr>
            <p:nvPr/>
          </p:nvSpPr>
          <p:spPr bwMode="auto">
            <a:xfrm>
              <a:off x="3357563" y="3214688"/>
              <a:ext cx="785812" cy="519112"/>
            </a:xfrm>
            <a:prstGeom prst="ellipse">
              <a:avLst/>
            </a:prstGeom>
            <a:noFill/>
            <a:ln w="19050" algn="ctr">
              <a:solidFill>
                <a:schemeClr val="accent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gl-ES" altLang="es-ES">
                <a:solidFill>
                  <a:srgbClr val="333399"/>
                </a:solidFill>
              </a:endParaRPr>
            </a:p>
          </p:txBody>
        </p:sp>
        <p:sp>
          <p:nvSpPr>
            <p:cNvPr id="17" name="7 Elipse"/>
            <p:cNvSpPr>
              <a:spLocks noChangeArrowheads="1"/>
            </p:cNvSpPr>
            <p:nvPr/>
          </p:nvSpPr>
          <p:spPr bwMode="auto">
            <a:xfrm>
              <a:off x="5000625" y="3214688"/>
              <a:ext cx="785813" cy="519112"/>
            </a:xfrm>
            <a:prstGeom prst="ellipse">
              <a:avLst/>
            </a:prstGeom>
            <a:noFill/>
            <a:ln w="19050" algn="ctr">
              <a:solidFill>
                <a:schemeClr val="accent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gl-ES" altLang="es-ES">
                <a:solidFill>
                  <a:srgbClr val="333399"/>
                </a:solidFill>
              </a:endParaRPr>
            </a:p>
          </p:txBody>
        </p:sp>
      </p:grpSp>
      <p:grpSp>
        <p:nvGrpSpPr>
          <p:cNvPr id="18" name="Group 12"/>
          <p:cNvGrpSpPr>
            <a:grpSpLocks/>
          </p:cNvGrpSpPr>
          <p:nvPr/>
        </p:nvGrpSpPr>
        <p:grpSpPr bwMode="auto">
          <a:xfrm>
            <a:off x="3357563" y="3571875"/>
            <a:ext cx="4071937" cy="520700"/>
            <a:chOff x="3357563" y="3571875"/>
            <a:chExt cx="4071937" cy="520700"/>
          </a:xfrm>
        </p:grpSpPr>
        <p:sp>
          <p:nvSpPr>
            <p:cNvPr id="19" name="8 Elipse"/>
            <p:cNvSpPr>
              <a:spLocks noChangeArrowheads="1"/>
            </p:cNvSpPr>
            <p:nvPr/>
          </p:nvSpPr>
          <p:spPr bwMode="auto">
            <a:xfrm>
              <a:off x="3357563" y="3573463"/>
              <a:ext cx="785812" cy="519112"/>
            </a:xfrm>
            <a:prstGeom prst="ellipse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gl-ES" altLang="es-ES">
                <a:solidFill>
                  <a:srgbClr val="C00000"/>
                </a:solidFill>
              </a:endParaRPr>
            </a:p>
          </p:txBody>
        </p:sp>
        <p:sp>
          <p:nvSpPr>
            <p:cNvPr id="20" name="9 Elipse"/>
            <p:cNvSpPr>
              <a:spLocks noChangeArrowheads="1"/>
            </p:cNvSpPr>
            <p:nvPr/>
          </p:nvSpPr>
          <p:spPr bwMode="auto">
            <a:xfrm>
              <a:off x="6643688" y="3571875"/>
              <a:ext cx="785812" cy="519113"/>
            </a:xfrm>
            <a:prstGeom prst="ellipse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gl-ES" altLang="es-ES">
                <a:solidFill>
                  <a:srgbClr val="C00000"/>
                </a:solidFill>
              </a:endParaRPr>
            </a:p>
          </p:txBody>
        </p:sp>
      </p:grpSp>
      <p:grpSp>
        <p:nvGrpSpPr>
          <p:cNvPr id="21" name="Group 13"/>
          <p:cNvGrpSpPr>
            <a:grpSpLocks/>
          </p:cNvGrpSpPr>
          <p:nvPr/>
        </p:nvGrpSpPr>
        <p:grpSpPr bwMode="auto">
          <a:xfrm>
            <a:off x="3357563" y="3933825"/>
            <a:ext cx="3224212" cy="942975"/>
            <a:chOff x="3357563" y="3933825"/>
            <a:chExt cx="3224212" cy="942975"/>
          </a:xfrm>
        </p:grpSpPr>
        <p:sp>
          <p:nvSpPr>
            <p:cNvPr id="22" name="10 Elipse"/>
            <p:cNvSpPr>
              <a:spLocks noChangeArrowheads="1"/>
            </p:cNvSpPr>
            <p:nvPr/>
          </p:nvSpPr>
          <p:spPr bwMode="auto">
            <a:xfrm>
              <a:off x="3357563" y="3933825"/>
              <a:ext cx="785812" cy="519113"/>
            </a:xfrm>
            <a:prstGeom prst="ellipse">
              <a:avLst/>
            </a:prstGeom>
            <a:noFill/>
            <a:ln w="19050" algn="ctr">
              <a:solidFill>
                <a:srgbClr val="3366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gl-ES" altLang="es-ES">
                <a:solidFill>
                  <a:srgbClr val="C00000"/>
                </a:solidFill>
              </a:endParaRPr>
            </a:p>
          </p:txBody>
        </p:sp>
        <p:sp>
          <p:nvSpPr>
            <p:cNvPr id="23" name="11 Elipse"/>
            <p:cNvSpPr>
              <a:spLocks noChangeArrowheads="1"/>
            </p:cNvSpPr>
            <p:nvPr/>
          </p:nvSpPr>
          <p:spPr bwMode="auto">
            <a:xfrm>
              <a:off x="5795963" y="4357688"/>
              <a:ext cx="785812" cy="519112"/>
            </a:xfrm>
            <a:prstGeom prst="ellipse">
              <a:avLst/>
            </a:prstGeom>
            <a:noFill/>
            <a:ln w="19050" algn="ctr">
              <a:solidFill>
                <a:srgbClr val="3366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gl-ES" altLang="es-ES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of genetic effects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aixa de texto 7"/>
          <p:cNvSpPr txBox="1"/>
          <p:nvPr/>
        </p:nvSpPr>
        <p:spPr>
          <a:xfrm>
            <a:off x="3419872" y="1268760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Toy example</a:t>
            </a:r>
            <a:endParaRPr lang="en-GB" sz="2400" b="1" dirty="0"/>
          </a:p>
        </p:txBody>
      </p:sp>
      <p:graphicFrame>
        <p:nvGraphicFramePr>
          <p:cNvPr id="15" name="5 Marcador de contenido"/>
          <p:cNvGraphicFramePr>
            <a:graphicFrameLocks/>
          </p:cNvGraphicFramePr>
          <p:nvPr/>
        </p:nvGraphicFramePr>
        <p:xfrm>
          <a:off x="1285875" y="1928813"/>
          <a:ext cx="6583364" cy="28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841"/>
                <a:gridCol w="1645841"/>
                <a:gridCol w="1645841"/>
                <a:gridCol w="1645841"/>
              </a:tblGrid>
              <a:tr h="3707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Model of genetic effects (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-matrix)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gl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gl-ES"/>
                    </a:p>
                  </a:txBody>
                  <a:tcPr/>
                </a:tc>
              </a:tr>
              <a:tr h="4876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Estimates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Full F</a:t>
                      </a:r>
                      <a:r>
                        <a:rPr lang="en-US" sz="1600" baseline="-250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2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/>
                      </a:r>
                      <a:b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</a:b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model</a:t>
                      </a:r>
                    </a:p>
                  </a:txBody>
                  <a:tcPr marL="0" marR="0" marT="0" marB="0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Reduced F</a:t>
                      </a:r>
                      <a:r>
                        <a:rPr lang="en-US" sz="1600" baseline="-250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2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 models</a:t>
                      </a:r>
                      <a:b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</a:b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   additive       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         dominance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gl-ES"/>
                    </a:p>
                  </a:txBody>
                  <a:tcPr/>
                </a:tc>
              </a:tr>
              <a:tr h="48764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µ</a:t>
                      </a:r>
                      <a:endParaRPr lang="en-US" sz="160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6.57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6.57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6.57</a:t>
                      </a:r>
                    </a:p>
                  </a:txBody>
                  <a:tcPr marL="0" marR="0" marT="0" marB="0"/>
                </a:tc>
              </a:tr>
              <a:tr h="3707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α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2.07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2.07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−</a:t>
                      </a:r>
                    </a:p>
                  </a:txBody>
                  <a:tcPr marL="0" marR="0" marT="0" marB="0"/>
                </a:tc>
              </a:tr>
              <a:tr h="3707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δ</a:t>
                      </a:r>
                      <a:endParaRPr lang="en-US" sz="160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0.14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−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0.14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</a:tr>
              <a:tr h="3707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Explained Varian</a:t>
                      </a:r>
                      <a:r>
                        <a:rPr lang="en-US" sz="1600" baseline="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2.1505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2.1454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0.0051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</a:tr>
              <a:tr h="3707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Sum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2.1505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gl-E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4 CuadroTexto"/>
          <p:cNvSpPr txBox="1">
            <a:spLocks noChangeArrowheads="1"/>
          </p:cNvSpPr>
          <p:nvPr/>
        </p:nvSpPr>
        <p:spPr bwMode="auto">
          <a:xfrm>
            <a:off x="3143250" y="5429250"/>
            <a:ext cx="2857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gl-ES" altLang="es-ES" sz="2400" b="1"/>
              <a:t>G</a:t>
            </a:r>
            <a:r>
              <a:rPr lang="gl-ES" altLang="es-ES" sz="2400"/>
              <a:t>* =</a:t>
            </a:r>
            <a:r>
              <a:rPr lang="gl-ES" altLang="es-ES" sz="2400" b="1"/>
              <a:t> Z</a:t>
            </a:r>
            <a:r>
              <a:rPr lang="gl-ES" altLang="es-ES" sz="2400" baseline="-25000"/>
              <a:t>IMI</a:t>
            </a:r>
            <a:r>
              <a:rPr lang="gl-ES" altLang="es-ES" sz="2400" b="1"/>
              <a:t>·S</a:t>
            </a:r>
            <a:r>
              <a:rPr lang="gl-ES" altLang="es-ES" sz="2400" baseline="-25000"/>
              <a:t>F2</a:t>
            </a:r>
            <a:r>
              <a:rPr lang="gl-ES" altLang="es-ES" sz="2400" b="1"/>
              <a:t>·E </a:t>
            </a:r>
            <a:r>
              <a:rPr lang="gl-ES" altLang="es-ES" sz="2400"/>
              <a:t>+ </a:t>
            </a:r>
            <a:r>
              <a:rPr lang="el-GR" altLang="es-ES" sz="2400" b="1"/>
              <a:t>ε</a:t>
            </a:r>
            <a:endParaRPr lang="gl-ES" altLang="es-ES" sz="2400" b="1" baseline="-25000"/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3357563" y="3214688"/>
            <a:ext cx="2428875" cy="519112"/>
            <a:chOff x="3357563" y="3214688"/>
            <a:chExt cx="2428875" cy="519112"/>
          </a:xfrm>
        </p:grpSpPr>
        <p:sp>
          <p:nvSpPr>
            <p:cNvPr id="21" name="6 Elipse"/>
            <p:cNvSpPr>
              <a:spLocks noChangeArrowheads="1"/>
            </p:cNvSpPr>
            <p:nvPr/>
          </p:nvSpPr>
          <p:spPr bwMode="auto">
            <a:xfrm>
              <a:off x="3357563" y="3214688"/>
              <a:ext cx="785812" cy="519112"/>
            </a:xfrm>
            <a:prstGeom prst="ellipse">
              <a:avLst/>
            </a:prstGeom>
            <a:noFill/>
            <a:ln w="19050" algn="ctr">
              <a:solidFill>
                <a:schemeClr val="accent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gl-ES" altLang="es-ES">
                <a:solidFill>
                  <a:srgbClr val="333399"/>
                </a:solidFill>
              </a:endParaRPr>
            </a:p>
          </p:txBody>
        </p:sp>
        <p:sp>
          <p:nvSpPr>
            <p:cNvPr id="24" name="7 Elipse"/>
            <p:cNvSpPr>
              <a:spLocks noChangeArrowheads="1"/>
            </p:cNvSpPr>
            <p:nvPr/>
          </p:nvSpPr>
          <p:spPr bwMode="auto">
            <a:xfrm>
              <a:off x="5000625" y="3214688"/>
              <a:ext cx="785813" cy="519112"/>
            </a:xfrm>
            <a:prstGeom prst="ellipse">
              <a:avLst/>
            </a:prstGeom>
            <a:noFill/>
            <a:ln w="19050" algn="ctr">
              <a:solidFill>
                <a:schemeClr val="accent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gl-ES" altLang="es-ES">
                <a:solidFill>
                  <a:srgbClr val="333399"/>
                </a:solidFill>
              </a:endParaRPr>
            </a:p>
          </p:txBody>
        </p:sp>
      </p:grpSp>
      <p:grpSp>
        <p:nvGrpSpPr>
          <p:cNvPr id="25" name="Group 12"/>
          <p:cNvGrpSpPr>
            <a:grpSpLocks/>
          </p:cNvGrpSpPr>
          <p:nvPr/>
        </p:nvGrpSpPr>
        <p:grpSpPr bwMode="auto">
          <a:xfrm>
            <a:off x="3357563" y="3573463"/>
            <a:ext cx="4071937" cy="519112"/>
            <a:chOff x="3357563" y="3573463"/>
            <a:chExt cx="4071937" cy="519112"/>
          </a:xfrm>
        </p:grpSpPr>
        <p:sp>
          <p:nvSpPr>
            <p:cNvPr id="26" name="8 Elipse"/>
            <p:cNvSpPr>
              <a:spLocks noChangeArrowheads="1"/>
            </p:cNvSpPr>
            <p:nvPr/>
          </p:nvSpPr>
          <p:spPr bwMode="auto">
            <a:xfrm>
              <a:off x="3357563" y="3573463"/>
              <a:ext cx="785812" cy="519112"/>
            </a:xfrm>
            <a:prstGeom prst="ellipse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gl-ES" altLang="es-ES">
                <a:solidFill>
                  <a:srgbClr val="C00000"/>
                </a:solidFill>
              </a:endParaRPr>
            </a:p>
          </p:txBody>
        </p:sp>
        <p:sp>
          <p:nvSpPr>
            <p:cNvPr id="27" name="9 Elipse"/>
            <p:cNvSpPr>
              <a:spLocks noChangeArrowheads="1"/>
            </p:cNvSpPr>
            <p:nvPr/>
          </p:nvSpPr>
          <p:spPr bwMode="auto">
            <a:xfrm>
              <a:off x="6643688" y="3573463"/>
              <a:ext cx="785812" cy="519112"/>
            </a:xfrm>
            <a:prstGeom prst="ellipse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gl-ES" altLang="es-ES">
                <a:solidFill>
                  <a:srgbClr val="C00000"/>
                </a:solidFill>
              </a:endParaRPr>
            </a:p>
          </p:txBody>
        </p:sp>
      </p:grpSp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3357563" y="4005263"/>
            <a:ext cx="3224212" cy="871537"/>
            <a:chOff x="3357563" y="4005263"/>
            <a:chExt cx="3224212" cy="871537"/>
          </a:xfrm>
        </p:grpSpPr>
        <p:sp>
          <p:nvSpPr>
            <p:cNvPr id="29" name="10 Elipse"/>
            <p:cNvSpPr>
              <a:spLocks noChangeArrowheads="1"/>
            </p:cNvSpPr>
            <p:nvPr/>
          </p:nvSpPr>
          <p:spPr bwMode="auto">
            <a:xfrm>
              <a:off x="3357563" y="4005263"/>
              <a:ext cx="785812" cy="519112"/>
            </a:xfrm>
            <a:prstGeom prst="ellipse">
              <a:avLst/>
            </a:prstGeom>
            <a:noFill/>
            <a:ln w="19050" algn="ctr">
              <a:solidFill>
                <a:srgbClr val="3366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gl-ES" altLang="es-ES">
                <a:solidFill>
                  <a:srgbClr val="C00000"/>
                </a:solidFill>
              </a:endParaRPr>
            </a:p>
          </p:txBody>
        </p:sp>
        <p:sp>
          <p:nvSpPr>
            <p:cNvPr id="30" name="11 Elipse"/>
            <p:cNvSpPr>
              <a:spLocks noChangeArrowheads="1"/>
            </p:cNvSpPr>
            <p:nvPr/>
          </p:nvSpPr>
          <p:spPr bwMode="auto">
            <a:xfrm>
              <a:off x="5795963" y="4357688"/>
              <a:ext cx="785812" cy="519112"/>
            </a:xfrm>
            <a:prstGeom prst="ellipse">
              <a:avLst/>
            </a:prstGeom>
            <a:noFill/>
            <a:ln w="19050" algn="ctr">
              <a:solidFill>
                <a:srgbClr val="3366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gl-ES" altLang="es-ES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mtClean="0"/>
              <a:t>Additive and interaction effects</a:t>
            </a:r>
            <a:endParaRPr lang="en-GB" b="1"/>
          </a:p>
        </p:txBody>
      </p:sp>
      <p:sp>
        <p:nvSpPr>
          <p:cNvPr id="5" name="4 CuadroTexto"/>
          <p:cNvSpPr txBox="1">
            <a:spLocks noChangeArrowheads="1"/>
          </p:cNvSpPr>
          <p:nvPr/>
        </p:nvSpPr>
        <p:spPr bwMode="auto">
          <a:xfrm>
            <a:off x="539750" y="1340768"/>
            <a:ext cx="799306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Here we use the well-known, simple case of Mendel’s peas to introduce the concept of additive and interaction effects</a:t>
            </a:r>
            <a:br>
              <a:rPr lang="en-US" sz="2400" dirty="0" smtClean="0"/>
            </a:br>
            <a:r>
              <a:rPr lang="en-US" sz="2400" dirty="0" smtClean="0"/>
              <a:t>(in the individual-referenced context)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2555454" y="3122910"/>
            <a:ext cx="360362" cy="360362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3347218" y="3122910"/>
            <a:ext cx="720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/>
              <a:t>A</a:t>
            </a:r>
            <a:r>
              <a:rPr lang="en-GB" baseline="-25000"/>
              <a:t>1</a:t>
            </a:r>
            <a:r>
              <a:rPr lang="en-GB"/>
              <a:t>A</a:t>
            </a:r>
            <a:r>
              <a:rPr lang="en-GB" baseline="-25000"/>
              <a:t>1</a:t>
            </a:r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2555454" y="3626147"/>
            <a:ext cx="360362" cy="360363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gl-E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2555454" y="4130972"/>
            <a:ext cx="360362" cy="360363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gl-ES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3347218" y="3618210"/>
            <a:ext cx="7207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/>
              <a:t>A</a:t>
            </a:r>
            <a:r>
              <a:rPr lang="en-GB" baseline="-25000"/>
              <a:t>1</a:t>
            </a:r>
            <a:r>
              <a:rPr lang="en-GB"/>
              <a:t>A</a:t>
            </a:r>
            <a:r>
              <a:rPr lang="en-GB" baseline="-25000"/>
              <a:t>2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3347218" y="4121447"/>
            <a:ext cx="720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/>
              <a:t>A</a:t>
            </a:r>
            <a:r>
              <a:rPr lang="en-GB" baseline="-25000"/>
              <a:t>2</a:t>
            </a:r>
            <a:r>
              <a:rPr lang="en-GB"/>
              <a:t>A</a:t>
            </a:r>
            <a:r>
              <a:rPr lang="en-GB" baseline="-25000"/>
              <a:t>2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5725145" y="3122910"/>
            <a:ext cx="1368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i="1">
                <a:latin typeface="Times New Roman" pitchFamily="18" charset="0"/>
              </a:rPr>
              <a:t>R = </a:t>
            </a:r>
            <a:r>
              <a:rPr lang="en-GB">
                <a:latin typeface="Times New Roman" pitchFamily="18" charset="0"/>
              </a:rPr>
              <a:t>0</a:t>
            </a: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5725145" y="3618210"/>
            <a:ext cx="28082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i="1" dirty="0">
                <a:latin typeface="Times New Roman" pitchFamily="18" charset="0"/>
              </a:rPr>
              <a:t>R + a + d </a:t>
            </a:r>
            <a:r>
              <a:rPr lang="en-GB" dirty="0">
                <a:latin typeface="Times New Roman" pitchFamily="18" charset="0"/>
              </a:rPr>
              <a:t> = 1</a:t>
            </a:r>
            <a:r>
              <a:rPr lang="en-GB" i="1" dirty="0">
                <a:latin typeface="Times New Roman" pitchFamily="18" charset="0"/>
              </a:rPr>
              <a:t>  </a:t>
            </a:r>
            <a:r>
              <a:rPr lang="en-GB" dirty="0">
                <a:latin typeface="Times New Roman" pitchFamily="18" charset="0"/>
                <a:sym typeface="Mathematica1" pitchFamily="2" charset="2"/>
              </a:rPr>
              <a:t>=&gt;</a:t>
            </a:r>
            <a:r>
              <a:rPr lang="en-GB" dirty="0">
                <a:latin typeface="Times New Roman" pitchFamily="18" charset="0"/>
              </a:rPr>
              <a:t> </a:t>
            </a:r>
            <a:r>
              <a:rPr lang="en-GB" i="1" dirty="0">
                <a:latin typeface="Times New Roman" pitchFamily="18" charset="0"/>
              </a:rPr>
              <a:t>d = </a:t>
            </a:r>
            <a:r>
              <a:rPr lang="en-GB" dirty="0"/>
              <a:t>½</a:t>
            </a:r>
            <a:r>
              <a:rPr lang="en-GB" dirty="0">
                <a:latin typeface="Times New Roman" pitchFamily="18" charset="0"/>
              </a:rPr>
              <a:t> 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725145" y="4130972"/>
            <a:ext cx="25923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i="1">
                <a:latin typeface="Times New Roman" pitchFamily="18" charset="0"/>
              </a:rPr>
              <a:t>R + </a:t>
            </a:r>
            <a:r>
              <a:rPr lang="en-GB">
                <a:latin typeface="Times New Roman" pitchFamily="18" charset="0"/>
              </a:rPr>
              <a:t>2 </a:t>
            </a:r>
            <a:r>
              <a:rPr lang="en-GB" i="1">
                <a:latin typeface="Times New Roman" pitchFamily="18" charset="0"/>
              </a:rPr>
              <a:t>a</a:t>
            </a:r>
            <a:r>
              <a:rPr lang="en-GB">
                <a:latin typeface="Times New Roman" pitchFamily="18" charset="0"/>
              </a:rPr>
              <a:t> = 1</a:t>
            </a:r>
            <a:r>
              <a:rPr lang="en-GB" i="1">
                <a:latin typeface="Times New Roman" pitchFamily="18" charset="0"/>
              </a:rPr>
              <a:t>   </a:t>
            </a:r>
            <a:r>
              <a:rPr lang="en-GB">
                <a:latin typeface="Times New Roman" pitchFamily="18" charset="0"/>
                <a:sym typeface="Mathematica1" pitchFamily="2" charset="2"/>
              </a:rPr>
              <a:t>=&gt;</a:t>
            </a:r>
            <a:r>
              <a:rPr lang="en-GB">
                <a:latin typeface="Times New Roman" pitchFamily="18" charset="0"/>
              </a:rPr>
              <a:t> </a:t>
            </a:r>
            <a:r>
              <a:rPr lang="en-GB" i="1">
                <a:latin typeface="Times New Roman" pitchFamily="18" charset="0"/>
              </a:rPr>
              <a:t>a = </a:t>
            </a:r>
            <a:r>
              <a:rPr lang="en-GB"/>
              <a:t>½</a:t>
            </a:r>
            <a:r>
              <a:rPr lang="en-GB">
                <a:latin typeface="Times New Roman" pitchFamily="18" charset="0"/>
              </a:rPr>
              <a:t> </a:t>
            </a:r>
          </a:p>
        </p:txBody>
      </p:sp>
      <p:sp>
        <p:nvSpPr>
          <p:cNvPr id="15" name="22 CuadroTexto"/>
          <p:cNvSpPr txBox="1">
            <a:spLocks noChangeArrowheads="1"/>
          </p:cNvSpPr>
          <p:nvPr/>
        </p:nvSpPr>
        <p:spPr bwMode="auto">
          <a:xfrm>
            <a:off x="3131318" y="2691110"/>
            <a:ext cx="11525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u="sng" smtClean="0"/>
              <a:t>Genotype</a:t>
            </a:r>
            <a:endParaRPr lang="en-GB" u="sng"/>
          </a:p>
        </p:txBody>
      </p:sp>
      <p:sp>
        <p:nvSpPr>
          <p:cNvPr id="16" name="23 CuadroTexto"/>
          <p:cNvSpPr txBox="1">
            <a:spLocks noChangeArrowheads="1"/>
          </p:cNvSpPr>
          <p:nvPr/>
        </p:nvSpPr>
        <p:spPr bwMode="auto">
          <a:xfrm>
            <a:off x="4355976" y="2691110"/>
            <a:ext cx="1223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u="sng" smtClean="0"/>
              <a:t>Phenotype</a:t>
            </a:r>
            <a:endParaRPr lang="en-GB" u="sng"/>
          </a:p>
        </p:txBody>
      </p:sp>
      <p:sp>
        <p:nvSpPr>
          <p:cNvPr id="17" name="24 CuadroTexto"/>
          <p:cNvSpPr txBox="1">
            <a:spLocks noChangeArrowheads="1"/>
          </p:cNvSpPr>
          <p:nvPr/>
        </p:nvSpPr>
        <p:spPr bwMode="auto">
          <a:xfrm>
            <a:off x="5652120" y="2691110"/>
            <a:ext cx="11525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u="sng" smtClean="0"/>
              <a:t>Effects</a:t>
            </a:r>
            <a:endParaRPr lang="en-GB" u="sng"/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4715643" y="3122910"/>
            <a:ext cx="431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/>
              <a:t>0 </a:t>
            </a:r>
            <a:endParaRPr lang="en-GB">
              <a:latin typeface="Times New Roman" pitchFamily="18" charset="0"/>
            </a:endParaRP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4715643" y="3618210"/>
            <a:ext cx="4318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/>
              <a:t>1</a:t>
            </a:r>
            <a:endParaRPr lang="en-GB">
              <a:latin typeface="Times New Roman" pitchFamily="18" charset="0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4715643" y="4130972"/>
            <a:ext cx="431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/>
              <a:t>1</a:t>
            </a:r>
            <a:endParaRPr lang="en-GB">
              <a:latin typeface="Times New Roman" pitchFamily="18" charset="0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055" y="2916684"/>
            <a:ext cx="1419673" cy="1664444"/>
          </a:xfrm>
          <a:prstGeom prst="rect">
            <a:avLst/>
          </a:prstGeom>
          <a:noFill/>
          <a:ln w="15875"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22" name="4 CuadroTexto"/>
          <p:cNvSpPr txBox="1">
            <a:spLocks noChangeArrowheads="1"/>
          </p:cNvSpPr>
          <p:nvPr/>
        </p:nvSpPr>
        <p:spPr bwMode="auto">
          <a:xfrm>
            <a:off x="539552" y="4892967"/>
            <a:ext cx="799306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This way we have re-parameterized the genotypic values into (additive and dominance) genetic effects measured from the reference of one individual genotype</a:t>
            </a:r>
            <a:endParaRPr lang="en-US" sz="2400" i="1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of genetic effects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aixa de texto 7"/>
          <p:cNvSpPr txBox="1"/>
          <p:nvPr/>
        </p:nvSpPr>
        <p:spPr>
          <a:xfrm>
            <a:off x="3419872" y="1268760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Toy example</a:t>
            </a:r>
            <a:endParaRPr lang="en-GB" sz="2400" b="1" dirty="0"/>
          </a:p>
        </p:txBody>
      </p:sp>
      <p:graphicFrame>
        <p:nvGraphicFramePr>
          <p:cNvPr id="15" name="5 Marcador de contenido"/>
          <p:cNvGraphicFramePr>
            <a:graphicFrameLocks/>
          </p:cNvGraphicFramePr>
          <p:nvPr/>
        </p:nvGraphicFramePr>
        <p:xfrm>
          <a:off x="1285875" y="1928813"/>
          <a:ext cx="6583364" cy="28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841"/>
                <a:gridCol w="1645841"/>
                <a:gridCol w="1645841"/>
                <a:gridCol w="1645841"/>
              </a:tblGrid>
              <a:tr h="3707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18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Model of genetic effects (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-matrix)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gl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gl-ES"/>
                    </a:p>
                  </a:txBody>
                  <a:tcPr/>
                </a:tc>
              </a:tr>
              <a:tr h="4876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Estimates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Full F</a:t>
                      </a:r>
                      <a:r>
                        <a:rPr lang="en-US" sz="1600" baseline="-250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2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/>
                      </a:r>
                      <a:b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</a:b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model</a:t>
                      </a:r>
                    </a:p>
                  </a:txBody>
                  <a:tcPr marL="0" marR="0" marT="0" marB="0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Reduced F</a:t>
                      </a:r>
                      <a:r>
                        <a:rPr lang="en-US" sz="1600" baseline="-250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2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 models</a:t>
                      </a:r>
                      <a:b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</a:b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   additive       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         dominance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gl-ES"/>
                    </a:p>
                  </a:txBody>
                  <a:tcPr/>
                </a:tc>
              </a:tr>
              <a:tr h="48764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µ</a:t>
                      </a:r>
                      <a:endParaRPr lang="en-US" sz="160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6.57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6.57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6.57</a:t>
                      </a:r>
                    </a:p>
                  </a:txBody>
                  <a:tcPr marL="0" marR="0" marT="0" marB="0"/>
                </a:tc>
              </a:tr>
              <a:tr h="3707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α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2.07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2.07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−</a:t>
                      </a:r>
                    </a:p>
                  </a:txBody>
                  <a:tcPr marL="0" marR="0" marT="0" marB="0"/>
                </a:tc>
              </a:tr>
              <a:tr h="3707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i="1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δ</a:t>
                      </a:r>
                      <a:endParaRPr lang="en-US" sz="160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0.14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−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0.14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</a:tr>
              <a:tr h="3707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Explained Varian</a:t>
                      </a:r>
                      <a:r>
                        <a:rPr lang="en-US" sz="1600" baseline="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ce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2.1505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2.1454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0.0051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</a:tr>
              <a:tr h="3707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Sum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latin typeface="Times New Roman"/>
                          <a:ea typeface="ヒラギノ角ゴ Pro W3"/>
                        </a:rPr>
                        <a:t>2.1505</a:t>
                      </a:r>
                      <a:endParaRPr lang="en-US" sz="1600" dirty="0">
                        <a:solidFill>
                          <a:srgbClr val="000000"/>
                        </a:solidFill>
                        <a:latin typeface="Times New Roman"/>
                        <a:ea typeface="ヒラギノ角ゴ Pro W3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gl-E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357563" y="3214688"/>
            <a:ext cx="2428875" cy="519112"/>
            <a:chOff x="3357563" y="3214688"/>
            <a:chExt cx="2428875" cy="519112"/>
          </a:xfrm>
        </p:grpSpPr>
        <p:sp>
          <p:nvSpPr>
            <p:cNvPr id="21" name="6 Elipse"/>
            <p:cNvSpPr>
              <a:spLocks noChangeArrowheads="1"/>
            </p:cNvSpPr>
            <p:nvPr/>
          </p:nvSpPr>
          <p:spPr bwMode="auto">
            <a:xfrm>
              <a:off x="3357563" y="3214688"/>
              <a:ext cx="785812" cy="519112"/>
            </a:xfrm>
            <a:prstGeom prst="ellipse">
              <a:avLst/>
            </a:prstGeom>
            <a:noFill/>
            <a:ln w="19050" algn="ctr">
              <a:solidFill>
                <a:schemeClr val="accent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gl-ES" altLang="es-ES">
                <a:solidFill>
                  <a:srgbClr val="333399"/>
                </a:solidFill>
              </a:endParaRPr>
            </a:p>
          </p:txBody>
        </p:sp>
        <p:sp>
          <p:nvSpPr>
            <p:cNvPr id="24" name="7 Elipse"/>
            <p:cNvSpPr>
              <a:spLocks noChangeArrowheads="1"/>
            </p:cNvSpPr>
            <p:nvPr/>
          </p:nvSpPr>
          <p:spPr bwMode="auto">
            <a:xfrm>
              <a:off x="5000625" y="3214688"/>
              <a:ext cx="785813" cy="519112"/>
            </a:xfrm>
            <a:prstGeom prst="ellipse">
              <a:avLst/>
            </a:prstGeom>
            <a:noFill/>
            <a:ln w="19050" algn="ctr">
              <a:solidFill>
                <a:schemeClr val="accent2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gl-ES" altLang="es-ES">
                <a:solidFill>
                  <a:srgbClr val="333399"/>
                </a:solidFill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7563" y="3573463"/>
            <a:ext cx="4071937" cy="519112"/>
            <a:chOff x="3357563" y="3573463"/>
            <a:chExt cx="4071937" cy="519112"/>
          </a:xfrm>
        </p:grpSpPr>
        <p:sp>
          <p:nvSpPr>
            <p:cNvPr id="26" name="8 Elipse"/>
            <p:cNvSpPr>
              <a:spLocks noChangeArrowheads="1"/>
            </p:cNvSpPr>
            <p:nvPr/>
          </p:nvSpPr>
          <p:spPr bwMode="auto">
            <a:xfrm>
              <a:off x="3357563" y="3573463"/>
              <a:ext cx="785812" cy="519112"/>
            </a:xfrm>
            <a:prstGeom prst="ellipse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gl-ES" altLang="es-ES">
                <a:solidFill>
                  <a:srgbClr val="C00000"/>
                </a:solidFill>
              </a:endParaRPr>
            </a:p>
          </p:txBody>
        </p:sp>
        <p:sp>
          <p:nvSpPr>
            <p:cNvPr id="27" name="9 Elipse"/>
            <p:cNvSpPr>
              <a:spLocks noChangeArrowheads="1"/>
            </p:cNvSpPr>
            <p:nvPr/>
          </p:nvSpPr>
          <p:spPr bwMode="auto">
            <a:xfrm>
              <a:off x="6643688" y="3573463"/>
              <a:ext cx="785812" cy="519112"/>
            </a:xfrm>
            <a:prstGeom prst="ellipse">
              <a:avLst/>
            </a:prstGeom>
            <a:noFill/>
            <a:ln w="19050" algn="ctr">
              <a:solidFill>
                <a:srgbClr val="C0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gl-ES" altLang="es-ES">
                <a:solidFill>
                  <a:srgbClr val="C00000"/>
                </a:solidFill>
              </a:endParaRP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3357563" y="4005263"/>
            <a:ext cx="3224212" cy="871537"/>
            <a:chOff x="3357563" y="4005263"/>
            <a:chExt cx="3224212" cy="871537"/>
          </a:xfrm>
        </p:grpSpPr>
        <p:sp>
          <p:nvSpPr>
            <p:cNvPr id="29" name="10 Elipse"/>
            <p:cNvSpPr>
              <a:spLocks noChangeArrowheads="1"/>
            </p:cNvSpPr>
            <p:nvPr/>
          </p:nvSpPr>
          <p:spPr bwMode="auto">
            <a:xfrm>
              <a:off x="3357563" y="4005263"/>
              <a:ext cx="785812" cy="519112"/>
            </a:xfrm>
            <a:prstGeom prst="ellipse">
              <a:avLst/>
            </a:prstGeom>
            <a:noFill/>
            <a:ln w="19050" algn="ctr">
              <a:solidFill>
                <a:srgbClr val="3366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gl-ES" altLang="es-ES">
                <a:solidFill>
                  <a:srgbClr val="C00000"/>
                </a:solidFill>
              </a:endParaRPr>
            </a:p>
          </p:txBody>
        </p:sp>
        <p:sp>
          <p:nvSpPr>
            <p:cNvPr id="30" name="11 Elipse"/>
            <p:cNvSpPr>
              <a:spLocks noChangeArrowheads="1"/>
            </p:cNvSpPr>
            <p:nvPr/>
          </p:nvSpPr>
          <p:spPr bwMode="auto">
            <a:xfrm>
              <a:off x="5795963" y="4357688"/>
              <a:ext cx="785812" cy="519112"/>
            </a:xfrm>
            <a:prstGeom prst="ellipse">
              <a:avLst/>
            </a:prstGeom>
            <a:noFill/>
            <a:ln w="19050" algn="ctr">
              <a:solidFill>
                <a:srgbClr val="3366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gl-ES" altLang="es-ES">
                <a:solidFill>
                  <a:srgbClr val="C00000"/>
                </a:solidFill>
              </a:endParaRPr>
            </a:p>
          </p:txBody>
        </p:sp>
      </p:grpSp>
      <p:sp>
        <p:nvSpPr>
          <p:cNvPr id="17" name="Caixa de texto 16"/>
          <p:cNvSpPr txBox="1"/>
          <p:nvPr/>
        </p:nvSpPr>
        <p:spPr>
          <a:xfrm>
            <a:off x="467544" y="5085184"/>
            <a:ext cx="806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For obtaining orthogonal estimates of genetic effects we need to:</a:t>
            </a:r>
            <a:endParaRPr lang="en-GB" sz="2000" dirty="0"/>
          </a:p>
        </p:txBody>
      </p:sp>
      <p:sp>
        <p:nvSpPr>
          <p:cNvPr id="18" name="Caixa de texto 17"/>
          <p:cNvSpPr txBox="1"/>
          <p:nvPr/>
        </p:nvSpPr>
        <p:spPr>
          <a:xfrm>
            <a:off x="539552" y="5549170"/>
            <a:ext cx="806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- Choose the right regression method (incidence matrix, </a:t>
            </a:r>
            <a:r>
              <a:rPr lang="en-GB" sz="2000" b="1" dirty="0" smtClean="0"/>
              <a:t>Z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sp>
        <p:nvSpPr>
          <p:cNvPr id="19" name="Caixa de texto 18"/>
          <p:cNvSpPr txBox="1"/>
          <p:nvPr/>
        </p:nvSpPr>
        <p:spPr>
          <a:xfrm>
            <a:off x="539552" y="5981218"/>
            <a:ext cx="806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- Choose the right model of genetic effects (genetic-effects design matrix, </a:t>
            </a:r>
            <a:r>
              <a:rPr lang="en-GB" sz="2000" b="1" dirty="0" smtClean="0"/>
              <a:t>S</a:t>
            </a:r>
            <a:r>
              <a:rPr lang="en-GB" sz="2000" dirty="0" smtClean="0"/>
              <a:t>)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1143000"/>
          </a:xfrm>
        </p:spPr>
        <p:txBody>
          <a:bodyPr>
            <a:normAutofit fontScale="90000"/>
          </a:bodyPr>
          <a:lstStyle/>
          <a:p>
            <a:r>
              <a:rPr lang="en-GB" b="1" dirty="0" smtClean="0"/>
              <a:t>Evolutionary importance of interactions</a:t>
            </a:r>
            <a:endParaRPr lang="en-GB" b="1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224" y="1424501"/>
            <a:ext cx="4825032" cy="4812811"/>
          </a:xfrm>
          <a:prstGeom prst="rect">
            <a:avLst/>
          </a:prstGeom>
          <a:noFill/>
          <a:ln w="44450" algn="ctr">
            <a:solidFill>
              <a:srgbClr val="80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Interpreting variance decomposition</a:t>
            </a:r>
            <a:endParaRPr lang="en-US" b="1" dirty="0"/>
          </a:p>
        </p:txBody>
      </p:sp>
      <p:sp>
        <p:nvSpPr>
          <p:cNvPr id="3" name="Caixa de texto 2"/>
          <p:cNvSpPr txBox="1"/>
          <p:nvPr/>
        </p:nvSpPr>
        <p:spPr>
          <a:xfrm>
            <a:off x="467544" y="1412776"/>
            <a:ext cx="4104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additive variance is a statistic that indicates the amount of trait variance that is available for selection to change the population mean in a one-generation step (trait is assumed to be fitness)</a:t>
            </a:r>
            <a:endParaRPr lang="en-US" dirty="0"/>
          </a:p>
        </p:txBody>
      </p:sp>
      <p:sp>
        <p:nvSpPr>
          <p:cNvPr id="4" name="Caixa de texto 3"/>
          <p:cNvSpPr txBox="1"/>
          <p:nvPr/>
        </p:nvSpPr>
        <p:spPr>
          <a:xfrm>
            <a:off x="4572000" y="1412776"/>
            <a:ext cx="4104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interaction variances indicate the amount of trait variance that is due to the underlying genetics but is not available for selection to change the population mean in a one-generation step</a:t>
            </a:r>
            <a:endParaRPr lang="en-US" dirty="0"/>
          </a:p>
        </p:txBody>
      </p:sp>
      <p:sp>
        <p:nvSpPr>
          <p:cNvPr id="5" name="Caixa de texto 4"/>
          <p:cNvSpPr txBox="1"/>
          <p:nvPr/>
        </p:nvSpPr>
        <p:spPr>
          <a:xfrm>
            <a:off x="467544" y="2996952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additive variance (on fitness) is zero at equilibrium</a:t>
            </a:r>
            <a:endParaRPr lang="en-US" dirty="0"/>
          </a:p>
        </p:txBody>
      </p:sp>
      <p:sp>
        <p:nvSpPr>
          <p:cNvPr id="6" name="Caixa de texto 5"/>
          <p:cNvSpPr txBox="1"/>
          <p:nvPr/>
        </p:nvSpPr>
        <p:spPr>
          <a:xfrm>
            <a:off x="4572000" y="3081734"/>
            <a:ext cx="424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interaction variances being small does not imply that the corresponding genetic effects do not exist or are unimportant</a:t>
            </a:r>
            <a:endParaRPr lang="en-US" dirty="0"/>
          </a:p>
        </p:txBody>
      </p:sp>
      <p:sp>
        <p:nvSpPr>
          <p:cNvPr id="10" name="Caixa de texto 9"/>
          <p:cNvSpPr txBox="1"/>
          <p:nvPr/>
        </p:nvSpPr>
        <p:spPr>
          <a:xfrm>
            <a:off x="4716016" y="4365104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is no direct link between the (functional) genetic effects and their corresponding (statistical) variance components</a:t>
            </a:r>
            <a:endParaRPr lang="en-US" dirty="0"/>
          </a:p>
        </p:txBody>
      </p:sp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064" y="4074045"/>
            <a:ext cx="3923928" cy="266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Conector recto 10"/>
          <p:cNvCxnSpPr/>
          <p:nvPr/>
        </p:nvCxnSpPr>
        <p:spPr>
          <a:xfrm>
            <a:off x="3923928" y="5157192"/>
            <a:ext cx="0" cy="10801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 de texto 11"/>
          <p:cNvSpPr txBox="1"/>
          <p:nvPr/>
        </p:nvSpPr>
        <p:spPr>
          <a:xfrm>
            <a:off x="5292080" y="5877272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Moore and Williams (Eds.) 2015 </a:t>
            </a:r>
            <a:r>
              <a:rPr lang="en-GB" dirty="0" err="1" smtClean="0"/>
              <a:t>Epistasis</a:t>
            </a:r>
            <a:r>
              <a:rPr lang="en-GB" dirty="0" smtClean="0"/>
              <a:t>: Methods and Protocols. Springer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mtClean="0"/>
              <a:t>Beware the meaning!</a:t>
            </a:r>
            <a:endParaRPr lang="en-GB" b="1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568" y="1733907"/>
            <a:ext cx="4025408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1733907"/>
            <a:ext cx="402540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 de texto 5"/>
          <p:cNvSpPr txBox="1"/>
          <p:nvPr/>
        </p:nvSpPr>
        <p:spPr>
          <a:xfrm>
            <a:off x="107504" y="4470211"/>
            <a:ext cx="8964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When interactions are present</a:t>
            </a:r>
            <a:r>
              <a:rPr lang="en-GB" sz="2400" dirty="0" smtClean="0"/>
              <a:t>, individual- and population-referenced genetic effects behave very differently; they just mean different things!</a:t>
            </a:r>
            <a:endParaRPr lang="en-GB" sz="2400" dirty="0"/>
          </a:p>
        </p:txBody>
      </p:sp>
      <p:sp>
        <p:nvSpPr>
          <p:cNvPr id="7" name="Caixa de texto 6"/>
          <p:cNvSpPr txBox="1"/>
          <p:nvPr/>
        </p:nvSpPr>
        <p:spPr>
          <a:xfrm>
            <a:off x="3347864" y="6156012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Álvarez</a:t>
            </a:r>
            <a:r>
              <a:rPr lang="en-GB" dirty="0" smtClean="0"/>
              <a:t>-Castro 2014 </a:t>
            </a:r>
            <a:r>
              <a:rPr lang="en-GB" i="1" dirty="0" smtClean="0"/>
              <a:t>Frontiers in Ecology and Evolution </a:t>
            </a:r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8" name="Caixa de texto 7"/>
          <p:cNvSpPr txBox="1"/>
          <p:nvPr/>
        </p:nvSpPr>
        <p:spPr>
          <a:xfrm>
            <a:off x="323528" y="5445224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Genetic architecture -&gt; Individual-referenced genetic effects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4356545" cy="296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412776"/>
            <a:ext cx="4371007" cy="301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b="1" dirty="0" err="1" smtClean="0"/>
              <a:t>Epistasis</a:t>
            </a:r>
            <a:r>
              <a:rPr lang="en-GB" b="1" dirty="0" smtClean="0"/>
              <a:t> and </a:t>
            </a:r>
            <a:r>
              <a:rPr lang="en-GB" b="1" dirty="0" err="1" smtClean="0"/>
              <a:t>epistatic</a:t>
            </a:r>
            <a:r>
              <a:rPr lang="en-GB" b="1" dirty="0" smtClean="0"/>
              <a:t> variance</a:t>
            </a:r>
            <a:endParaRPr lang="en-GB" b="1" dirty="0"/>
          </a:p>
        </p:txBody>
      </p:sp>
      <p:sp>
        <p:nvSpPr>
          <p:cNvPr id="6" name="Caixa de texto 5"/>
          <p:cNvSpPr txBox="1"/>
          <p:nvPr/>
        </p:nvSpPr>
        <p:spPr>
          <a:xfrm>
            <a:off x="251520" y="5406315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The amount of </a:t>
            </a:r>
            <a:r>
              <a:rPr lang="en-GB" sz="2400" b="1" dirty="0" err="1" smtClean="0"/>
              <a:t>epistatic</a:t>
            </a:r>
            <a:r>
              <a:rPr lang="en-GB" sz="2400" b="1" dirty="0" smtClean="0"/>
              <a:t> variance in a population is not an index of the evolutionary importance of </a:t>
            </a:r>
            <a:r>
              <a:rPr lang="en-GB" sz="2400" b="1" dirty="0" err="1" smtClean="0"/>
              <a:t>epistasis</a:t>
            </a:r>
            <a:endParaRPr lang="en-GB" sz="2400" b="1" dirty="0"/>
          </a:p>
        </p:txBody>
      </p:sp>
      <p:pic>
        <p:nvPicPr>
          <p:cNvPr id="129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4573116"/>
            <a:ext cx="66389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 de texto 7"/>
          <p:cNvSpPr txBox="1"/>
          <p:nvPr/>
        </p:nvSpPr>
        <p:spPr>
          <a:xfrm>
            <a:off x="683568" y="4427820"/>
            <a:ext cx="33843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                                                              </a:t>
            </a:r>
            <a:endParaRPr lang="en-GB" dirty="0"/>
          </a:p>
        </p:txBody>
      </p:sp>
      <p:sp>
        <p:nvSpPr>
          <p:cNvPr id="9" name="Caixa de texto 8"/>
          <p:cNvSpPr txBox="1"/>
          <p:nvPr/>
        </p:nvSpPr>
        <p:spPr>
          <a:xfrm>
            <a:off x="5292080" y="5877272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Moore and Williams (Eds.) 2015 </a:t>
            </a:r>
            <a:r>
              <a:rPr lang="en-GB" dirty="0" err="1" smtClean="0"/>
              <a:t>Epistasis</a:t>
            </a:r>
            <a:r>
              <a:rPr lang="en-GB" dirty="0" smtClean="0"/>
              <a:t>: Methods and Protocols. Springer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valelab.ucsf.edu/%7Emdambrosio/images/B087/morphoscreen_B09_s1_w3_%5b5F81C7E6-9DB3-4F1F-96A1-0BC87483E0AB%5d.tif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813" y="1341438"/>
            <a:ext cx="6048375" cy="4519612"/>
          </a:xfrm>
          <a:prstGeom prst="rect">
            <a:avLst/>
          </a:prstGeom>
          <a:noFill/>
          <a:ln w="127000">
            <a:solidFill>
              <a:srgbClr val="800000"/>
            </a:solidFill>
            <a:miter lim="800000"/>
            <a:headEnd/>
            <a:tailEnd/>
          </a:ln>
        </p:spPr>
      </p:pic>
      <p:sp>
        <p:nvSpPr>
          <p:cNvPr id="3" name="17 CuadroTexto"/>
          <p:cNvSpPr txBox="1">
            <a:spLocks noChangeArrowheads="1"/>
          </p:cNvSpPr>
          <p:nvPr/>
        </p:nvSpPr>
        <p:spPr bwMode="auto">
          <a:xfrm>
            <a:off x="1763713" y="1547813"/>
            <a:ext cx="26654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1600">
                <a:solidFill>
                  <a:schemeClr val="bg1"/>
                </a:solidFill>
              </a:rPr>
              <a:t>Red cell acid phosphatase: enzime related to growth  </a:t>
            </a:r>
          </a:p>
        </p:txBody>
      </p:sp>
      <p:sp>
        <p:nvSpPr>
          <p:cNvPr id="4" name="18 CuadroTexto"/>
          <p:cNvSpPr txBox="1">
            <a:spLocks noChangeArrowheads="1"/>
          </p:cNvSpPr>
          <p:nvPr/>
        </p:nvSpPr>
        <p:spPr bwMode="auto">
          <a:xfrm>
            <a:off x="5292725" y="1662113"/>
            <a:ext cx="22320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GB" sz="1600">
                <a:solidFill>
                  <a:schemeClr val="bg1"/>
                </a:solidFill>
              </a:rPr>
              <a:t>Three allelic variants in European human populations: </a:t>
            </a:r>
            <a:r>
              <a:rPr lang="en-GB" sz="1600" i="1">
                <a:solidFill>
                  <a:schemeClr val="bg1"/>
                </a:solidFill>
              </a:rPr>
              <a:t>A</a:t>
            </a:r>
            <a:r>
              <a:rPr lang="en-GB" sz="1600">
                <a:solidFill>
                  <a:schemeClr val="bg1"/>
                </a:solidFill>
              </a:rPr>
              <a:t>, </a:t>
            </a:r>
            <a:r>
              <a:rPr lang="en-GB" sz="1600" i="1">
                <a:solidFill>
                  <a:schemeClr val="bg1"/>
                </a:solidFill>
              </a:rPr>
              <a:t>B</a:t>
            </a:r>
            <a:r>
              <a:rPr lang="en-GB" sz="1600">
                <a:solidFill>
                  <a:schemeClr val="bg1"/>
                </a:solidFill>
              </a:rPr>
              <a:t>, </a:t>
            </a:r>
            <a:r>
              <a:rPr lang="en-GB" sz="1600" i="1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5" name="19 CuadroTexto"/>
          <p:cNvSpPr txBox="1">
            <a:spLocks noChangeArrowheads="1"/>
          </p:cNvSpPr>
          <p:nvPr/>
        </p:nvSpPr>
        <p:spPr bwMode="auto">
          <a:xfrm rot="5400000">
            <a:off x="5595938" y="3486150"/>
            <a:ext cx="4535487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000"/>
              <a:t>http://cmckb.cellmigration.org/report.cgi?report=prot_overview&amp;gene_id=52</a:t>
            </a:r>
          </a:p>
        </p:txBody>
      </p:sp>
      <p:sp>
        <p:nvSpPr>
          <p:cNvPr id="6" name="7 CuadroTexto"/>
          <p:cNvSpPr txBox="1">
            <a:spLocks noChangeArrowheads="1"/>
          </p:cNvSpPr>
          <p:nvPr/>
        </p:nvSpPr>
        <p:spPr bwMode="auto">
          <a:xfrm>
            <a:off x="1547813" y="3357563"/>
            <a:ext cx="31686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</a:rPr>
              <a:t>Genotypic frequencies display departures from Hardy-Weinberg</a:t>
            </a:r>
          </a:p>
        </p:txBody>
      </p:sp>
      <p:sp>
        <p:nvSpPr>
          <p:cNvPr id="7" name="8 CuadroTexto"/>
          <p:cNvSpPr txBox="1">
            <a:spLocks noChangeArrowheads="1"/>
          </p:cNvSpPr>
          <p:nvPr/>
        </p:nvSpPr>
        <p:spPr bwMode="auto">
          <a:xfrm>
            <a:off x="5651500" y="3101975"/>
            <a:ext cx="1944688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s-ES" sz="1600">
                <a:solidFill>
                  <a:schemeClr val="bg1"/>
                </a:solidFill>
              </a:rPr>
              <a:t>Enzime activity and enzyme inhibition are additive</a:t>
            </a:r>
          </a:p>
        </p:txBody>
      </p:sp>
      <p:sp>
        <p:nvSpPr>
          <p:cNvPr id="8" name="9 CuadroTexto"/>
          <p:cNvSpPr txBox="1">
            <a:spLocks noChangeArrowheads="1"/>
          </p:cNvSpPr>
          <p:nvPr/>
        </p:nvSpPr>
        <p:spPr bwMode="auto">
          <a:xfrm>
            <a:off x="2339975" y="4941888"/>
            <a:ext cx="2519363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</a:rPr>
              <a:t>How then can we explain the maintenance of the polymorphism?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Human ACP1 polymorphism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Human ACP1 polymorphism</a:t>
            </a:r>
            <a:endParaRPr lang="en-GB" b="1" dirty="0"/>
          </a:p>
        </p:txBody>
      </p:sp>
      <p:sp>
        <p:nvSpPr>
          <p:cNvPr id="3" name="Caixa de texto 2"/>
          <p:cNvSpPr txBox="1"/>
          <p:nvPr/>
        </p:nvSpPr>
        <p:spPr>
          <a:xfrm>
            <a:off x="539552" y="1484784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DATA</a:t>
            </a:r>
            <a:endParaRPr lang="en-GB" sz="2000" b="1" dirty="0"/>
          </a:p>
        </p:txBody>
      </p:sp>
      <p:sp>
        <p:nvSpPr>
          <p:cNvPr id="4" name="Caixa de texto 3"/>
          <p:cNvSpPr txBox="1"/>
          <p:nvPr/>
        </p:nvSpPr>
        <p:spPr>
          <a:xfrm>
            <a:off x="1979712" y="1412776"/>
            <a:ext cx="6624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Three alleles segregating at this locus in Europe</a:t>
            </a:r>
          </a:p>
          <a:p>
            <a:r>
              <a:rPr lang="en-GB" sz="2000" dirty="0" smtClean="0"/>
              <a:t>Large sample of genotypes of a German population.</a:t>
            </a:r>
          </a:p>
          <a:p>
            <a:r>
              <a:rPr lang="en-GB" sz="2000" dirty="0" smtClean="0"/>
              <a:t>Phenotypes also known, but they are additive (do not explain the polymorphism)</a:t>
            </a:r>
            <a:endParaRPr lang="en-GB" sz="2000" dirty="0"/>
          </a:p>
        </p:txBody>
      </p:sp>
      <p:sp>
        <p:nvSpPr>
          <p:cNvPr id="5" name="Caixa de texto 4"/>
          <p:cNvSpPr txBox="1"/>
          <p:nvPr/>
        </p:nvSpPr>
        <p:spPr>
          <a:xfrm>
            <a:off x="539552" y="285293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METHODS</a:t>
            </a:r>
            <a:endParaRPr lang="en-GB" sz="2000" b="1" dirty="0"/>
          </a:p>
        </p:txBody>
      </p:sp>
      <p:sp>
        <p:nvSpPr>
          <p:cNvPr id="6" name="Caixa de texto 5"/>
          <p:cNvSpPr txBox="1"/>
          <p:nvPr/>
        </p:nvSpPr>
        <p:spPr>
          <a:xfrm>
            <a:off x="1979712" y="2820998"/>
            <a:ext cx="68407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Explicit expression of the </a:t>
            </a:r>
            <a:r>
              <a:rPr lang="en-GB" sz="2000" dirty="0" err="1" smtClean="0"/>
              <a:t>multiallelic</a:t>
            </a:r>
            <a:r>
              <a:rPr lang="en-GB" sz="2000" dirty="0" smtClean="0"/>
              <a:t> decomposition of the genetic variance with departures from the Hardy-Weinberg proportions</a:t>
            </a:r>
          </a:p>
          <a:p>
            <a:endParaRPr lang="en-GB" sz="2000" dirty="0" smtClean="0"/>
          </a:p>
          <a:p>
            <a:r>
              <a:rPr lang="en-GB" sz="2000" dirty="0" smtClean="0"/>
              <a:t>Minimizing the additive variance as a function of the fitness values for checking whether the frequencies are in accordance with a polymorphic equilibrium (</a:t>
            </a:r>
            <a:r>
              <a:rPr lang="en-GB" sz="2000" i="1" dirty="0" err="1" smtClean="0"/>
              <a:t>Mathematica</a:t>
            </a:r>
            <a:r>
              <a:rPr lang="en-GB" sz="2000" i="1" dirty="0" smtClean="0"/>
              <a:t>)</a:t>
            </a:r>
            <a:endParaRPr lang="en-GB" dirty="0" smtClean="0"/>
          </a:p>
        </p:txBody>
      </p:sp>
      <p:sp>
        <p:nvSpPr>
          <p:cNvPr id="8" name="Rectángulo 7"/>
          <p:cNvSpPr/>
          <p:nvPr/>
        </p:nvSpPr>
        <p:spPr>
          <a:xfrm>
            <a:off x="1979712" y="5097958"/>
            <a:ext cx="59046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/>
              <a:t>This way, a GP (actually GF) can be estimated from frequencies, assuming they are equilibrium frequencies</a:t>
            </a:r>
          </a:p>
          <a:p>
            <a:r>
              <a:rPr lang="en-GB" sz="2000" dirty="0" smtClean="0"/>
              <a:t>Appropriate models of genetic effects needed (NOIA)</a:t>
            </a:r>
          </a:p>
        </p:txBody>
      </p:sp>
      <p:sp>
        <p:nvSpPr>
          <p:cNvPr id="9" name="Caixa de texto 8"/>
          <p:cNvSpPr txBox="1"/>
          <p:nvPr/>
        </p:nvSpPr>
        <p:spPr>
          <a:xfrm>
            <a:off x="539552" y="511712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RESULTS</a:t>
            </a:r>
            <a:endParaRPr lang="en-GB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9" name="Picture 2"/>
          <p:cNvPicPr>
            <a:picLocks noChangeAspect="1" noChangeArrowheads="1"/>
          </p:cNvPicPr>
          <p:nvPr/>
        </p:nvPicPr>
        <p:blipFill>
          <a:blip r:embed="rId3" cstate="print"/>
          <a:srcRect b="19382"/>
          <a:stretch>
            <a:fillRect/>
          </a:stretch>
        </p:blipFill>
        <p:spPr bwMode="auto">
          <a:xfrm>
            <a:off x="187325" y="1844824"/>
            <a:ext cx="8777288" cy="27908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390" name="11 CuadroTexto"/>
          <p:cNvSpPr txBox="1">
            <a:spLocks noChangeArrowheads="1"/>
          </p:cNvSpPr>
          <p:nvPr/>
        </p:nvSpPr>
        <p:spPr bwMode="auto">
          <a:xfrm>
            <a:off x="179388" y="3599012"/>
            <a:ext cx="8785225" cy="26193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gl-ES" sz="1100"/>
          </a:p>
        </p:txBody>
      </p:sp>
      <p:sp>
        <p:nvSpPr>
          <p:cNvPr id="16391" name="11 CuadroTexto"/>
          <p:cNvSpPr txBox="1">
            <a:spLocks noChangeArrowheads="1"/>
          </p:cNvSpPr>
          <p:nvPr/>
        </p:nvSpPr>
        <p:spPr bwMode="auto">
          <a:xfrm>
            <a:off x="179388" y="4292749"/>
            <a:ext cx="8785225" cy="2619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gl-ES" sz="1100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b="1" dirty="0" smtClean="0"/>
              <a:t>Human ACP1 polymorphism</a:t>
            </a:r>
            <a:endParaRPr lang="en-GB" b="1" dirty="0"/>
          </a:p>
        </p:txBody>
      </p:sp>
      <p:sp>
        <p:nvSpPr>
          <p:cNvPr id="12" name="Caixa de texto 11"/>
          <p:cNvSpPr txBox="1"/>
          <p:nvPr/>
        </p:nvSpPr>
        <p:spPr>
          <a:xfrm>
            <a:off x="683568" y="5085184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 smtClean="0"/>
              <a:t>Deterministic simulations were run for double checking that the frequencies correspond to the equilibrium given by the estimated </a:t>
            </a:r>
            <a:r>
              <a:rPr lang="en-GB" sz="2400" dirty="0" err="1" smtClean="0"/>
              <a:t>fitnesses</a:t>
            </a:r>
            <a:endParaRPr lang="en-GB" sz="2400" dirty="0"/>
          </a:p>
        </p:txBody>
      </p:sp>
      <p:sp>
        <p:nvSpPr>
          <p:cNvPr id="13" name="Caixa de texto 12"/>
          <p:cNvSpPr txBox="1"/>
          <p:nvPr/>
        </p:nvSpPr>
        <p:spPr>
          <a:xfrm>
            <a:off x="4283968" y="6372036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Álvarez</a:t>
            </a:r>
            <a:r>
              <a:rPr lang="en-GB" dirty="0" smtClean="0"/>
              <a:t>-Castro and Yang 2011 </a:t>
            </a:r>
            <a:r>
              <a:rPr lang="en-GB" i="1" dirty="0" err="1" smtClean="0"/>
              <a:t>Genetica</a:t>
            </a:r>
            <a:r>
              <a:rPr lang="en-GB" dirty="0" smtClean="0"/>
              <a:t> 139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 de texto 3"/>
          <p:cNvSpPr txBox="1"/>
          <p:nvPr/>
        </p:nvSpPr>
        <p:spPr>
          <a:xfrm>
            <a:off x="827584" y="1268760"/>
            <a:ext cx="79928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 smtClean="0"/>
              <a:t>The frequencies are actually in accordance with a polymorphic equilibrium</a:t>
            </a:r>
          </a:p>
          <a:p>
            <a:pPr>
              <a:spcAft>
                <a:spcPts val="600"/>
              </a:spcAft>
            </a:pPr>
            <a:r>
              <a:rPr lang="en-GB" dirty="0" smtClean="0"/>
              <a:t>The fitness values obtained fit predictions based on physiological observations</a:t>
            </a:r>
          </a:p>
          <a:p>
            <a:pPr>
              <a:spcAft>
                <a:spcPts val="600"/>
              </a:spcAft>
            </a:pPr>
            <a:r>
              <a:rPr lang="en-GB" dirty="0" smtClean="0"/>
              <a:t>The explicit expression of the variance decomposition enables us to also easily plot the V</a:t>
            </a:r>
            <a:r>
              <a:rPr lang="en-GB" baseline="-25000" dirty="0" smtClean="0"/>
              <a:t>A</a:t>
            </a:r>
            <a:r>
              <a:rPr lang="en-GB" dirty="0" smtClean="0"/>
              <a:t>/V</a:t>
            </a:r>
            <a:r>
              <a:rPr lang="en-GB" baseline="-25000" dirty="0" smtClean="0"/>
              <a:t>G</a:t>
            </a:r>
            <a:r>
              <a:rPr lang="en-GB" dirty="0" smtClean="0"/>
              <a:t> ratio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853407"/>
            <a:ext cx="2879849" cy="2879849"/>
          </a:xfrm>
          <a:prstGeom prst="rect">
            <a:avLst/>
          </a:prstGeom>
          <a:noFill/>
          <a:ln w="19050" algn="ctr">
            <a:solidFill>
              <a:srgbClr val="3333CC"/>
            </a:solidFill>
            <a:miter lim="800000"/>
            <a:headEnd/>
            <a:tailEnd/>
          </a:ln>
        </p:spPr>
      </p:pic>
      <p:cxnSp>
        <p:nvCxnSpPr>
          <p:cNvPr id="6" name="7 Conector recto de flecha"/>
          <p:cNvCxnSpPr>
            <a:cxnSpLocks noChangeShapeType="1"/>
          </p:cNvCxnSpPr>
          <p:nvPr/>
        </p:nvCxnSpPr>
        <p:spPr bwMode="auto">
          <a:xfrm>
            <a:off x="2160000" y="4032415"/>
            <a:ext cx="358775" cy="71438"/>
          </a:xfrm>
          <a:prstGeom prst="straightConnector1">
            <a:avLst/>
          </a:prstGeom>
          <a:noFill/>
          <a:ln w="47625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7" name="10 CuadroTexto"/>
          <p:cNvSpPr txBox="1">
            <a:spLocks noChangeArrowheads="1"/>
          </p:cNvSpPr>
          <p:nvPr/>
        </p:nvSpPr>
        <p:spPr bwMode="auto">
          <a:xfrm>
            <a:off x="251520" y="2565375"/>
            <a:ext cx="792088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mtClean="0"/>
              <a:t>V</a:t>
            </a:r>
            <a:r>
              <a:rPr lang="en-GB" baseline="-25000" smtClean="0"/>
              <a:t>A</a:t>
            </a:r>
            <a:r>
              <a:rPr lang="en-GB" smtClean="0"/>
              <a:t>/V</a:t>
            </a:r>
            <a:r>
              <a:rPr lang="en-GB" baseline="-25000" smtClean="0"/>
              <a:t>G</a:t>
            </a:r>
            <a:endParaRPr lang="en-GB" dirty="0"/>
          </a:p>
        </p:txBody>
      </p:sp>
      <p:sp>
        <p:nvSpPr>
          <p:cNvPr id="10" name="2 Marcador de contenido"/>
          <p:cNvSpPr txBox="1">
            <a:spLocks/>
          </p:cNvSpPr>
          <p:nvPr/>
        </p:nvSpPr>
        <p:spPr>
          <a:xfrm>
            <a:off x="3707904" y="2420888"/>
            <a:ext cx="5256584" cy="2087761"/>
          </a:xfrm>
          <a:prstGeom prst="rect">
            <a:avLst/>
          </a:prstGeom>
        </p:spPr>
        <p:txBody>
          <a:bodyPr/>
          <a:lstStyle/>
          <a:p>
            <a:pPr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lang="en-GB" dirty="0" smtClean="0"/>
              <a:t>Small changes in the fitness values may be associated to dramatic increases of the V</a:t>
            </a:r>
            <a:r>
              <a:rPr lang="en-GB" baseline="-25000" dirty="0" smtClean="0"/>
              <a:t>A</a:t>
            </a:r>
            <a:r>
              <a:rPr lang="en-GB" dirty="0" smtClean="0"/>
              <a:t>/V</a:t>
            </a:r>
            <a:r>
              <a:rPr lang="en-GB" baseline="-25000" dirty="0" smtClean="0"/>
              <a:t>G</a:t>
            </a:r>
            <a:r>
              <a:rPr lang="en-GB" dirty="0" smtClean="0"/>
              <a:t> ratio</a:t>
            </a:r>
          </a:p>
          <a:p>
            <a:pPr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 smtClean="0"/>
              <a:t>This actually is biologically reliable since AA is supposed to be penalized through </a:t>
            </a:r>
            <a:r>
              <a:rPr lang="en-GB" i="1" dirty="0" err="1" smtClean="0"/>
              <a:t>fetal</a:t>
            </a:r>
            <a:r>
              <a:rPr lang="en-GB" i="1" dirty="0" smtClean="0"/>
              <a:t> </a:t>
            </a:r>
            <a:r>
              <a:rPr lang="en-GB" i="1" dirty="0" err="1" smtClean="0"/>
              <a:t>macrosomia</a:t>
            </a:r>
            <a:r>
              <a:rPr lang="en-GB" i="1" dirty="0" smtClean="0"/>
              <a:t> </a:t>
            </a:r>
            <a:r>
              <a:rPr lang="en-GB" dirty="0" smtClean="0"/>
              <a:t>and we now have pregnancy monitoring and Caesarean sections</a:t>
            </a:r>
            <a:endParaRPr lang="en-GB" dirty="0"/>
          </a:p>
        </p:txBody>
      </p:sp>
      <p:sp>
        <p:nvSpPr>
          <p:cNvPr id="9" name="Caixa de texto 8"/>
          <p:cNvSpPr txBox="1"/>
          <p:nvPr/>
        </p:nvSpPr>
        <p:spPr>
          <a:xfrm>
            <a:off x="3707904" y="4436641"/>
            <a:ext cx="51125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dirty="0" smtClean="0"/>
              <a:t>The variance decomposition can thus be used to obtain </a:t>
            </a:r>
            <a:r>
              <a:rPr lang="en-GB" b="1" dirty="0" smtClean="0"/>
              <a:t>fitness estimates</a:t>
            </a:r>
          </a:p>
          <a:p>
            <a:r>
              <a:rPr lang="en-GB" dirty="0" smtClean="0"/>
              <a:t>It is important to keep in mind that what we arbitrarily define as phenotype (or the selection regime on it) may not help us understand selection</a:t>
            </a:r>
            <a:endParaRPr lang="en-GB" dirty="0"/>
          </a:p>
        </p:txBody>
      </p:sp>
      <p:sp>
        <p:nvSpPr>
          <p:cNvPr id="12" name="Caixa de texto 11"/>
          <p:cNvSpPr txBox="1"/>
          <p:nvPr/>
        </p:nvSpPr>
        <p:spPr>
          <a:xfrm>
            <a:off x="467544" y="5805264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Moore and Williams (Eds.) 2015 </a:t>
            </a:r>
            <a:r>
              <a:rPr lang="en-GB" dirty="0" err="1" smtClean="0"/>
              <a:t>Epistasis</a:t>
            </a:r>
            <a:r>
              <a:rPr lang="en-GB" dirty="0" smtClean="0"/>
              <a:t>: Methods and Protocols. Springer</a:t>
            </a:r>
            <a:endParaRPr lang="en-GB" dirty="0"/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457200" y="18864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Human ACP1 polymorphism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467544" y="404664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 smtClean="0">
                <a:latin typeface="+mj-lt"/>
                <a:ea typeface="+mj-ea"/>
                <a:cs typeface="+mj-cs"/>
              </a:rPr>
              <a:t>Mapping </a:t>
            </a:r>
            <a:r>
              <a:rPr lang="en-GB" sz="4400" b="1" dirty="0" err="1" smtClean="0">
                <a:latin typeface="+mj-lt"/>
                <a:ea typeface="+mj-ea"/>
                <a:cs typeface="+mj-cs"/>
              </a:rPr>
              <a:t>i</a:t>
            </a:r>
            <a:r>
              <a:rPr lang="en-GB" sz="4400" b="1" noProof="0" dirty="0" err="1" smtClean="0">
                <a:latin typeface="+mj-lt"/>
                <a:ea typeface="+mj-ea"/>
                <a:cs typeface="+mj-cs"/>
              </a:rPr>
              <a:t>nteraction</a:t>
            </a:r>
            <a:r>
              <a:rPr lang="en-GB" sz="4400" b="1" noProof="0" dirty="0" smtClean="0">
                <a:latin typeface="+mj-lt"/>
                <a:ea typeface="+mj-ea"/>
                <a:cs typeface="+mj-cs"/>
              </a:rPr>
              <a:t> effects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015" y="1783432"/>
            <a:ext cx="7972425" cy="3733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Caixa de texto 12"/>
          <p:cNvSpPr txBox="1"/>
          <p:nvPr/>
        </p:nvSpPr>
        <p:spPr>
          <a:xfrm>
            <a:off x="3347864" y="602128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Rifkin (Ed.) 2012 QTL: Methods and Protocols. Springer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8"/>
          <p:cNvSpPr>
            <a:spLocks noGrp="1" noChangeArrowheads="1"/>
          </p:cNvSpPr>
          <p:nvPr>
            <p:ph type="title"/>
          </p:nvPr>
        </p:nvSpPr>
        <p:spPr>
          <a:xfrm>
            <a:off x="457200" y="260350"/>
            <a:ext cx="8229600" cy="1143000"/>
          </a:xfrm>
        </p:spPr>
        <p:txBody>
          <a:bodyPr>
            <a:normAutofit/>
          </a:bodyPr>
          <a:lstStyle/>
          <a:p>
            <a:r>
              <a:rPr lang="en-GB" b="1" smtClean="0"/>
              <a:t>Additive and interaction effects</a:t>
            </a:r>
          </a:p>
        </p:txBody>
      </p:sp>
      <p:sp>
        <p:nvSpPr>
          <p:cNvPr id="38" name="Marcador de posición de contido 6"/>
          <p:cNvSpPr>
            <a:spLocks noGrp="1"/>
          </p:cNvSpPr>
          <p:nvPr>
            <p:ph idx="1"/>
          </p:nvPr>
        </p:nvSpPr>
        <p:spPr bwMode="auto">
          <a:xfrm>
            <a:off x="457200" y="1350963"/>
            <a:ext cx="8229600" cy="45259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600"/>
              </a:spcAft>
            </a:pPr>
            <a:r>
              <a:rPr lang="en-GB" sz="2200" smtClean="0">
                <a:latin typeface="Times New Roman" pitchFamily="18" charset="0"/>
                <a:cs typeface="Times New Roman" pitchFamily="18" charset="0"/>
              </a:rPr>
              <a:t>For Mendel, dominance was important because it obscured (in the phenotypes) the proportions of the inheritance factors</a:t>
            </a:r>
          </a:p>
          <a:p>
            <a:pPr>
              <a:spcAft>
                <a:spcPts val="600"/>
              </a:spcAft>
            </a:pPr>
            <a:r>
              <a:rPr lang="en-GB" sz="2200" smtClean="0">
                <a:latin typeface="Times New Roman" pitchFamily="18" charset="0"/>
                <a:cs typeface="Times New Roman" pitchFamily="18" charset="0"/>
              </a:rPr>
              <a:t>We also are interested in </a:t>
            </a:r>
            <a:r>
              <a:rPr lang="en-GB" sz="2200" b="1" smtClean="0">
                <a:latin typeface="Times New Roman" pitchFamily="18" charset="0"/>
                <a:cs typeface="Times New Roman" pitchFamily="18" charset="0"/>
              </a:rPr>
              <a:t>evolutionary predictions</a:t>
            </a:r>
            <a:r>
              <a:rPr lang="en-GB" sz="220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FontTx/>
              <a:buNone/>
            </a:pPr>
            <a:r>
              <a:rPr lang="en-GB" sz="2200" u="sng" smtClean="0">
                <a:latin typeface="Times New Roman" pitchFamily="18" charset="0"/>
                <a:cs typeface="Times New Roman" pitchFamily="18" charset="0"/>
              </a:rPr>
              <a:t>Selection of high phenotypes</a:t>
            </a:r>
            <a:r>
              <a:rPr lang="en-GB" sz="2200" i="1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GB" sz="2200" i="1" smtClean="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en-GB" sz="2200" smtClean="0">
                <a:latin typeface="Times New Roman" pitchFamily="18" charset="0"/>
                <a:cs typeface="Times New Roman" pitchFamily="18" charset="0"/>
              </a:rPr>
              <a:t>= 0, fixation</a:t>
            </a:r>
          </a:p>
        </p:txBody>
      </p:sp>
      <p:sp>
        <p:nvSpPr>
          <p:cNvPr id="39" name="Rectángulo arredondado 38"/>
          <p:cNvSpPr/>
          <p:nvPr/>
        </p:nvSpPr>
        <p:spPr bwMode="auto">
          <a:xfrm>
            <a:off x="4427538" y="2854325"/>
            <a:ext cx="3240087" cy="316706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s-ES" dirty="0">
                <a:latin typeface="Arial" charset="0"/>
              </a:rPr>
              <a:t> </a:t>
            </a: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</p:txBody>
      </p:sp>
      <p:cxnSp>
        <p:nvCxnSpPr>
          <p:cNvPr id="40" name="Conector recto 6"/>
          <p:cNvCxnSpPr>
            <a:cxnSpLocks noChangeShapeType="1"/>
          </p:cNvCxnSpPr>
          <p:nvPr/>
        </p:nvCxnSpPr>
        <p:spPr bwMode="auto">
          <a:xfrm>
            <a:off x="5148263" y="3284538"/>
            <a:ext cx="0" cy="1944687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" name="Conector recto 7"/>
          <p:cNvCxnSpPr>
            <a:cxnSpLocks noChangeShapeType="1"/>
          </p:cNvCxnSpPr>
          <p:nvPr/>
        </p:nvCxnSpPr>
        <p:spPr bwMode="auto">
          <a:xfrm flipH="1">
            <a:off x="5148263" y="5229225"/>
            <a:ext cx="2016125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2" name="Conector recto 41"/>
          <p:cNvCxnSpPr/>
          <p:nvPr/>
        </p:nvCxnSpPr>
        <p:spPr bwMode="auto">
          <a:xfrm>
            <a:off x="5076825" y="4724400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Conector recto 42"/>
          <p:cNvCxnSpPr/>
          <p:nvPr/>
        </p:nvCxnSpPr>
        <p:spPr bwMode="auto">
          <a:xfrm>
            <a:off x="5076825" y="3933825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Caixa de texto 16"/>
          <p:cNvSpPr txBox="1">
            <a:spLocks noChangeArrowheads="1"/>
          </p:cNvSpPr>
          <p:nvPr/>
        </p:nvSpPr>
        <p:spPr bwMode="auto">
          <a:xfrm>
            <a:off x="6156325" y="5651500"/>
            <a:ext cx="1368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/>
              <a:t>Genotype</a:t>
            </a:r>
          </a:p>
        </p:txBody>
      </p:sp>
      <p:sp>
        <p:nvSpPr>
          <p:cNvPr id="45" name="Caixa de texto 17"/>
          <p:cNvSpPr txBox="1">
            <a:spLocks noChangeArrowheads="1"/>
          </p:cNvSpPr>
          <p:nvPr/>
        </p:nvSpPr>
        <p:spPr bwMode="auto">
          <a:xfrm>
            <a:off x="4643438" y="2924175"/>
            <a:ext cx="1368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/>
              <a:t>Phenotype</a:t>
            </a:r>
          </a:p>
        </p:txBody>
      </p:sp>
      <p:cxnSp>
        <p:nvCxnSpPr>
          <p:cNvPr id="46" name="Conector recto 45"/>
          <p:cNvCxnSpPr/>
          <p:nvPr/>
        </p:nvCxnSpPr>
        <p:spPr bwMode="auto">
          <a:xfrm>
            <a:off x="5508625" y="3357563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Conector recto 46"/>
          <p:cNvCxnSpPr/>
          <p:nvPr/>
        </p:nvCxnSpPr>
        <p:spPr bwMode="auto">
          <a:xfrm>
            <a:off x="6156325" y="3357563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Conector recto 47"/>
          <p:cNvCxnSpPr/>
          <p:nvPr/>
        </p:nvCxnSpPr>
        <p:spPr bwMode="auto">
          <a:xfrm>
            <a:off x="6804025" y="3357563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Caixa de texto 25"/>
          <p:cNvSpPr txBox="1">
            <a:spLocks noChangeArrowheads="1"/>
          </p:cNvSpPr>
          <p:nvPr/>
        </p:nvSpPr>
        <p:spPr bwMode="auto">
          <a:xfrm>
            <a:off x="4787900" y="3716338"/>
            <a:ext cx="288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1</a:t>
            </a:r>
          </a:p>
        </p:txBody>
      </p:sp>
      <p:sp>
        <p:nvSpPr>
          <p:cNvPr id="50" name="Caixa de texto 26"/>
          <p:cNvSpPr txBox="1">
            <a:spLocks noChangeArrowheads="1"/>
          </p:cNvSpPr>
          <p:nvPr/>
        </p:nvSpPr>
        <p:spPr bwMode="auto">
          <a:xfrm>
            <a:off x="4787900" y="450850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0</a:t>
            </a:r>
          </a:p>
        </p:txBody>
      </p:sp>
      <p:sp>
        <p:nvSpPr>
          <p:cNvPr id="51" name="Caixa de texto 27"/>
          <p:cNvSpPr txBox="1">
            <a:spLocks noChangeArrowheads="1"/>
          </p:cNvSpPr>
          <p:nvPr/>
        </p:nvSpPr>
        <p:spPr bwMode="auto">
          <a:xfrm>
            <a:off x="5364163" y="5219700"/>
            <a:ext cx="28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0</a:t>
            </a:r>
          </a:p>
        </p:txBody>
      </p:sp>
      <p:sp>
        <p:nvSpPr>
          <p:cNvPr id="52" name="Caixa de texto 28"/>
          <p:cNvSpPr txBox="1">
            <a:spLocks noChangeArrowheads="1"/>
          </p:cNvSpPr>
          <p:nvPr/>
        </p:nvSpPr>
        <p:spPr bwMode="auto">
          <a:xfrm>
            <a:off x="6011863" y="521970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1</a:t>
            </a:r>
          </a:p>
        </p:txBody>
      </p:sp>
      <p:sp>
        <p:nvSpPr>
          <p:cNvPr id="53" name="Caixa de texto 29"/>
          <p:cNvSpPr txBox="1">
            <a:spLocks noChangeArrowheads="1"/>
          </p:cNvSpPr>
          <p:nvPr/>
        </p:nvSpPr>
        <p:spPr bwMode="auto">
          <a:xfrm>
            <a:off x="6659563" y="521970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2</a:t>
            </a:r>
          </a:p>
        </p:txBody>
      </p:sp>
      <p:sp>
        <p:nvSpPr>
          <p:cNvPr id="54" name="Caixa de texto 53"/>
          <p:cNvSpPr txBox="1"/>
          <p:nvPr/>
        </p:nvSpPr>
        <p:spPr>
          <a:xfrm>
            <a:off x="5435600" y="5426075"/>
            <a:ext cx="576263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1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1</a:t>
            </a:r>
          </a:p>
        </p:txBody>
      </p:sp>
      <p:sp>
        <p:nvSpPr>
          <p:cNvPr id="55" name="Caixa de texto 54"/>
          <p:cNvSpPr txBox="1"/>
          <p:nvPr/>
        </p:nvSpPr>
        <p:spPr>
          <a:xfrm>
            <a:off x="6084888" y="5426075"/>
            <a:ext cx="574675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1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2</a:t>
            </a:r>
          </a:p>
        </p:txBody>
      </p:sp>
      <p:sp>
        <p:nvSpPr>
          <p:cNvPr id="56" name="Caixa de texto 55"/>
          <p:cNvSpPr txBox="1"/>
          <p:nvPr/>
        </p:nvSpPr>
        <p:spPr>
          <a:xfrm>
            <a:off x="6732588" y="5426075"/>
            <a:ext cx="576262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2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2</a:t>
            </a:r>
          </a:p>
        </p:txBody>
      </p:sp>
      <p:sp>
        <p:nvSpPr>
          <p:cNvPr id="57" name="Elipse 33"/>
          <p:cNvSpPr>
            <a:spLocks noChangeArrowheads="1"/>
          </p:cNvSpPr>
          <p:nvPr/>
        </p:nvSpPr>
        <p:spPr bwMode="auto">
          <a:xfrm>
            <a:off x="5435600" y="4652963"/>
            <a:ext cx="144463" cy="144462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58" name="Elipse 34"/>
          <p:cNvSpPr>
            <a:spLocks noChangeArrowheads="1"/>
          </p:cNvSpPr>
          <p:nvPr/>
        </p:nvSpPr>
        <p:spPr bwMode="auto">
          <a:xfrm>
            <a:off x="6732588" y="3860800"/>
            <a:ext cx="142875" cy="144463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cxnSp>
        <p:nvCxnSpPr>
          <p:cNvPr id="59" name="Conector recto 58"/>
          <p:cNvCxnSpPr>
            <a:stCxn id="58" idx="3"/>
            <a:endCxn id="57" idx="7"/>
          </p:cNvCxnSpPr>
          <p:nvPr/>
        </p:nvCxnSpPr>
        <p:spPr bwMode="auto">
          <a:xfrm flipH="1">
            <a:off x="5559425" y="3984625"/>
            <a:ext cx="1193800" cy="688975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Elipse 35"/>
          <p:cNvSpPr>
            <a:spLocks noChangeArrowheads="1"/>
          </p:cNvSpPr>
          <p:nvPr/>
        </p:nvSpPr>
        <p:spPr bwMode="auto">
          <a:xfrm>
            <a:off x="6084888" y="4265613"/>
            <a:ext cx="142875" cy="144462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61" name="Chave dereita 42"/>
          <p:cNvSpPr>
            <a:spLocks/>
          </p:cNvSpPr>
          <p:nvPr/>
        </p:nvSpPr>
        <p:spPr bwMode="auto">
          <a:xfrm>
            <a:off x="6264275" y="4319588"/>
            <a:ext cx="144463" cy="396875"/>
          </a:xfrm>
          <a:prstGeom prst="rightBrace">
            <a:avLst>
              <a:gd name="adj1" fmla="val 8331"/>
              <a:gd name="adj2" fmla="val 50000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62" name="Caixa de texto 43"/>
          <p:cNvSpPr txBox="1">
            <a:spLocks noChangeArrowheads="1"/>
          </p:cNvSpPr>
          <p:nvPr/>
        </p:nvSpPr>
        <p:spPr bwMode="auto">
          <a:xfrm>
            <a:off x="6372225" y="4292600"/>
            <a:ext cx="28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i="1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63" name="Chave dereita 44"/>
          <p:cNvSpPr>
            <a:spLocks/>
          </p:cNvSpPr>
          <p:nvPr/>
        </p:nvSpPr>
        <p:spPr bwMode="auto">
          <a:xfrm>
            <a:off x="6948488" y="3933825"/>
            <a:ext cx="144462" cy="790575"/>
          </a:xfrm>
          <a:prstGeom prst="rightBrace">
            <a:avLst>
              <a:gd name="adj1" fmla="val 8285"/>
              <a:gd name="adj2" fmla="val 50000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64" name="Caixa de texto 45"/>
          <p:cNvSpPr txBox="1">
            <a:spLocks noChangeArrowheads="1"/>
          </p:cNvSpPr>
          <p:nvPr/>
        </p:nvSpPr>
        <p:spPr bwMode="auto">
          <a:xfrm>
            <a:off x="7019925" y="4111625"/>
            <a:ext cx="4619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s-ES" i="1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65" name="33 CuadroTexto"/>
          <p:cNvSpPr txBox="1"/>
          <p:nvPr/>
        </p:nvSpPr>
        <p:spPr>
          <a:xfrm>
            <a:off x="4575420" y="3142709"/>
            <a:ext cx="42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l-ES" sz="3600" b="1" i="1" dirty="0" smtClean="0"/>
              <a:t>G</a:t>
            </a:r>
            <a:endParaRPr lang="gl-ES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4" grpId="0"/>
      <p:bldP spid="45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 animBg="1"/>
      <p:bldP spid="58" grpId="0" animBg="1"/>
      <p:bldP spid="60" grpId="0" animBg="1"/>
      <p:bldP spid="61" grpId="0" animBg="1"/>
      <p:bldP spid="62" grpId="0"/>
      <p:bldP spid="63" grpId="0" animBg="1"/>
      <p:bldP spid="64" grpId="0"/>
      <p:bldP spid="6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b="1" dirty="0" smtClean="0"/>
              <a:t>Genetic filtering</a:t>
            </a:r>
            <a:endParaRPr lang="en-GB" b="1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 cstate="print"/>
          <a:srcRect r="305" b="443"/>
          <a:stretch>
            <a:fillRect/>
          </a:stretch>
        </p:blipFill>
        <p:spPr bwMode="auto">
          <a:xfrm>
            <a:off x="1115616" y="1412776"/>
            <a:ext cx="6861294" cy="472656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Caixa de texto 4"/>
          <p:cNvSpPr txBox="1"/>
          <p:nvPr/>
        </p:nvSpPr>
        <p:spPr>
          <a:xfrm>
            <a:off x="4572000" y="622802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Álvarez</a:t>
            </a:r>
            <a:r>
              <a:rPr lang="en-GB" dirty="0" smtClean="0"/>
              <a:t>-Castro 2012 </a:t>
            </a:r>
            <a:r>
              <a:rPr lang="en-GB" i="1" dirty="0" smtClean="0"/>
              <a:t>Current Genomics</a:t>
            </a:r>
            <a:r>
              <a:rPr lang="en-GB" dirty="0" smtClean="0"/>
              <a:t> 13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mtClean="0"/>
              <a:t>Growth rate of chickens</a:t>
            </a:r>
            <a:endParaRPr lang="en-GB" b="1"/>
          </a:p>
        </p:txBody>
      </p:sp>
      <p:sp>
        <p:nvSpPr>
          <p:cNvPr id="4" name="Caixa de texto 3"/>
          <p:cNvSpPr txBox="1"/>
          <p:nvPr/>
        </p:nvSpPr>
        <p:spPr>
          <a:xfrm>
            <a:off x="395536" y="1408127"/>
            <a:ext cx="835292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b="1" dirty="0" smtClean="0"/>
              <a:t>QTLs found in two crosses:</a:t>
            </a:r>
          </a:p>
          <a:p>
            <a:pPr marL="457200" indent="-457200">
              <a:spcAft>
                <a:spcPts val="1200"/>
              </a:spcAft>
              <a:buAutoNum type="alphaUcParenR"/>
            </a:pPr>
            <a:r>
              <a:rPr lang="en-GB" sz="2000" dirty="0" smtClean="0"/>
              <a:t>domestic White Leghorn Layer and wild ancestral Red </a:t>
            </a:r>
            <a:r>
              <a:rPr lang="en-GB" sz="2000" dirty="0" err="1" smtClean="0"/>
              <a:t>Junglefowl</a:t>
            </a:r>
            <a:r>
              <a:rPr lang="en-GB" sz="2000" dirty="0" smtClean="0"/>
              <a:t> </a:t>
            </a:r>
          </a:p>
          <a:p>
            <a:pPr marL="457200" indent="-457200">
              <a:spcAft>
                <a:spcPts val="1200"/>
              </a:spcAft>
              <a:buAutoNum type="alphaUcParenR"/>
            </a:pPr>
            <a:r>
              <a:rPr lang="en-GB" sz="2000" dirty="0" smtClean="0"/>
              <a:t>High and Low selected domestic lines (the “</a:t>
            </a:r>
            <a:r>
              <a:rPr lang="en-GB" sz="2000" i="1" dirty="0" smtClean="0"/>
              <a:t>Virginia lines</a:t>
            </a:r>
            <a:r>
              <a:rPr lang="en-GB" sz="2000" dirty="0" smtClean="0"/>
              <a:t>”)</a:t>
            </a:r>
          </a:p>
          <a:p>
            <a:pPr>
              <a:spcAft>
                <a:spcPts val="1200"/>
              </a:spcAft>
            </a:pPr>
            <a:r>
              <a:rPr lang="en-GB" sz="2000" dirty="0" smtClean="0"/>
              <a:t>QTL analysis was performed both for additive and </a:t>
            </a:r>
            <a:r>
              <a:rPr lang="en-GB" sz="2000" dirty="0" err="1" smtClean="0"/>
              <a:t>pairwise</a:t>
            </a:r>
            <a:r>
              <a:rPr lang="en-GB" sz="2000" dirty="0" smtClean="0"/>
              <a:t> </a:t>
            </a:r>
            <a:r>
              <a:rPr lang="en-GB" sz="2000" dirty="0" err="1" smtClean="0"/>
              <a:t>epistatic</a:t>
            </a:r>
            <a:r>
              <a:rPr lang="en-GB" sz="2000" dirty="0" smtClean="0"/>
              <a:t> effects and several loci were mapped--four-locus networks considered here</a:t>
            </a:r>
            <a:endParaRPr lang="en-GB" sz="2000" dirty="0"/>
          </a:p>
        </p:txBody>
      </p:sp>
      <p:pic>
        <p:nvPicPr>
          <p:cNvPr id="4098" name="Picture 2" descr="http://t0.gstatic.com/images?q=tbn:ANd9GcR1nH3M37O_vZ74RP5LTWssc57ZPRzxTnd-cqUA0F1p8kd9Pon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166567"/>
            <a:ext cx="2016224" cy="2016225"/>
          </a:xfrm>
          <a:prstGeom prst="rect">
            <a:avLst/>
          </a:prstGeom>
          <a:noFill/>
        </p:spPr>
      </p:pic>
      <p:pic>
        <p:nvPicPr>
          <p:cNvPr id="7" name="Picture 2" descr="http://www.slu.se/Global/externwebben/overgripande-slu-bilder/om-slu-bilder/aktuellt-bilder/2011/Hons_fotoVincent_J.Musi_440px.jpg"/>
          <p:cNvPicPr>
            <a:picLocks noChangeAspect="1" noChangeArrowheads="1"/>
          </p:cNvPicPr>
          <p:nvPr/>
        </p:nvPicPr>
        <p:blipFill>
          <a:blip r:embed="rId3" cstate="print"/>
          <a:srcRect r="9019"/>
          <a:stretch>
            <a:fillRect/>
          </a:stretch>
        </p:blipFill>
        <p:spPr bwMode="auto">
          <a:xfrm>
            <a:off x="5148064" y="3990276"/>
            <a:ext cx="3266679" cy="2391052"/>
          </a:xfrm>
          <a:prstGeom prst="rect">
            <a:avLst/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</p:pic>
      <p:pic>
        <p:nvPicPr>
          <p:cNvPr id="4100" name="Picture 4" descr="http://icons-ak.wunderground.com/data/wximagenew/p/pincollector1/55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1866" y="4166567"/>
            <a:ext cx="1774110" cy="2110580"/>
          </a:xfrm>
          <a:prstGeom prst="rect">
            <a:avLst/>
          </a:prstGeom>
          <a:noFill/>
        </p:spPr>
      </p:pic>
      <p:sp>
        <p:nvSpPr>
          <p:cNvPr id="8" name="Rectángulo 7"/>
          <p:cNvSpPr/>
          <p:nvPr/>
        </p:nvSpPr>
        <p:spPr>
          <a:xfrm>
            <a:off x="539552" y="4005064"/>
            <a:ext cx="3960440" cy="244827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b="1" dirty="0" smtClean="0"/>
              <a:t>Domestication process</a:t>
            </a:r>
            <a:endParaRPr lang="en-GB" b="1" dirty="0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4499992" y="1135088"/>
          <a:ext cx="4114800" cy="4114800"/>
        </p:xfrm>
        <a:graphic>
          <a:graphicData uri="http://schemas.openxmlformats.org/presentationml/2006/ole">
            <p:oleObj spid="_x0000_s128002" name="Acrobat Document" r:id="rId3" imgW="4114709" imgH="4114598" progId="AcroExch.Document.DC">
              <p:embed/>
            </p:oleObj>
          </a:graphicData>
        </a:graphic>
      </p:graphicFrame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683568" y="1124744"/>
          <a:ext cx="4114800" cy="4114800"/>
        </p:xfrm>
        <a:graphic>
          <a:graphicData uri="http://schemas.openxmlformats.org/presentationml/2006/ole">
            <p:oleObj spid="_x0000_s128003" name="Acrobat Document" r:id="rId4" imgW="4114709" imgH="4114598" progId="AcroExch.Document.DC">
              <p:embed/>
            </p:oleObj>
          </a:graphicData>
        </a:graphic>
      </p:graphicFrame>
      <p:sp>
        <p:nvSpPr>
          <p:cNvPr id="7" name="Caixa de texto 6"/>
          <p:cNvSpPr txBox="1"/>
          <p:nvPr/>
        </p:nvSpPr>
        <p:spPr>
          <a:xfrm>
            <a:off x="395536" y="5095528"/>
            <a:ext cx="8280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/>
              <a:t>The differentiation among the three genotypes for this locus shows up earlier in the genetic background of the domestic line, supporting the argument that the adult </a:t>
            </a:r>
            <a:r>
              <a:rPr lang="en-GB" sz="2000" b="1" dirty="0" smtClean="0"/>
              <a:t>physiological stage </a:t>
            </a:r>
            <a:r>
              <a:rPr lang="en-GB" sz="2000" dirty="0" smtClean="0"/>
              <a:t>is attained earlier by domestic chicken.</a:t>
            </a:r>
            <a:endParaRPr lang="en-GB" sz="2000" dirty="0"/>
          </a:p>
        </p:txBody>
      </p:sp>
      <p:sp>
        <p:nvSpPr>
          <p:cNvPr id="8" name="Caixa de texto 7"/>
          <p:cNvSpPr txBox="1"/>
          <p:nvPr/>
        </p:nvSpPr>
        <p:spPr>
          <a:xfrm>
            <a:off x="5292080" y="615601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 </a:t>
            </a:r>
            <a:r>
              <a:rPr lang="en-GB" dirty="0" err="1" smtClean="0"/>
              <a:t>Rouzic</a:t>
            </a:r>
            <a:r>
              <a:rPr lang="en-GB" dirty="0" smtClean="0"/>
              <a:t> et al. 2008 </a:t>
            </a:r>
            <a:r>
              <a:rPr lang="en-GB" i="1" dirty="0" smtClean="0"/>
              <a:t>Genetics</a:t>
            </a:r>
            <a:r>
              <a:rPr lang="en-GB" dirty="0" smtClean="0"/>
              <a:t> 179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b="1" dirty="0" smtClean="0"/>
              <a:t>Domestication process</a:t>
            </a:r>
            <a:endParaRPr lang="en-GB" b="1" dirty="0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4499992" y="1135088"/>
          <a:ext cx="4114800" cy="4114800"/>
        </p:xfrm>
        <a:graphic>
          <a:graphicData uri="http://schemas.openxmlformats.org/presentationml/2006/ole">
            <p:oleObj spid="_x0000_s349186" name="Acrobat Document" r:id="rId3" imgW="4114709" imgH="4114598" progId="AcroExch.Document.DC">
              <p:embed/>
            </p:oleObj>
          </a:graphicData>
        </a:graphic>
      </p:graphicFrame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683568" y="1124744"/>
          <a:ext cx="4114800" cy="4114800"/>
        </p:xfrm>
        <a:graphic>
          <a:graphicData uri="http://schemas.openxmlformats.org/presentationml/2006/ole">
            <p:oleObj spid="_x0000_s349187" name="Acrobat Document" r:id="rId4" imgW="4114709" imgH="4114598" progId="AcroExch.Document.DC">
              <p:embed/>
            </p:oleObj>
          </a:graphicData>
        </a:graphic>
      </p:graphicFrame>
      <p:sp>
        <p:nvSpPr>
          <p:cNvPr id="7" name="Caixa de texto 6"/>
          <p:cNvSpPr txBox="1"/>
          <p:nvPr/>
        </p:nvSpPr>
        <p:spPr>
          <a:xfrm>
            <a:off x="539552" y="5095528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The genotypic values were obtained using only the genetic effects found to be significant in the study (applying genetic filtering with NOIA)</a:t>
            </a:r>
            <a:endParaRPr lang="en-GB" sz="2000" dirty="0"/>
          </a:p>
        </p:txBody>
      </p:sp>
      <p:sp>
        <p:nvSpPr>
          <p:cNvPr id="8" name="Caixa de texto 7"/>
          <p:cNvSpPr txBox="1"/>
          <p:nvPr/>
        </p:nvSpPr>
        <p:spPr>
          <a:xfrm>
            <a:off x="5292080" y="615601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 </a:t>
            </a:r>
            <a:r>
              <a:rPr lang="en-GB" dirty="0" err="1" smtClean="0"/>
              <a:t>Rouzic</a:t>
            </a:r>
            <a:r>
              <a:rPr lang="en-GB" dirty="0" smtClean="0"/>
              <a:t> et al. 2008 </a:t>
            </a:r>
            <a:r>
              <a:rPr lang="en-GB" i="1" dirty="0" smtClean="0"/>
              <a:t>Genetics</a:t>
            </a:r>
            <a:r>
              <a:rPr lang="en-GB" dirty="0" smtClean="0"/>
              <a:t> 179</a:t>
            </a:r>
            <a:endParaRPr lang="en-GB" dirty="0"/>
          </a:p>
        </p:txBody>
      </p:sp>
      <p:sp>
        <p:nvSpPr>
          <p:cNvPr id="10" name="Caixa de texto 9"/>
          <p:cNvSpPr txBox="1"/>
          <p:nvPr/>
        </p:nvSpPr>
        <p:spPr>
          <a:xfrm>
            <a:off x="539552" y="5817458"/>
            <a:ext cx="446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How much can we trust this estimate of the GP map anyway?</a:t>
            </a:r>
            <a:endParaRPr lang="en-GB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988" y="1375420"/>
            <a:ext cx="7820025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5" y="2708920"/>
            <a:ext cx="6932979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96336" y="2636912"/>
            <a:ext cx="1224136" cy="189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http://t0.gstatic.com/images?q=tbn:ANd9GcR1nH3M37O_vZ74RP5LTWssc57ZPRzxTnd-cqUA0F1p8kd9Pon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63688" y="5301208"/>
            <a:ext cx="1368871" cy="13688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</p:pic>
      <p:pic>
        <p:nvPicPr>
          <p:cNvPr id="11" name="Picture 4" descr="http://icons-ak.wunderground.com/data/wximagenew/p/pincollector1/559.jpg"/>
          <p:cNvPicPr>
            <a:picLocks noChangeAspect="1" noChangeArrowheads="1"/>
          </p:cNvPicPr>
          <p:nvPr/>
        </p:nvPicPr>
        <p:blipFill>
          <a:blip r:embed="rId7" cstate="print"/>
          <a:srcRect l="9121" t="8268" r="8420" b="5906"/>
          <a:stretch>
            <a:fillRect/>
          </a:stretch>
        </p:blipFill>
        <p:spPr bwMode="auto">
          <a:xfrm>
            <a:off x="3420591" y="5329311"/>
            <a:ext cx="1083488" cy="134076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</p:pic>
      <p:sp>
        <p:nvSpPr>
          <p:cNvPr id="12" name="Caixa de texto 11"/>
          <p:cNvSpPr txBox="1"/>
          <p:nvPr/>
        </p:nvSpPr>
        <p:spPr>
          <a:xfrm>
            <a:off x="4860032" y="5373216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 smtClean="0"/>
              <a:t>QTL </a:t>
            </a:r>
            <a:r>
              <a:rPr lang="en-GB" sz="2400" dirty="0" smtClean="0"/>
              <a:t>provide </a:t>
            </a:r>
            <a:r>
              <a:rPr lang="en-GB" sz="2400" b="1" dirty="0" smtClean="0"/>
              <a:t>prediction</a:t>
            </a:r>
            <a:r>
              <a:rPr lang="en-GB" sz="2400" dirty="0" smtClean="0"/>
              <a:t> </a:t>
            </a:r>
            <a:r>
              <a:rPr lang="en-GB" sz="2400" dirty="0" smtClean="0"/>
              <a:t>and </a:t>
            </a:r>
            <a:r>
              <a:rPr lang="en-GB" sz="2400" b="1" dirty="0" err="1" smtClean="0"/>
              <a:t>epistasis</a:t>
            </a:r>
            <a:r>
              <a:rPr lang="en-GB" sz="2400" dirty="0" smtClean="0"/>
              <a:t> seems to be crucial </a:t>
            </a:r>
            <a:r>
              <a:rPr lang="en-GB" sz="2400" dirty="0" smtClean="0"/>
              <a:t>to this regard</a:t>
            </a:r>
            <a:endParaRPr lang="en-GB" sz="2400" b="1" dirty="0" smtClean="0"/>
          </a:p>
        </p:txBody>
      </p:sp>
      <p:sp>
        <p:nvSpPr>
          <p:cNvPr id="14" name="Título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Do QTL enable prediction?</a:t>
            </a:r>
            <a:endParaRPr kumimoji="0" lang="en-GB" sz="44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46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2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700571"/>
            <a:ext cx="6768752" cy="3536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1988" y="1375420"/>
            <a:ext cx="7820025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96336" y="2636912"/>
            <a:ext cx="1224136" cy="189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ítulo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Do QTL enable prediction?</a:t>
            </a:r>
            <a:endParaRPr kumimoji="0" lang="en-GB" sz="44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6300192" y="2924944"/>
            <a:ext cx="936104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2" descr="http://www.slu.se/Global/externwebben/overgripande-slu-bilder/om-slu-bilder/aktuellt-bilder/2011/Hons_fotoVincent_J.Musi_440px.jpg"/>
          <p:cNvPicPr>
            <a:picLocks noChangeAspect="1" noChangeArrowheads="1"/>
          </p:cNvPicPr>
          <p:nvPr/>
        </p:nvPicPr>
        <p:blipFill>
          <a:blip r:embed="rId6" cstate="print"/>
          <a:srcRect r="9019"/>
          <a:stretch>
            <a:fillRect/>
          </a:stretch>
        </p:blipFill>
        <p:spPr bwMode="auto">
          <a:xfrm>
            <a:off x="2339752" y="5212883"/>
            <a:ext cx="2088232" cy="1528485"/>
          </a:xfrm>
          <a:prstGeom prst="rect">
            <a:avLst/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</p:pic>
      <p:sp>
        <p:nvSpPr>
          <p:cNvPr id="9" name="Caixa de texto 8"/>
          <p:cNvSpPr txBox="1"/>
          <p:nvPr/>
        </p:nvSpPr>
        <p:spPr>
          <a:xfrm>
            <a:off x="4860032" y="5373216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 smtClean="0"/>
              <a:t>QTL </a:t>
            </a:r>
            <a:r>
              <a:rPr lang="en-GB" sz="2400" dirty="0" smtClean="0"/>
              <a:t>provide </a:t>
            </a:r>
            <a:r>
              <a:rPr lang="en-GB" sz="2400" b="1" dirty="0" smtClean="0"/>
              <a:t>prediction</a:t>
            </a:r>
            <a:r>
              <a:rPr lang="en-GB" sz="2400" dirty="0" smtClean="0"/>
              <a:t> </a:t>
            </a:r>
            <a:r>
              <a:rPr lang="en-GB" sz="2400" dirty="0" smtClean="0"/>
              <a:t>and </a:t>
            </a:r>
            <a:r>
              <a:rPr lang="en-GB" sz="2400" b="1" dirty="0" err="1" smtClean="0"/>
              <a:t>epistasis</a:t>
            </a:r>
            <a:r>
              <a:rPr lang="en-GB" sz="2400" dirty="0" smtClean="0"/>
              <a:t> seems to be crucial </a:t>
            </a:r>
            <a:r>
              <a:rPr lang="en-GB" sz="2400" dirty="0" smtClean="0"/>
              <a:t>to this regard</a:t>
            </a:r>
            <a:endParaRPr lang="en-GB" sz="2400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37846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988" y="1375420"/>
            <a:ext cx="7820025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5" y="2708920"/>
            <a:ext cx="6932979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96336" y="2636912"/>
            <a:ext cx="1224136" cy="189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http://t0.gstatic.com/images?q=tbn:ANd9GcR1nH3M37O_vZ74RP5LTWssc57ZPRzxTnd-cqUA0F1p8kd9Pon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63688" y="5300489"/>
            <a:ext cx="1368871" cy="13688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</p:pic>
      <p:pic>
        <p:nvPicPr>
          <p:cNvPr id="11" name="Picture 4" descr="http://icons-ak.wunderground.com/data/wximagenew/p/pincollector1/559.jpg"/>
          <p:cNvPicPr>
            <a:picLocks noChangeAspect="1" noChangeArrowheads="1"/>
          </p:cNvPicPr>
          <p:nvPr/>
        </p:nvPicPr>
        <p:blipFill>
          <a:blip r:embed="rId7" cstate="print"/>
          <a:srcRect l="9121" t="8268" r="8420" b="5906"/>
          <a:stretch>
            <a:fillRect/>
          </a:stretch>
        </p:blipFill>
        <p:spPr bwMode="auto">
          <a:xfrm>
            <a:off x="3420591" y="5328592"/>
            <a:ext cx="1083488" cy="134076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</p:pic>
      <p:sp>
        <p:nvSpPr>
          <p:cNvPr id="14" name="Título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Do QTL enable prediction?</a:t>
            </a:r>
            <a:endParaRPr kumimoji="0" lang="en-GB" sz="44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Caixa de texto 8"/>
          <p:cNvSpPr txBox="1"/>
          <p:nvPr/>
        </p:nvSpPr>
        <p:spPr>
          <a:xfrm>
            <a:off x="4716016" y="5661248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The highest genotype has a low-line allele!</a:t>
            </a:r>
            <a:endParaRPr lang="en-GB" b="1" dirty="0"/>
          </a:p>
        </p:txBody>
      </p:sp>
      <p:sp>
        <p:nvSpPr>
          <p:cNvPr id="13" name="Caixa de texto 12"/>
          <p:cNvSpPr txBox="1"/>
          <p:nvPr/>
        </p:nvSpPr>
        <p:spPr>
          <a:xfrm>
            <a:off x="4716016" y="6011996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(“Good” alleles are lost during selection)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7846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708920"/>
            <a:ext cx="5702110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 smtClean="0">
                <a:latin typeface="+mj-lt"/>
                <a:ea typeface="+mj-ea"/>
                <a:cs typeface="+mj-cs"/>
              </a:rPr>
              <a:t>“Low” alleles in a high line</a:t>
            </a: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?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Resultado de imaxes"/>
          <p:cNvPicPr>
            <a:picLocks noChangeAspect="1" noChangeArrowheads="1"/>
          </p:cNvPicPr>
          <p:nvPr/>
        </p:nvPicPr>
        <p:blipFill>
          <a:blip r:embed="rId3" cstate="print"/>
          <a:srcRect l="63600" t="11480" r="7482" b="11480"/>
          <a:stretch>
            <a:fillRect/>
          </a:stretch>
        </p:blipFill>
        <p:spPr bwMode="auto">
          <a:xfrm>
            <a:off x="6084168" y="1372033"/>
            <a:ext cx="2529799" cy="2200983"/>
          </a:xfrm>
          <a:prstGeom prst="rect">
            <a:avLst/>
          </a:prstGeom>
          <a:noFill/>
        </p:spPr>
      </p:pic>
      <p:sp>
        <p:nvSpPr>
          <p:cNvPr id="5" name="Caixa de texto 4"/>
          <p:cNvSpPr txBox="1"/>
          <p:nvPr/>
        </p:nvSpPr>
        <p:spPr>
          <a:xfrm>
            <a:off x="395536" y="1412776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 smtClean="0"/>
              <a:t>The classical setting for QTL analysis tries to maximize the differences between pairs of alleles fixed in alternative lines</a:t>
            </a:r>
            <a:endParaRPr lang="en-GB" sz="2400" dirty="0"/>
          </a:p>
        </p:txBody>
      </p:sp>
      <p:sp>
        <p:nvSpPr>
          <p:cNvPr id="6" name="Caixa de texto 5"/>
          <p:cNvSpPr txBox="1"/>
          <p:nvPr/>
        </p:nvSpPr>
        <p:spPr>
          <a:xfrm>
            <a:off x="5868144" y="3631664"/>
            <a:ext cx="31683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 smtClean="0"/>
              <a:t>What is needed is being able to distinguish the DNA coming from each of the lines crossed (with genetic markers), but non inbreeding may obscure the effects</a:t>
            </a:r>
            <a:endParaRPr lang="en-GB" sz="2400" dirty="0"/>
          </a:p>
        </p:txBody>
      </p:sp>
      <p:sp>
        <p:nvSpPr>
          <p:cNvPr id="7" name="Caixa de texto 6"/>
          <p:cNvSpPr txBox="1"/>
          <p:nvPr/>
        </p:nvSpPr>
        <p:spPr>
          <a:xfrm>
            <a:off x="1403648" y="6218148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 smtClean="0"/>
              <a:t>Kliman</a:t>
            </a:r>
            <a:r>
              <a:rPr lang="en-GB" sz="1400" dirty="0" smtClean="0"/>
              <a:t> (Ed.) 2016 </a:t>
            </a:r>
            <a:r>
              <a:rPr lang="en-GB" sz="1400" dirty="0" err="1" smtClean="0"/>
              <a:t>Encyclopedia</a:t>
            </a:r>
            <a:r>
              <a:rPr lang="en-GB" sz="1400" dirty="0" smtClean="0"/>
              <a:t> of Evolutionary Biology. </a:t>
            </a:r>
            <a:r>
              <a:rPr lang="en-GB" sz="1400" dirty="0" err="1" smtClean="0"/>
              <a:t>Vol</a:t>
            </a:r>
            <a:r>
              <a:rPr lang="en-GB" sz="1400" dirty="0" smtClean="0"/>
              <a:t> 2 Quantitative Genetics. Elsevier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06254"/>
            <a:ext cx="4752528" cy="4140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ixa de texto 6"/>
          <p:cNvSpPr txBox="1"/>
          <p:nvPr/>
        </p:nvSpPr>
        <p:spPr>
          <a:xfrm>
            <a:off x="5148064" y="1627053"/>
            <a:ext cx="37444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Domestic alleles  at both loci show </a:t>
            </a:r>
            <a:r>
              <a:rPr lang="en-GB" sz="2000" b="1" dirty="0" err="1" smtClean="0"/>
              <a:t>overdominance</a:t>
            </a:r>
            <a:r>
              <a:rPr lang="en-GB" sz="2000" dirty="0" smtClean="0"/>
              <a:t>  under the wild background at the other locus. </a:t>
            </a:r>
          </a:p>
          <a:p>
            <a:endParaRPr lang="en-GB" sz="2000" dirty="0" smtClean="0"/>
          </a:p>
          <a:p>
            <a:r>
              <a:rPr lang="en-GB" sz="2000" dirty="0" err="1" smtClean="0"/>
              <a:t>Epistasis</a:t>
            </a:r>
            <a:r>
              <a:rPr lang="en-GB" sz="2000" dirty="0" smtClean="0"/>
              <a:t>  (</a:t>
            </a:r>
            <a:r>
              <a:rPr lang="en-GB" sz="2000" b="1" i="1" dirty="0" err="1" smtClean="0"/>
              <a:t>aa</a:t>
            </a:r>
            <a:r>
              <a:rPr lang="en-GB" sz="2000" dirty="0" smtClean="0"/>
              <a:t>) makes the double domestic homozygote to overcome the </a:t>
            </a:r>
            <a:r>
              <a:rPr lang="en-GB" sz="2000" dirty="0" err="1" smtClean="0"/>
              <a:t>heterozygotes</a:t>
            </a:r>
            <a:r>
              <a:rPr lang="en-GB" sz="2000" dirty="0" smtClean="0"/>
              <a:t>, which can be an explanation for the fixation of the domestic alleles in the domestic line</a:t>
            </a:r>
            <a:endParaRPr lang="en-GB" sz="2000" dirty="0"/>
          </a:p>
        </p:txBody>
      </p:sp>
      <p:sp>
        <p:nvSpPr>
          <p:cNvPr id="9" name="Caixa de texto 8"/>
          <p:cNvSpPr txBox="1"/>
          <p:nvPr/>
        </p:nvSpPr>
        <p:spPr>
          <a:xfrm>
            <a:off x="539552" y="5589240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The key point is obtaining </a:t>
            </a:r>
            <a:r>
              <a:rPr lang="en-GB" sz="2400" b="1" dirty="0" smtClean="0"/>
              <a:t>individual-referenced genetic effects </a:t>
            </a:r>
            <a:r>
              <a:rPr lang="en-GB" sz="2400" dirty="0" smtClean="0"/>
              <a:t>with the ancestral (wild) genotype as reference</a:t>
            </a:r>
            <a:endParaRPr lang="en-GB" sz="2400" dirty="0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Domestication process</a:t>
            </a:r>
            <a:endParaRPr kumimoji="0" lang="en-GB" sz="44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Caixa de texto 10"/>
          <p:cNvSpPr txBox="1"/>
          <p:nvPr/>
        </p:nvSpPr>
        <p:spPr>
          <a:xfrm>
            <a:off x="3491880" y="501317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Álvarez</a:t>
            </a:r>
            <a:r>
              <a:rPr lang="en-GB" dirty="0" smtClean="0"/>
              <a:t>-Castro et al. 2008 </a:t>
            </a:r>
            <a:r>
              <a:rPr lang="en-GB" i="1" dirty="0" err="1" smtClean="0"/>
              <a:t>PLoS</a:t>
            </a:r>
            <a:r>
              <a:rPr lang="en-GB" i="1" dirty="0" smtClean="0"/>
              <a:t> Genetics </a:t>
            </a:r>
            <a:r>
              <a:rPr lang="en-GB" dirty="0" smtClean="0"/>
              <a:t>4(5)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arredondado 8"/>
          <p:cNvSpPr/>
          <p:nvPr/>
        </p:nvSpPr>
        <p:spPr bwMode="auto">
          <a:xfrm rot="16200000">
            <a:off x="3591192" y="-792168"/>
            <a:ext cx="3025775" cy="72887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Evolution of the variance partition</a:t>
            </a:r>
            <a:endParaRPr lang="en-GB" b="1" dirty="0"/>
          </a:p>
        </p:txBody>
      </p:sp>
      <p:sp>
        <p:nvSpPr>
          <p:cNvPr id="6" name="Caixa de texto 5"/>
          <p:cNvSpPr txBox="1"/>
          <p:nvPr/>
        </p:nvSpPr>
        <p:spPr>
          <a:xfrm>
            <a:off x="1835696" y="4422591"/>
            <a:ext cx="66247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It can be tricky to interpret the </a:t>
            </a:r>
            <a:r>
              <a:rPr lang="en-GB" sz="2000" b="1" dirty="0" smtClean="0"/>
              <a:t>boosts of additive variance </a:t>
            </a:r>
            <a:r>
              <a:rPr lang="en-GB" sz="2000" dirty="0" smtClean="0"/>
              <a:t>as “conversions” of interaction into additive variance</a:t>
            </a:r>
          </a:p>
          <a:p>
            <a:endParaRPr lang="en-GB" sz="2000" dirty="0" smtClean="0"/>
          </a:p>
          <a:p>
            <a:r>
              <a:rPr lang="en-GB" sz="2000" dirty="0" smtClean="0"/>
              <a:t>Interestingly, selecting upwards</a:t>
            </a:r>
            <a:br>
              <a:rPr lang="en-GB" sz="2000" dirty="0" smtClean="0"/>
            </a:br>
            <a:r>
              <a:rPr lang="en-GB" sz="2000" dirty="0" smtClean="0"/>
              <a:t>the same locus remains variable</a:t>
            </a:r>
            <a:br>
              <a:rPr lang="en-GB" sz="2000" dirty="0" smtClean="0"/>
            </a:br>
            <a:r>
              <a:rPr lang="en-GB" sz="2000" dirty="0" smtClean="0"/>
              <a:t>(sign </a:t>
            </a:r>
            <a:r>
              <a:rPr lang="en-GB" sz="2000" dirty="0" err="1" smtClean="0"/>
              <a:t>epistasis</a:t>
            </a:r>
            <a:r>
              <a:rPr lang="en-GB" sz="2000" dirty="0" smtClean="0"/>
              <a:t> on </a:t>
            </a:r>
            <a:r>
              <a:rPr lang="en-GB" sz="2000" dirty="0" err="1" smtClean="0"/>
              <a:t>overdominance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sp>
        <p:nvSpPr>
          <p:cNvPr id="8" name="Caixa de texto 7"/>
          <p:cNvSpPr txBox="1"/>
          <p:nvPr/>
        </p:nvSpPr>
        <p:spPr>
          <a:xfrm rot="16200000">
            <a:off x="-1101822" y="3054152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W x D Up-Directional Selection</a:t>
            </a:r>
            <a:endParaRPr lang="en-GB" sz="2400" dirty="0"/>
          </a:p>
        </p:txBody>
      </p:sp>
      <p:sp>
        <p:nvSpPr>
          <p:cNvPr id="7" name="Caixa de texto 6"/>
          <p:cNvSpPr txBox="1"/>
          <p:nvPr/>
        </p:nvSpPr>
        <p:spPr>
          <a:xfrm>
            <a:off x="5724128" y="5746030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/>
              <a:t>Moore and Williams (Eds.) 2015 </a:t>
            </a:r>
            <a:r>
              <a:rPr lang="en-GB" dirty="0" err="1" smtClean="0"/>
              <a:t>Epistasis</a:t>
            </a:r>
            <a:r>
              <a:rPr lang="en-GB" dirty="0" smtClean="0"/>
              <a:t>: Methods and Protocols. Springer</a:t>
            </a:r>
            <a:endParaRPr lang="en-GB" dirty="0"/>
          </a:p>
        </p:txBody>
      </p:sp>
      <p:pic>
        <p:nvPicPr>
          <p:cNvPr id="1556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510283"/>
            <a:ext cx="2891313" cy="2638797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69560" y="1529998"/>
            <a:ext cx="3046856" cy="2628958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11" name="Picture 4" descr="http://icons-ak.wunderground.com/data/wximagenew/p/pincollector1/559.jpg"/>
          <p:cNvPicPr>
            <a:picLocks noChangeAspect="1" noChangeArrowheads="1"/>
          </p:cNvPicPr>
          <p:nvPr/>
        </p:nvPicPr>
        <p:blipFill>
          <a:blip r:embed="rId4" cstate="print"/>
          <a:srcRect l="9121" t="8268" r="8420" b="5906"/>
          <a:stretch>
            <a:fillRect/>
          </a:stretch>
        </p:blipFill>
        <p:spPr bwMode="auto">
          <a:xfrm>
            <a:off x="467544" y="5328592"/>
            <a:ext cx="1083488" cy="134076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8"/>
          <p:cNvSpPr>
            <a:spLocks noGrp="1" noChangeArrowheads="1"/>
          </p:cNvSpPr>
          <p:nvPr>
            <p:ph type="title"/>
          </p:nvPr>
        </p:nvSpPr>
        <p:spPr>
          <a:xfrm>
            <a:off x="457200" y="260350"/>
            <a:ext cx="8229600" cy="1143000"/>
          </a:xfrm>
        </p:spPr>
        <p:txBody>
          <a:bodyPr>
            <a:normAutofit/>
          </a:bodyPr>
          <a:lstStyle/>
          <a:p>
            <a:r>
              <a:rPr lang="en-GB" b="1" smtClean="0"/>
              <a:t>Additive and interaction effects</a:t>
            </a:r>
          </a:p>
        </p:txBody>
      </p:sp>
      <p:sp>
        <p:nvSpPr>
          <p:cNvPr id="31" name="Marcador de posición de contido 6"/>
          <p:cNvSpPr>
            <a:spLocks noGrp="1"/>
          </p:cNvSpPr>
          <p:nvPr>
            <p:ph idx="1"/>
          </p:nvPr>
        </p:nvSpPr>
        <p:spPr bwMode="auto">
          <a:xfrm>
            <a:off x="457200" y="1350963"/>
            <a:ext cx="8229600" cy="45259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600"/>
              </a:spcAft>
            </a:pPr>
            <a:r>
              <a:rPr lang="en-GB" sz="2200" smtClean="0">
                <a:latin typeface="Times New Roman" pitchFamily="18" charset="0"/>
                <a:cs typeface="Times New Roman" pitchFamily="18" charset="0"/>
              </a:rPr>
              <a:t>For Mendel, dominance was important because it obscured (in the phenotypes) the proportions of the inheritance factors</a:t>
            </a:r>
          </a:p>
          <a:p>
            <a:pPr>
              <a:spcAft>
                <a:spcPts val="600"/>
              </a:spcAft>
            </a:pPr>
            <a:r>
              <a:rPr lang="en-GB" sz="2200" smtClean="0">
                <a:latin typeface="Times New Roman" pitchFamily="18" charset="0"/>
                <a:cs typeface="Times New Roman" pitchFamily="18" charset="0"/>
              </a:rPr>
              <a:t>We also are interested in </a:t>
            </a:r>
            <a:r>
              <a:rPr lang="en-GB" sz="2200" b="1" smtClean="0">
                <a:latin typeface="Times New Roman" pitchFamily="18" charset="0"/>
                <a:cs typeface="Times New Roman" pitchFamily="18" charset="0"/>
              </a:rPr>
              <a:t>evolutionary predictions</a:t>
            </a:r>
            <a:r>
              <a:rPr lang="en-GB" sz="220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FontTx/>
              <a:buNone/>
            </a:pPr>
            <a:r>
              <a:rPr lang="en-GB" sz="2200" u="sng" smtClean="0">
                <a:latin typeface="Times New Roman" pitchFamily="18" charset="0"/>
                <a:cs typeface="Times New Roman" pitchFamily="18" charset="0"/>
              </a:rPr>
              <a:t>Selection of high phenotypes</a:t>
            </a:r>
            <a:r>
              <a:rPr lang="en-GB" sz="2200" i="1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GB" sz="2200" i="1" smtClean="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en-GB" sz="2200" smtClean="0">
                <a:latin typeface="Times New Roman" pitchFamily="18" charset="0"/>
                <a:cs typeface="Times New Roman" pitchFamily="18" charset="0"/>
              </a:rPr>
              <a:t>= 0, fixation</a:t>
            </a:r>
          </a:p>
          <a:p>
            <a:r>
              <a:rPr lang="en-GB" sz="2200" i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GB" sz="220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GB" sz="2200" i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GB" sz="2200" smtClean="0">
                <a:latin typeface="Times New Roman" pitchFamily="18" charset="0"/>
                <a:cs typeface="Times New Roman" pitchFamily="18" charset="0"/>
              </a:rPr>
              <a:t>, slower fixation</a:t>
            </a:r>
          </a:p>
        </p:txBody>
      </p:sp>
      <p:sp>
        <p:nvSpPr>
          <p:cNvPr id="32" name="Rectángulo arredondado 31"/>
          <p:cNvSpPr/>
          <p:nvPr/>
        </p:nvSpPr>
        <p:spPr bwMode="auto">
          <a:xfrm>
            <a:off x="4427538" y="2854325"/>
            <a:ext cx="3240087" cy="316706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s-ES" dirty="0">
                <a:latin typeface="Arial" charset="0"/>
              </a:rPr>
              <a:t> </a:t>
            </a: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</p:txBody>
      </p:sp>
      <p:cxnSp>
        <p:nvCxnSpPr>
          <p:cNvPr id="33" name="Conector recto 6"/>
          <p:cNvCxnSpPr>
            <a:cxnSpLocks noChangeShapeType="1"/>
          </p:cNvCxnSpPr>
          <p:nvPr/>
        </p:nvCxnSpPr>
        <p:spPr bwMode="auto">
          <a:xfrm>
            <a:off x="5148263" y="3284538"/>
            <a:ext cx="0" cy="1944687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Conector recto 7"/>
          <p:cNvCxnSpPr>
            <a:cxnSpLocks noChangeShapeType="1"/>
          </p:cNvCxnSpPr>
          <p:nvPr/>
        </p:nvCxnSpPr>
        <p:spPr bwMode="auto">
          <a:xfrm flipH="1">
            <a:off x="5148263" y="5229225"/>
            <a:ext cx="2016125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5" name="Conector recto 34"/>
          <p:cNvCxnSpPr/>
          <p:nvPr/>
        </p:nvCxnSpPr>
        <p:spPr bwMode="auto">
          <a:xfrm>
            <a:off x="5076825" y="4724400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Conector recto 35"/>
          <p:cNvCxnSpPr/>
          <p:nvPr/>
        </p:nvCxnSpPr>
        <p:spPr bwMode="auto">
          <a:xfrm>
            <a:off x="5076825" y="3933825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Caixa de texto 16"/>
          <p:cNvSpPr txBox="1">
            <a:spLocks noChangeArrowheads="1"/>
          </p:cNvSpPr>
          <p:nvPr/>
        </p:nvSpPr>
        <p:spPr bwMode="auto">
          <a:xfrm>
            <a:off x="6156325" y="5651500"/>
            <a:ext cx="1368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/>
              <a:t>Genotype</a:t>
            </a:r>
          </a:p>
        </p:txBody>
      </p:sp>
      <p:sp>
        <p:nvSpPr>
          <p:cNvPr id="65" name="Caixa de texto 17"/>
          <p:cNvSpPr txBox="1">
            <a:spLocks noChangeArrowheads="1"/>
          </p:cNvSpPr>
          <p:nvPr/>
        </p:nvSpPr>
        <p:spPr bwMode="auto">
          <a:xfrm>
            <a:off x="4643438" y="2924175"/>
            <a:ext cx="1368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/>
              <a:t>Phenotype</a:t>
            </a:r>
          </a:p>
        </p:txBody>
      </p:sp>
      <p:cxnSp>
        <p:nvCxnSpPr>
          <p:cNvPr id="66" name="Conector recto 65"/>
          <p:cNvCxnSpPr/>
          <p:nvPr/>
        </p:nvCxnSpPr>
        <p:spPr bwMode="auto">
          <a:xfrm>
            <a:off x="5508625" y="3357563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Conector recto 66"/>
          <p:cNvCxnSpPr/>
          <p:nvPr/>
        </p:nvCxnSpPr>
        <p:spPr bwMode="auto">
          <a:xfrm>
            <a:off x="6156325" y="3357563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Conector recto 67"/>
          <p:cNvCxnSpPr/>
          <p:nvPr/>
        </p:nvCxnSpPr>
        <p:spPr bwMode="auto">
          <a:xfrm>
            <a:off x="6804025" y="3357563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Caixa de texto 25"/>
          <p:cNvSpPr txBox="1">
            <a:spLocks noChangeArrowheads="1"/>
          </p:cNvSpPr>
          <p:nvPr/>
        </p:nvSpPr>
        <p:spPr bwMode="auto">
          <a:xfrm>
            <a:off x="4787900" y="3716338"/>
            <a:ext cx="288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1</a:t>
            </a:r>
          </a:p>
        </p:txBody>
      </p:sp>
      <p:sp>
        <p:nvSpPr>
          <p:cNvPr id="70" name="Caixa de texto 26"/>
          <p:cNvSpPr txBox="1">
            <a:spLocks noChangeArrowheads="1"/>
          </p:cNvSpPr>
          <p:nvPr/>
        </p:nvSpPr>
        <p:spPr bwMode="auto">
          <a:xfrm>
            <a:off x="4787900" y="450850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0</a:t>
            </a:r>
          </a:p>
        </p:txBody>
      </p:sp>
      <p:sp>
        <p:nvSpPr>
          <p:cNvPr id="71" name="Caixa de texto 27"/>
          <p:cNvSpPr txBox="1">
            <a:spLocks noChangeArrowheads="1"/>
          </p:cNvSpPr>
          <p:nvPr/>
        </p:nvSpPr>
        <p:spPr bwMode="auto">
          <a:xfrm>
            <a:off x="5364163" y="5219700"/>
            <a:ext cx="28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0</a:t>
            </a:r>
          </a:p>
        </p:txBody>
      </p:sp>
      <p:sp>
        <p:nvSpPr>
          <p:cNvPr id="72" name="Caixa de texto 28"/>
          <p:cNvSpPr txBox="1">
            <a:spLocks noChangeArrowheads="1"/>
          </p:cNvSpPr>
          <p:nvPr/>
        </p:nvSpPr>
        <p:spPr bwMode="auto">
          <a:xfrm>
            <a:off x="6011863" y="521970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1</a:t>
            </a:r>
          </a:p>
        </p:txBody>
      </p:sp>
      <p:sp>
        <p:nvSpPr>
          <p:cNvPr id="73" name="Caixa de texto 29"/>
          <p:cNvSpPr txBox="1">
            <a:spLocks noChangeArrowheads="1"/>
          </p:cNvSpPr>
          <p:nvPr/>
        </p:nvSpPr>
        <p:spPr bwMode="auto">
          <a:xfrm>
            <a:off x="6659563" y="521970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2</a:t>
            </a:r>
          </a:p>
        </p:txBody>
      </p:sp>
      <p:sp>
        <p:nvSpPr>
          <p:cNvPr id="74" name="Caixa de texto 73"/>
          <p:cNvSpPr txBox="1"/>
          <p:nvPr/>
        </p:nvSpPr>
        <p:spPr>
          <a:xfrm>
            <a:off x="5435600" y="5426075"/>
            <a:ext cx="576263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1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1</a:t>
            </a:r>
          </a:p>
        </p:txBody>
      </p:sp>
      <p:sp>
        <p:nvSpPr>
          <p:cNvPr id="75" name="Caixa de texto 74"/>
          <p:cNvSpPr txBox="1"/>
          <p:nvPr/>
        </p:nvSpPr>
        <p:spPr>
          <a:xfrm>
            <a:off x="6084888" y="5426075"/>
            <a:ext cx="574675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1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2</a:t>
            </a:r>
          </a:p>
        </p:txBody>
      </p:sp>
      <p:sp>
        <p:nvSpPr>
          <p:cNvPr id="76" name="Caixa de texto 75"/>
          <p:cNvSpPr txBox="1"/>
          <p:nvPr/>
        </p:nvSpPr>
        <p:spPr>
          <a:xfrm>
            <a:off x="6732588" y="5426075"/>
            <a:ext cx="576262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2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2</a:t>
            </a:r>
          </a:p>
        </p:txBody>
      </p:sp>
      <p:sp>
        <p:nvSpPr>
          <p:cNvPr id="77" name="Elipse 33"/>
          <p:cNvSpPr>
            <a:spLocks noChangeArrowheads="1"/>
          </p:cNvSpPr>
          <p:nvPr/>
        </p:nvSpPr>
        <p:spPr bwMode="auto">
          <a:xfrm>
            <a:off x="5435600" y="4652963"/>
            <a:ext cx="144463" cy="144462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78" name="Elipse 34"/>
          <p:cNvSpPr>
            <a:spLocks noChangeArrowheads="1"/>
          </p:cNvSpPr>
          <p:nvPr/>
        </p:nvSpPr>
        <p:spPr bwMode="auto">
          <a:xfrm>
            <a:off x="6732588" y="3860800"/>
            <a:ext cx="142875" cy="144463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cxnSp>
        <p:nvCxnSpPr>
          <p:cNvPr id="79" name="Conector recto 78"/>
          <p:cNvCxnSpPr>
            <a:stCxn id="78" idx="3"/>
            <a:endCxn id="77" idx="7"/>
          </p:cNvCxnSpPr>
          <p:nvPr/>
        </p:nvCxnSpPr>
        <p:spPr bwMode="auto">
          <a:xfrm flipH="1">
            <a:off x="5559425" y="3984625"/>
            <a:ext cx="1193800" cy="688975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Elipse 35"/>
          <p:cNvSpPr>
            <a:spLocks noChangeArrowheads="1"/>
          </p:cNvSpPr>
          <p:nvPr/>
        </p:nvSpPr>
        <p:spPr bwMode="auto">
          <a:xfrm>
            <a:off x="6084888" y="3860800"/>
            <a:ext cx="142875" cy="144463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81" name="Chave dereita 42"/>
          <p:cNvSpPr>
            <a:spLocks/>
          </p:cNvSpPr>
          <p:nvPr/>
        </p:nvSpPr>
        <p:spPr bwMode="auto">
          <a:xfrm>
            <a:off x="6264275" y="4319588"/>
            <a:ext cx="144463" cy="396875"/>
          </a:xfrm>
          <a:prstGeom prst="rightBrace">
            <a:avLst>
              <a:gd name="adj1" fmla="val 8331"/>
              <a:gd name="adj2" fmla="val 50000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82" name="Caixa de texto 43"/>
          <p:cNvSpPr txBox="1">
            <a:spLocks noChangeArrowheads="1"/>
          </p:cNvSpPr>
          <p:nvPr/>
        </p:nvSpPr>
        <p:spPr bwMode="auto">
          <a:xfrm>
            <a:off x="6372225" y="4292600"/>
            <a:ext cx="28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i="1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3" name="Chave dereita 44"/>
          <p:cNvSpPr>
            <a:spLocks/>
          </p:cNvSpPr>
          <p:nvPr/>
        </p:nvSpPr>
        <p:spPr bwMode="auto">
          <a:xfrm>
            <a:off x="6948488" y="3933825"/>
            <a:ext cx="144462" cy="790575"/>
          </a:xfrm>
          <a:prstGeom prst="rightBrace">
            <a:avLst>
              <a:gd name="adj1" fmla="val 8285"/>
              <a:gd name="adj2" fmla="val 50000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84" name="Caixa de texto 45"/>
          <p:cNvSpPr txBox="1">
            <a:spLocks noChangeArrowheads="1"/>
          </p:cNvSpPr>
          <p:nvPr/>
        </p:nvSpPr>
        <p:spPr bwMode="auto">
          <a:xfrm>
            <a:off x="7019925" y="4111625"/>
            <a:ext cx="4619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s-ES" i="1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5" name="Chave dereita 37"/>
          <p:cNvSpPr>
            <a:spLocks/>
          </p:cNvSpPr>
          <p:nvPr/>
        </p:nvSpPr>
        <p:spPr bwMode="auto">
          <a:xfrm rot="10800000">
            <a:off x="5903913" y="3933825"/>
            <a:ext cx="144462" cy="395288"/>
          </a:xfrm>
          <a:prstGeom prst="rightBrace">
            <a:avLst>
              <a:gd name="adj1" fmla="val 8298"/>
              <a:gd name="adj2" fmla="val 48796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86" name="Caixa de texto 38"/>
          <p:cNvSpPr txBox="1">
            <a:spLocks noChangeArrowheads="1"/>
          </p:cNvSpPr>
          <p:nvPr/>
        </p:nvSpPr>
        <p:spPr bwMode="auto">
          <a:xfrm>
            <a:off x="5651500" y="3933825"/>
            <a:ext cx="288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i="1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87" name="33 CuadroTexto"/>
          <p:cNvSpPr txBox="1"/>
          <p:nvPr/>
        </p:nvSpPr>
        <p:spPr>
          <a:xfrm>
            <a:off x="4575420" y="3142709"/>
            <a:ext cx="42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l-ES" sz="3600" b="1" i="1" dirty="0" smtClean="0"/>
              <a:t>G</a:t>
            </a:r>
            <a:endParaRPr lang="gl-ES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Evolution of the variance partition</a:t>
            </a:r>
            <a:endParaRPr lang="en-GB" b="1" dirty="0"/>
          </a:p>
        </p:txBody>
      </p:sp>
      <p:sp>
        <p:nvSpPr>
          <p:cNvPr id="6" name="Caixa de texto 5"/>
          <p:cNvSpPr txBox="1"/>
          <p:nvPr/>
        </p:nvSpPr>
        <p:spPr>
          <a:xfrm>
            <a:off x="1691680" y="4422591"/>
            <a:ext cx="73803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dirty="0" smtClean="0"/>
              <a:t>The dynamics of the variance components along selection processes can be very complex</a:t>
            </a:r>
          </a:p>
          <a:p>
            <a:pPr>
              <a:spcAft>
                <a:spcPts val="1200"/>
              </a:spcAft>
            </a:pPr>
            <a:r>
              <a:rPr lang="en-GB" sz="2000" dirty="0" smtClean="0"/>
              <a:t>In particular, the additive variance is not supposed to only experience boosts, but it can actually </a:t>
            </a:r>
            <a:r>
              <a:rPr lang="en-GB" sz="2000" b="1" dirty="0" smtClean="0"/>
              <a:t>virtually vanish</a:t>
            </a:r>
            <a:r>
              <a:rPr lang="en-GB" sz="2000" dirty="0" smtClean="0"/>
              <a:t> temporarily</a:t>
            </a:r>
            <a:endParaRPr lang="en-GB" sz="2000" b="1" dirty="0" smtClean="0"/>
          </a:p>
          <a:p>
            <a:pPr>
              <a:spcAft>
                <a:spcPts val="1200"/>
              </a:spcAft>
            </a:pPr>
            <a:r>
              <a:rPr lang="en-GB" sz="2000" dirty="0" smtClean="0"/>
              <a:t>This is actually an example of </a:t>
            </a:r>
            <a:r>
              <a:rPr lang="en-GB" sz="2000" b="1" dirty="0" smtClean="0"/>
              <a:t>phenotypic</a:t>
            </a:r>
            <a:r>
              <a:rPr lang="en-GB" sz="2000" dirty="0" smtClean="0"/>
              <a:t> </a:t>
            </a:r>
            <a:r>
              <a:rPr lang="en-GB" sz="2000" b="1" dirty="0" smtClean="0"/>
              <a:t>stasis</a:t>
            </a:r>
            <a:r>
              <a:rPr lang="en-GB" sz="2000" dirty="0" smtClean="0"/>
              <a:t>, which could be longer with more </a:t>
            </a:r>
            <a:r>
              <a:rPr lang="en-GB" sz="2000" dirty="0" err="1" smtClean="0"/>
              <a:t>epistatic</a:t>
            </a:r>
            <a:r>
              <a:rPr lang="en-GB" sz="2000" dirty="0" smtClean="0"/>
              <a:t> loci involved</a:t>
            </a:r>
            <a:endParaRPr lang="en-GB" sz="2000" dirty="0"/>
          </a:p>
        </p:txBody>
      </p:sp>
      <p:sp>
        <p:nvSpPr>
          <p:cNvPr id="7" name="Caixa de texto 6"/>
          <p:cNvSpPr txBox="1"/>
          <p:nvPr/>
        </p:nvSpPr>
        <p:spPr>
          <a:xfrm rot="16200000">
            <a:off x="-849794" y="2802123"/>
            <a:ext cx="3528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W x D Stabilizing  Selection</a:t>
            </a:r>
            <a:endParaRPr lang="en-GB" sz="2400" dirty="0"/>
          </a:p>
        </p:txBody>
      </p:sp>
      <p:sp>
        <p:nvSpPr>
          <p:cNvPr id="8" name="Rectángulo arredondado 7"/>
          <p:cNvSpPr/>
          <p:nvPr/>
        </p:nvSpPr>
        <p:spPr bwMode="auto">
          <a:xfrm rot="16200000">
            <a:off x="3591192" y="-792168"/>
            <a:ext cx="3025775" cy="72887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 smtClean="0"/>
          </a:p>
          <a:p>
            <a:pPr>
              <a:defRPr/>
            </a:pPr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1491" t="879" b="879"/>
          <a:stretch>
            <a:fillRect/>
          </a:stretch>
        </p:blipFill>
        <p:spPr bwMode="auto">
          <a:xfrm>
            <a:off x="1897838" y="1555350"/>
            <a:ext cx="3063401" cy="2592288"/>
          </a:xfrm>
          <a:prstGeom prst="rect">
            <a:avLst/>
          </a:prstGeom>
          <a:noFill/>
          <a:ln w="12700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4407" y="1555350"/>
            <a:ext cx="3006048" cy="2592288"/>
          </a:xfrm>
          <a:prstGeom prst="rect">
            <a:avLst/>
          </a:prstGeom>
          <a:noFill/>
          <a:ln w="12700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13" name="Picture 4" descr="http://icons-ak.wunderground.com/data/wximagenew/p/pincollector1/559.jpg"/>
          <p:cNvPicPr>
            <a:picLocks noChangeAspect="1" noChangeArrowheads="1"/>
          </p:cNvPicPr>
          <p:nvPr/>
        </p:nvPicPr>
        <p:blipFill>
          <a:blip r:embed="rId4" cstate="print"/>
          <a:srcRect l="9121" t="8268" r="8420" b="5906"/>
          <a:stretch>
            <a:fillRect/>
          </a:stretch>
        </p:blipFill>
        <p:spPr bwMode="auto">
          <a:xfrm>
            <a:off x="467544" y="5328592"/>
            <a:ext cx="1083488" cy="134076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412776"/>
            <a:ext cx="3672408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1" y="1400519"/>
            <a:ext cx="3888432" cy="404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Evolutionary plateaus</a:t>
            </a:r>
            <a:r>
              <a:rPr kumimoji="0" lang="en-GB" sz="4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and stasis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aixa de texto 4"/>
          <p:cNvSpPr txBox="1"/>
          <p:nvPr/>
        </p:nvSpPr>
        <p:spPr>
          <a:xfrm>
            <a:off x="1979712" y="5229200"/>
            <a:ext cx="69127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z="2400" dirty="0" smtClean="0"/>
              <a:t>An </a:t>
            </a:r>
            <a:r>
              <a:rPr lang="en-GB" sz="2400" b="1" dirty="0" smtClean="0"/>
              <a:t>evolutionary plateau </a:t>
            </a:r>
            <a:r>
              <a:rPr lang="en-GB" sz="2400" dirty="0" smtClean="0"/>
              <a:t>(maybe to the level of </a:t>
            </a:r>
            <a:r>
              <a:rPr lang="en-GB" sz="2400" b="1" dirty="0" smtClean="0"/>
              <a:t>stasis</a:t>
            </a:r>
            <a:r>
              <a:rPr lang="en-GB" sz="2400" dirty="0" smtClean="0"/>
              <a:t>) actually occurred during the selection process of the QTL mapping experiment</a:t>
            </a:r>
            <a:endParaRPr lang="en-GB" sz="2400" dirty="0"/>
          </a:p>
        </p:txBody>
      </p:sp>
      <p:sp>
        <p:nvSpPr>
          <p:cNvPr id="6" name="Caixa de texto 5"/>
          <p:cNvSpPr txBox="1"/>
          <p:nvPr/>
        </p:nvSpPr>
        <p:spPr>
          <a:xfrm>
            <a:off x="7308304" y="3131676"/>
            <a:ext cx="1440160" cy="369332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MUTATION</a:t>
            </a:r>
            <a:endParaRPr lang="en-GB" b="1" dirty="0"/>
          </a:p>
        </p:txBody>
      </p:sp>
      <p:cxnSp>
        <p:nvCxnSpPr>
          <p:cNvPr id="10" name="Conector recto de frecha 9"/>
          <p:cNvCxnSpPr>
            <a:stCxn id="6" idx="0"/>
          </p:cNvCxnSpPr>
          <p:nvPr/>
        </p:nvCxnSpPr>
        <p:spPr>
          <a:xfrm flipH="1" flipV="1">
            <a:off x="7380312" y="2555612"/>
            <a:ext cx="648072" cy="576064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 de texto 12"/>
          <p:cNvSpPr txBox="1"/>
          <p:nvPr/>
        </p:nvSpPr>
        <p:spPr>
          <a:xfrm>
            <a:off x="6084168" y="6095037"/>
            <a:ext cx="305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 </a:t>
            </a:r>
            <a:r>
              <a:rPr lang="en-GB" dirty="0" err="1" smtClean="0"/>
              <a:t>Rouzic</a:t>
            </a:r>
            <a:r>
              <a:rPr lang="en-GB" dirty="0" smtClean="0"/>
              <a:t> and </a:t>
            </a:r>
            <a:r>
              <a:rPr lang="en-GB" dirty="0" err="1" smtClean="0"/>
              <a:t>Álvarez</a:t>
            </a:r>
            <a:r>
              <a:rPr lang="en-GB" dirty="0" smtClean="0"/>
              <a:t>-Castro 2016 </a:t>
            </a:r>
            <a:r>
              <a:rPr lang="en-GB" i="1" dirty="0" smtClean="0"/>
              <a:t>The Am Nat </a:t>
            </a:r>
            <a:r>
              <a:rPr lang="en-GB" dirty="0" smtClean="0"/>
              <a:t>(In press)</a:t>
            </a:r>
            <a:endParaRPr lang="en-GB" dirty="0"/>
          </a:p>
        </p:txBody>
      </p:sp>
      <p:pic>
        <p:nvPicPr>
          <p:cNvPr id="12" name="Picture 2" descr="http://www.slu.se/Global/externwebben/overgripande-slu-bilder/om-slu-bilder/aktuellt-bilder/2011/Hons_fotoVincent_J.Musi_440px.jpg"/>
          <p:cNvPicPr>
            <a:picLocks noChangeAspect="1" noChangeArrowheads="1"/>
          </p:cNvPicPr>
          <p:nvPr/>
        </p:nvPicPr>
        <p:blipFill>
          <a:blip r:embed="rId4" cstate="print"/>
          <a:srcRect r="9019"/>
          <a:stretch>
            <a:fillRect/>
          </a:stretch>
        </p:blipFill>
        <p:spPr bwMode="auto">
          <a:xfrm>
            <a:off x="323528" y="5445224"/>
            <a:ext cx="1512168" cy="1106834"/>
          </a:xfrm>
          <a:prstGeom prst="rect">
            <a:avLst/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9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124744"/>
            <a:ext cx="7386076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Plateaus with</a:t>
            </a:r>
            <a:r>
              <a:rPr kumimoji="0" lang="en-GB" sz="4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two </a:t>
            </a:r>
            <a:r>
              <a:rPr kumimoji="0" lang="en-GB" sz="4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biallelic</a:t>
            </a:r>
            <a:r>
              <a:rPr kumimoji="0" lang="en-GB" sz="4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loci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44824"/>
            <a:ext cx="6912768" cy="415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 smtClean="0">
                <a:latin typeface="+mj-lt"/>
                <a:ea typeface="+mj-ea"/>
                <a:cs typeface="+mj-cs"/>
              </a:rPr>
              <a:t>Historical perspective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Caixa de texto 20"/>
          <p:cNvSpPr txBox="1">
            <a:spLocks noChangeArrowheads="1"/>
          </p:cNvSpPr>
          <p:nvPr/>
        </p:nvSpPr>
        <p:spPr bwMode="auto">
          <a:xfrm>
            <a:off x="6661819" y="2636143"/>
            <a:ext cx="1582514" cy="36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GB" sz="1700" dirty="0" smtClean="0"/>
              <a:t>Production</a:t>
            </a:r>
            <a:endParaRPr lang="en-GB" sz="1700" dirty="0"/>
          </a:p>
        </p:txBody>
      </p:sp>
      <p:pic>
        <p:nvPicPr>
          <p:cNvPr id="5" name="Picture 8" descr="http://funwithbulls.files.wordpress.com/2011/09/506ho233_ryley_dam_graz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1052736"/>
            <a:ext cx="2189162" cy="156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 de texto 25"/>
          <p:cNvSpPr txBox="1">
            <a:spLocks noChangeArrowheads="1"/>
          </p:cNvSpPr>
          <p:nvPr/>
        </p:nvSpPr>
        <p:spPr bwMode="auto">
          <a:xfrm>
            <a:off x="6083598" y="6387356"/>
            <a:ext cx="244792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GB" sz="1700" dirty="0" smtClean="0"/>
              <a:t>Demographic history</a:t>
            </a:r>
            <a:endParaRPr lang="en-GB" sz="1700" dirty="0"/>
          </a:p>
        </p:txBody>
      </p:sp>
      <p:pic>
        <p:nvPicPr>
          <p:cNvPr id="7" name="Picture 2" descr="http://www.usc.es/noia-genetic-effects-model/imagenes/cabecera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5652343"/>
            <a:ext cx="2303463" cy="744538"/>
          </a:xfrm>
          <a:prstGeom prst="rect">
            <a:avLst/>
          </a:prstGeom>
          <a:noFill/>
          <a:ln w="25400">
            <a:solidFill>
              <a:srgbClr val="3333CC"/>
            </a:solidFill>
            <a:miter lim="800000"/>
            <a:headEnd/>
            <a:tailEnd/>
          </a:ln>
        </p:spPr>
      </p:pic>
      <p:sp>
        <p:nvSpPr>
          <p:cNvPr id="8" name="Caixa de texto 19"/>
          <p:cNvSpPr txBox="1">
            <a:spLocks noChangeArrowheads="1"/>
          </p:cNvSpPr>
          <p:nvPr/>
        </p:nvSpPr>
        <p:spPr bwMode="auto">
          <a:xfrm>
            <a:off x="7236495" y="4798318"/>
            <a:ext cx="1584176" cy="358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GB" sz="1700" dirty="0" smtClean="0"/>
              <a:t>Systems biology</a:t>
            </a:r>
            <a:endParaRPr lang="en-GB" sz="1700" dirty="0"/>
          </a:p>
        </p:txBody>
      </p:sp>
      <p:pic>
        <p:nvPicPr>
          <p:cNvPr id="9" name="Picture 3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7235130" y="3140968"/>
            <a:ext cx="1657350" cy="1657350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0" name="Caixa de texto 27"/>
          <p:cNvSpPr txBox="1">
            <a:spLocks noChangeArrowheads="1"/>
          </p:cNvSpPr>
          <p:nvPr/>
        </p:nvSpPr>
        <p:spPr bwMode="auto">
          <a:xfrm>
            <a:off x="826963" y="6135390"/>
            <a:ext cx="35290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800" dirty="0"/>
              <a:t>http://funwithbulls.wordpress.com/category/dairy-genomics/</a:t>
            </a:r>
            <a:br>
              <a:rPr lang="es-ES" sz="800" dirty="0"/>
            </a:br>
            <a:r>
              <a:rPr lang="es-ES" sz="800" dirty="0"/>
              <a:t>Ernesto </a:t>
            </a:r>
            <a:r>
              <a:rPr lang="es-ES" sz="800" dirty="0" err="1"/>
              <a:t>Gonzásez</a:t>
            </a:r>
            <a:r>
              <a:rPr lang="es-ES" sz="800" dirty="0"/>
              <a:t> </a:t>
            </a:r>
            <a:r>
              <a:rPr lang="es-ES" sz="800" dirty="0" err="1"/>
              <a:t>Torterolo</a:t>
            </a:r>
            <a:r>
              <a:rPr lang="es-ES" sz="800" dirty="0"/>
              <a:t> e </a:t>
            </a:r>
            <a:r>
              <a:rPr lang="es-ES" sz="800" dirty="0" err="1"/>
              <a:t>Náchok</a:t>
            </a:r>
            <a:r>
              <a:rPr lang="es-ES" sz="800" dirty="0"/>
              <a:t/>
            </a:r>
            <a:br>
              <a:rPr lang="es-ES" sz="800" dirty="0"/>
            </a:br>
            <a:r>
              <a:rPr lang="es-ES" sz="800" dirty="0"/>
              <a:t>http://theteterszone.tripod.com/catapultay.html</a:t>
            </a:r>
          </a:p>
        </p:txBody>
      </p:sp>
      <p:sp>
        <p:nvSpPr>
          <p:cNvPr id="11" name="Caixa de texto 10"/>
          <p:cNvSpPr txBox="1"/>
          <p:nvPr/>
        </p:nvSpPr>
        <p:spPr>
          <a:xfrm>
            <a:off x="251520" y="1321604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 smtClean="0"/>
              <a:t>Kliman</a:t>
            </a:r>
            <a:r>
              <a:rPr lang="en-GB" sz="1400" dirty="0" smtClean="0"/>
              <a:t> (Ed.) 2016 </a:t>
            </a:r>
            <a:r>
              <a:rPr lang="en-GB" sz="1400" dirty="0" err="1" smtClean="0"/>
              <a:t>Encyclopedia</a:t>
            </a:r>
            <a:r>
              <a:rPr lang="en-GB" sz="1400" dirty="0" smtClean="0"/>
              <a:t> of Evolutionary Biology. </a:t>
            </a:r>
            <a:r>
              <a:rPr lang="en-GB" sz="1400" dirty="0" err="1" smtClean="0"/>
              <a:t>Vol</a:t>
            </a:r>
            <a:r>
              <a:rPr lang="en-GB" sz="1400" dirty="0" smtClean="0"/>
              <a:t> 2 Quantitative Genetics. Elsevier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mtClean="0"/>
              <a:t>The black box of genetic effects</a:t>
            </a:r>
            <a:endParaRPr lang="en-GB" b="1"/>
          </a:p>
        </p:txBody>
      </p:sp>
      <p:cxnSp>
        <p:nvCxnSpPr>
          <p:cNvPr id="3" name="Conector recto de frecha 2"/>
          <p:cNvCxnSpPr/>
          <p:nvPr/>
        </p:nvCxnSpPr>
        <p:spPr>
          <a:xfrm flipV="1">
            <a:off x="2123728" y="2348880"/>
            <a:ext cx="3672408" cy="216024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recha 3"/>
          <p:cNvCxnSpPr/>
          <p:nvPr/>
        </p:nvCxnSpPr>
        <p:spPr>
          <a:xfrm>
            <a:off x="4355976" y="3212976"/>
            <a:ext cx="1368152" cy="100811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recha 4"/>
          <p:cNvCxnSpPr/>
          <p:nvPr/>
        </p:nvCxnSpPr>
        <p:spPr>
          <a:xfrm>
            <a:off x="2123728" y="4509120"/>
            <a:ext cx="3600400" cy="0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recha 5"/>
          <p:cNvCxnSpPr/>
          <p:nvPr/>
        </p:nvCxnSpPr>
        <p:spPr>
          <a:xfrm>
            <a:off x="3707904" y="4509120"/>
            <a:ext cx="2088232" cy="1728192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4860032" y="3789040"/>
            <a:ext cx="1512168" cy="1296144"/>
          </a:xfrm>
          <a:prstGeom prst="ellipse">
            <a:avLst/>
          </a:prstGeom>
          <a:solidFill>
            <a:schemeClr val="accent2">
              <a:lumMod val="40000"/>
              <a:lumOff val="60000"/>
              <a:alpha val="39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 de texto 7"/>
          <p:cNvSpPr txBox="1"/>
          <p:nvPr/>
        </p:nvSpPr>
        <p:spPr>
          <a:xfrm>
            <a:off x="1835696" y="1340768"/>
            <a:ext cx="20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Quantitative Genetics</a:t>
            </a:r>
            <a:endParaRPr lang="en-GB" sz="24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Caixa de texto 8"/>
          <p:cNvSpPr txBox="1"/>
          <p:nvPr/>
        </p:nvSpPr>
        <p:spPr>
          <a:xfrm>
            <a:off x="1835696" y="5550331"/>
            <a:ext cx="20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00B050"/>
                </a:solidFill>
              </a:rPr>
              <a:t>Population Genetics</a:t>
            </a:r>
            <a:endParaRPr lang="en-GB" sz="2400" b="1" dirty="0">
              <a:solidFill>
                <a:srgbClr val="00B050"/>
              </a:solidFill>
            </a:endParaRPr>
          </a:p>
        </p:txBody>
      </p:sp>
      <p:sp>
        <p:nvSpPr>
          <p:cNvPr id="10" name="Caixa de texto 9"/>
          <p:cNvSpPr txBox="1"/>
          <p:nvPr/>
        </p:nvSpPr>
        <p:spPr>
          <a:xfrm>
            <a:off x="3419872" y="414908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1970s</a:t>
            </a:r>
            <a:endParaRPr lang="en-GB"/>
          </a:p>
        </p:txBody>
      </p:sp>
      <p:sp>
        <p:nvSpPr>
          <p:cNvPr id="11" name="Caixa de texto 10"/>
          <p:cNvSpPr txBox="1"/>
          <p:nvPr/>
        </p:nvSpPr>
        <p:spPr>
          <a:xfrm>
            <a:off x="3851920" y="278092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1990s</a:t>
            </a:r>
            <a:endParaRPr lang="en-GB" dirty="0"/>
          </a:p>
        </p:txBody>
      </p:sp>
      <p:sp>
        <p:nvSpPr>
          <p:cNvPr id="12" name="Caixa de texto 11"/>
          <p:cNvSpPr txBox="1"/>
          <p:nvPr/>
        </p:nvSpPr>
        <p:spPr>
          <a:xfrm>
            <a:off x="1547664" y="413978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1900s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4644008" y="318335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QTLs</a:t>
            </a:r>
            <a:endParaRPr lang="en-GB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Caixa de texto 13"/>
          <p:cNvSpPr txBox="1"/>
          <p:nvPr/>
        </p:nvSpPr>
        <p:spPr>
          <a:xfrm>
            <a:off x="3347864" y="5085184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00B050"/>
                </a:solidFill>
              </a:rPr>
              <a:t>Neutral markers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780928"/>
            <a:ext cx="2335961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Arco 18"/>
          <p:cNvSpPr/>
          <p:nvPr/>
        </p:nvSpPr>
        <p:spPr>
          <a:xfrm>
            <a:off x="2267744" y="2204864"/>
            <a:ext cx="3816424" cy="1368152"/>
          </a:xfrm>
          <a:prstGeom prst="arc">
            <a:avLst>
              <a:gd name="adj1" fmla="val 10878954"/>
              <a:gd name="adj2" fmla="val 18524214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988" name="Picture 4" descr="https://elearning.industriallogic.com/gh/albums/theBasics/microtestDesign/images/blackBo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6809" y="1916832"/>
            <a:ext cx="845311" cy="648072"/>
          </a:xfrm>
          <a:prstGeom prst="rect">
            <a:avLst/>
          </a:prstGeom>
          <a:noFill/>
        </p:spPr>
      </p:pic>
      <p:cxnSp>
        <p:nvCxnSpPr>
          <p:cNvPr id="20" name="Conector recto de frecha 19"/>
          <p:cNvCxnSpPr/>
          <p:nvPr/>
        </p:nvCxnSpPr>
        <p:spPr>
          <a:xfrm flipV="1">
            <a:off x="5076056" y="4725144"/>
            <a:ext cx="576064" cy="936104"/>
          </a:xfrm>
          <a:prstGeom prst="straightConnector1">
            <a:avLst/>
          </a:prstGeom>
          <a:ln w="508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 de texto 26"/>
          <p:cNvSpPr txBox="1"/>
          <p:nvPr/>
        </p:nvSpPr>
        <p:spPr>
          <a:xfrm>
            <a:off x="5292080" y="5086925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00B050"/>
                </a:solidFill>
              </a:rPr>
              <a:t>Footprint of selection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0" name="Caixa de texto 29"/>
          <p:cNvSpPr txBox="1"/>
          <p:nvPr/>
        </p:nvSpPr>
        <p:spPr>
          <a:xfrm>
            <a:off x="4716016" y="579597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2000s</a:t>
            </a:r>
            <a:endParaRPr lang="en-GB" dirty="0"/>
          </a:p>
        </p:txBody>
      </p:sp>
      <p:sp>
        <p:nvSpPr>
          <p:cNvPr id="32" name="Caixa de texto 31"/>
          <p:cNvSpPr txBox="1"/>
          <p:nvPr/>
        </p:nvSpPr>
        <p:spPr>
          <a:xfrm>
            <a:off x="6300192" y="3789040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 smtClean="0">
                <a:solidFill>
                  <a:srgbClr val="7030A0"/>
                </a:solidFill>
              </a:rPr>
              <a:t>Evlotionary</a:t>
            </a:r>
            <a:r>
              <a:rPr lang="en-GB" sz="2400" b="1" dirty="0" smtClean="0">
                <a:solidFill>
                  <a:srgbClr val="7030A0"/>
                </a:solidFill>
              </a:rPr>
              <a:t> Quantitative Genetics</a:t>
            </a:r>
            <a:endParaRPr lang="en-GB" sz="24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655" y="1412776"/>
            <a:ext cx="1727445" cy="2304256"/>
          </a:xfrm>
          <a:prstGeom prst="rect">
            <a:avLst/>
          </a:prstGeom>
          <a:noFill/>
          <a:ln w="25400">
            <a:solidFill>
              <a:srgbClr val="333399"/>
            </a:solidFill>
            <a:miter lim="800000"/>
            <a:headEnd/>
            <a:tailEnd/>
          </a:ln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 smtClean="0">
                <a:latin typeface="+mj-lt"/>
                <a:ea typeface="+mj-ea"/>
                <a:cs typeface="+mj-cs"/>
              </a:rPr>
              <a:t>One century after Fisher (1918)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aixa de texto 4"/>
          <p:cNvSpPr txBox="1"/>
          <p:nvPr/>
        </p:nvSpPr>
        <p:spPr>
          <a:xfrm>
            <a:off x="2411760" y="1268760"/>
            <a:ext cx="6408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/>
              <a:t>Fisher (1918) established genetic modelling with a black-box approach that enabled instant </a:t>
            </a:r>
            <a:r>
              <a:rPr lang="en-GB" sz="2000" b="1" dirty="0" smtClean="0"/>
              <a:t>applicability</a:t>
            </a:r>
            <a:r>
              <a:rPr lang="en-GB" sz="2000" dirty="0" smtClean="0"/>
              <a:t> of quantitative genetics to plant and animal breeding</a:t>
            </a:r>
            <a:endParaRPr lang="en-GB" sz="2000" dirty="0"/>
          </a:p>
        </p:txBody>
      </p:sp>
      <p:sp>
        <p:nvSpPr>
          <p:cNvPr id="6" name="Caixa de texto 5"/>
          <p:cNvSpPr txBox="1"/>
          <p:nvPr/>
        </p:nvSpPr>
        <p:spPr>
          <a:xfrm>
            <a:off x="2411760" y="2492896"/>
            <a:ext cx="6408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/>
              <a:t>This occurred about two decades before the DNA was found to be the molecule of inheritance, three decades and a half before its structure was revealed, </a:t>
            </a:r>
            <a:r>
              <a:rPr lang="en-GB" sz="2000" b="1" dirty="0" smtClean="0"/>
              <a:t>seven decades before the advent of gene mapping</a:t>
            </a:r>
            <a:endParaRPr lang="en-GB" sz="2000" b="1" dirty="0"/>
          </a:p>
        </p:txBody>
      </p:sp>
      <p:sp>
        <p:nvSpPr>
          <p:cNvPr id="7" name="Caixa de texto 6"/>
          <p:cNvSpPr txBox="1"/>
          <p:nvPr/>
        </p:nvSpPr>
        <p:spPr>
          <a:xfrm>
            <a:off x="251520" y="4005064"/>
            <a:ext cx="856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/>
              <a:t>While the black-box approach will keep on providing useful results, </a:t>
            </a:r>
            <a:r>
              <a:rPr lang="en-GB" sz="2000" dirty="0" smtClean="0"/>
              <a:t>gene-mapping proves </a:t>
            </a:r>
            <a:r>
              <a:rPr lang="en-GB" sz="2000" dirty="0" smtClean="0"/>
              <a:t>to be a key tool to open </a:t>
            </a:r>
            <a:r>
              <a:rPr lang="en-GB" sz="2000" b="1" dirty="0" smtClean="0"/>
              <a:t>new possibilities </a:t>
            </a:r>
            <a:r>
              <a:rPr lang="en-GB" sz="2000" dirty="0" smtClean="0"/>
              <a:t>for improving our understanding of the evolutionary processes</a:t>
            </a:r>
            <a:endParaRPr lang="en-GB" sz="2000" dirty="0"/>
          </a:p>
        </p:txBody>
      </p:sp>
      <p:sp>
        <p:nvSpPr>
          <p:cNvPr id="8" name="Caixa de texto 7"/>
          <p:cNvSpPr txBox="1"/>
          <p:nvPr/>
        </p:nvSpPr>
        <p:spPr>
          <a:xfrm>
            <a:off x="251520" y="5149641"/>
            <a:ext cx="856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/>
              <a:t>For carrying on this line of work, we need to attain a satisfactory </a:t>
            </a:r>
            <a:r>
              <a:rPr lang="en-GB" sz="2000" b="1" dirty="0" smtClean="0"/>
              <a:t>update</a:t>
            </a:r>
            <a:r>
              <a:rPr lang="en-GB" sz="2000" dirty="0" smtClean="0"/>
              <a:t> of the </a:t>
            </a:r>
            <a:r>
              <a:rPr lang="en-GB" sz="2000" b="1" dirty="0" smtClean="0"/>
              <a:t>models </a:t>
            </a:r>
            <a:r>
              <a:rPr lang="en-GB" sz="2000" b="1" dirty="0" smtClean="0"/>
              <a:t>of genetic effects </a:t>
            </a:r>
            <a:r>
              <a:rPr lang="en-GB" sz="2000" dirty="0" smtClean="0"/>
              <a:t>with which Fisher established the field of quantitative genetics (and to promote a creative use of them)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4 CuadroTexto"/>
          <p:cNvSpPr txBox="1">
            <a:spLocks noChangeArrowheads="1"/>
          </p:cNvSpPr>
          <p:nvPr/>
        </p:nvSpPr>
        <p:spPr bwMode="auto">
          <a:xfrm>
            <a:off x="323528" y="476672"/>
            <a:ext cx="84249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gl-ES" sz="3600" dirty="0" smtClean="0"/>
              <a:t>Google: </a:t>
            </a:r>
            <a:r>
              <a:rPr lang="gl-ES" sz="3600" dirty="0" err="1" smtClean="0"/>
              <a:t>noia</a:t>
            </a:r>
            <a:r>
              <a:rPr lang="gl-ES" sz="3600" dirty="0" smtClean="0"/>
              <a:t> </a:t>
            </a:r>
            <a:r>
              <a:rPr lang="gl-ES" sz="3600" dirty="0" err="1" smtClean="0"/>
              <a:t>genetic</a:t>
            </a:r>
            <a:r>
              <a:rPr lang="gl-ES" sz="3600" dirty="0" smtClean="0"/>
              <a:t> </a:t>
            </a:r>
            <a:r>
              <a:rPr lang="gl-ES" sz="3600" dirty="0" err="1" smtClean="0"/>
              <a:t>effects</a:t>
            </a:r>
            <a:r>
              <a:rPr lang="gl-ES" sz="3600" dirty="0" smtClean="0"/>
              <a:t> </a:t>
            </a:r>
            <a:r>
              <a:rPr lang="gl-ES" sz="3600" dirty="0" err="1" smtClean="0"/>
              <a:t>model</a:t>
            </a:r>
            <a:endParaRPr lang="gl-ES" sz="3600" dirty="0">
              <a:solidFill>
                <a:srgbClr val="FF0000"/>
              </a:solidFill>
            </a:endParaRPr>
          </a:p>
        </p:txBody>
      </p:sp>
      <p:sp>
        <p:nvSpPr>
          <p:cNvPr id="4" name="4 CuadroTexto"/>
          <p:cNvSpPr txBox="1">
            <a:spLocks noChangeArrowheads="1"/>
          </p:cNvSpPr>
          <p:nvPr/>
        </p:nvSpPr>
        <p:spPr bwMode="auto">
          <a:xfrm>
            <a:off x="323528" y="5879013"/>
            <a:ext cx="84249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gl-ES" sz="3600" dirty="0" smtClean="0"/>
              <a:t>Google: </a:t>
            </a:r>
            <a:r>
              <a:rPr lang="gl-ES" sz="3600" dirty="0" err="1" smtClean="0"/>
              <a:t>noia</a:t>
            </a:r>
            <a:r>
              <a:rPr lang="gl-ES" sz="3600" dirty="0" smtClean="0"/>
              <a:t> r </a:t>
            </a:r>
            <a:r>
              <a:rPr lang="gl-ES" sz="3600" dirty="0" err="1" smtClean="0"/>
              <a:t>package</a:t>
            </a:r>
            <a:endParaRPr lang="gl-ES" sz="3600" dirty="0">
              <a:solidFill>
                <a:srgbClr val="FF0000"/>
              </a:solidFill>
            </a:endParaRPr>
          </a:p>
        </p:txBody>
      </p:sp>
      <p:pic>
        <p:nvPicPr>
          <p:cNvPr id="33587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35" y="1268760"/>
            <a:ext cx="8066913" cy="4535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411977"/>
            <a:ext cx="4590842" cy="5993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8"/>
          <p:cNvSpPr>
            <a:spLocks noGrp="1" noChangeArrowheads="1"/>
          </p:cNvSpPr>
          <p:nvPr>
            <p:ph type="title"/>
          </p:nvPr>
        </p:nvSpPr>
        <p:spPr>
          <a:xfrm>
            <a:off x="457200" y="260350"/>
            <a:ext cx="8229600" cy="1143000"/>
          </a:xfrm>
        </p:spPr>
        <p:txBody>
          <a:bodyPr>
            <a:normAutofit/>
          </a:bodyPr>
          <a:lstStyle/>
          <a:p>
            <a:r>
              <a:rPr lang="en-GB" b="1" smtClean="0"/>
              <a:t>Additive and interaction effects</a:t>
            </a:r>
          </a:p>
        </p:txBody>
      </p:sp>
      <p:sp>
        <p:nvSpPr>
          <p:cNvPr id="39" name="Marcador de posición de contido 6"/>
          <p:cNvSpPr>
            <a:spLocks noGrp="1"/>
          </p:cNvSpPr>
          <p:nvPr>
            <p:ph idx="1"/>
          </p:nvPr>
        </p:nvSpPr>
        <p:spPr bwMode="auto">
          <a:xfrm>
            <a:off x="457200" y="1350963"/>
            <a:ext cx="8229600" cy="45259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600"/>
              </a:spcAft>
            </a:pP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For Mendel, dominance was important because it obscured (in the phenotypes) the proportions of the inheritance factors</a:t>
            </a:r>
          </a:p>
          <a:p>
            <a:pPr>
              <a:spcAft>
                <a:spcPts val="600"/>
              </a:spcAft>
            </a:pP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We also are interested in </a:t>
            </a:r>
            <a:r>
              <a:rPr lang="en-GB" sz="2200" b="1" dirty="0" smtClean="0">
                <a:latin typeface="Times New Roman" pitchFamily="18" charset="0"/>
                <a:cs typeface="Times New Roman" pitchFamily="18" charset="0"/>
              </a:rPr>
              <a:t>evolutionary predictions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FontTx/>
              <a:buNone/>
            </a:pPr>
            <a:r>
              <a:rPr lang="en-GB" sz="2200" u="sng" dirty="0" smtClean="0">
                <a:latin typeface="Times New Roman" pitchFamily="18" charset="0"/>
                <a:cs typeface="Times New Roman" pitchFamily="18" charset="0"/>
              </a:rPr>
              <a:t>Selection of high phenotypes</a:t>
            </a:r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= 0, fixation</a:t>
            </a:r>
          </a:p>
          <a:p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, slower fixation</a:t>
            </a:r>
          </a:p>
          <a:p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 &gt; </a:t>
            </a:r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, no fixation</a:t>
            </a:r>
          </a:p>
        </p:txBody>
      </p:sp>
      <p:sp>
        <p:nvSpPr>
          <p:cNvPr id="40" name="Rectángulo arredondado 39"/>
          <p:cNvSpPr/>
          <p:nvPr/>
        </p:nvSpPr>
        <p:spPr bwMode="auto">
          <a:xfrm>
            <a:off x="4427538" y="2854325"/>
            <a:ext cx="3240087" cy="316706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s-ES" dirty="0">
                <a:latin typeface="Arial" charset="0"/>
              </a:rPr>
              <a:t> </a:t>
            </a: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</p:txBody>
      </p:sp>
      <p:cxnSp>
        <p:nvCxnSpPr>
          <p:cNvPr id="41" name="Conector recto 6"/>
          <p:cNvCxnSpPr>
            <a:cxnSpLocks noChangeShapeType="1"/>
          </p:cNvCxnSpPr>
          <p:nvPr/>
        </p:nvCxnSpPr>
        <p:spPr bwMode="auto">
          <a:xfrm>
            <a:off x="5148263" y="3284538"/>
            <a:ext cx="0" cy="1944687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2" name="Conector recto 7"/>
          <p:cNvCxnSpPr>
            <a:cxnSpLocks noChangeShapeType="1"/>
          </p:cNvCxnSpPr>
          <p:nvPr/>
        </p:nvCxnSpPr>
        <p:spPr bwMode="auto">
          <a:xfrm flipH="1">
            <a:off x="5148263" y="5229225"/>
            <a:ext cx="2016125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" name="Conector recto 42"/>
          <p:cNvCxnSpPr/>
          <p:nvPr/>
        </p:nvCxnSpPr>
        <p:spPr bwMode="auto">
          <a:xfrm>
            <a:off x="5076825" y="4724400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Conector recto 43"/>
          <p:cNvCxnSpPr/>
          <p:nvPr/>
        </p:nvCxnSpPr>
        <p:spPr bwMode="auto">
          <a:xfrm>
            <a:off x="5076825" y="3933825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Caixa de texto 16"/>
          <p:cNvSpPr txBox="1">
            <a:spLocks noChangeArrowheads="1"/>
          </p:cNvSpPr>
          <p:nvPr/>
        </p:nvSpPr>
        <p:spPr bwMode="auto">
          <a:xfrm>
            <a:off x="6156325" y="5651500"/>
            <a:ext cx="1368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/>
              <a:t>Genotype</a:t>
            </a:r>
          </a:p>
        </p:txBody>
      </p:sp>
      <p:sp>
        <p:nvSpPr>
          <p:cNvPr id="46" name="Caixa de texto 17"/>
          <p:cNvSpPr txBox="1">
            <a:spLocks noChangeArrowheads="1"/>
          </p:cNvSpPr>
          <p:nvPr/>
        </p:nvSpPr>
        <p:spPr bwMode="auto">
          <a:xfrm>
            <a:off x="4643438" y="2924175"/>
            <a:ext cx="1368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/>
              <a:t>Phenotype</a:t>
            </a:r>
          </a:p>
        </p:txBody>
      </p:sp>
      <p:cxnSp>
        <p:nvCxnSpPr>
          <p:cNvPr id="47" name="Conector recto 46"/>
          <p:cNvCxnSpPr/>
          <p:nvPr/>
        </p:nvCxnSpPr>
        <p:spPr bwMode="auto">
          <a:xfrm>
            <a:off x="5508625" y="3357563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Conector recto 47"/>
          <p:cNvCxnSpPr/>
          <p:nvPr/>
        </p:nvCxnSpPr>
        <p:spPr bwMode="auto">
          <a:xfrm>
            <a:off x="6156325" y="3357563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Conector recto 48"/>
          <p:cNvCxnSpPr/>
          <p:nvPr/>
        </p:nvCxnSpPr>
        <p:spPr bwMode="auto">
          <a:xfrm>
            <a:off x="6804025" y="3357563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Caixa de texto 25"/>
          <p:cNvSpPr txBox="1">
            <a:spLocks noChangeArrowheads="1"/>
          </p:cNvSpPr>
          <p:nvPr/>
        </p:nvSpPr>
        <p:spPr bwMode="auto">
          <a:xfrm>
            <a:off x="4787900" y="3716338"/>
            <a:ext cx="288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1</a:t>
            </a:r>
          </a:p>
        </p:txBody>
      </p:sp>
      <p:sp>
        <p:nvSpPr>
          <p:cNvPr id="51" name="Caixa de texto 26"/>
          <p:cNvSpPr txBox="1">
            <a:spLocks noChangeArrowheads="1"/>
          </p:cNvSpPr>
          <p:nvPr/>
        </p:nvSpPr>
        <p:spPr bwMode="auto">
          <a:xfrm>
            <a:off x="4787900" y="450850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0</a:t>
            </a:r>
          </a:p>
        </p:txBody>
      </p:sp>
      <p:sp>
        <p:nvSpPr>
          <p:cNvPr id="52" name="Caixa de texto 27"/>
          <p:cNvSpPr txBox="1">
            <a:spLocks noChangeArrowheads="1"/>
          </p:cNvSpPr>
          <p:nvPr/>
        </p:nvSpPr>
        <p:spPr bwMode="auto">
          <a:xfrm>
            <a:off x="5364163" y="5219700"/>
            <a:ext cx="28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0</a:t>
            </a:r>
          </a:p>
        </p:txBody>
      </p:sp>
      <p:sp>
        <p:nvSpPr>
          <p:cNvPr id="53" name="Caixa de texto 28"/>
          <p:cNvSpPr txBox="1">
            <a:spLocks noChangeArrowheads="1"/>
          </p:cNvSpPr>
          <p:nvPr/>
        </p:nvSpPr>
        <p:spPr bwMode="auto">
          <a:xfrm>
            <a:off x="6011863" y="521970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1</a:t>
            </a:r>
          </a:p>
        </p:txBody>
      </p:sp>
      <p:sp>
        <p:nvSpPr>
          <p:cNvPr id="54" name="Caixa de texto 29"/>
          <p:cNvSpPr txBox="1">
            <a:spLocks noChangeArrowheads="1"/>
          </p:cNvSpPr>
          <p:nvPr/>
        </p:nvSpPr>
        <p:spPr bwMode="auto">
          <a:xfrm>
            <a:off x="6659563" y="521970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2</a:t>
            </a:r>
          </a:p>
        </p:txBody>
      </p:sp>
      <p:sp>
        <p:nvSpPr>
          <p:cNvPr id="55" name="Caixa de texto 54"/>
          <p:cNvSpPr txBox="1"/>
          <p:nvPr/>
        </p:nvSpPr>
        <p:spPr>
          <a:xfrm>
            <a:off x="5435600" y="5426075"/>
            <a:ext cx="576263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1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1</a:t>
            </a:r>
          </a:p>
        </p:txBody>
      </p:sp>
      <p:sp>
        <p:nvSpPr>
          <p:cNvPr id="56" name="Caixa de texto 55"/>
          <p:cNvSpPr txBox="1"/>
          <p:nvPr/>
        </p:nvSpPr>
        <p:spPr>
          <a:xfrm>
            <a:off x="6084888" y="5426075"/>
            <a:ext cx="574675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1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2</a:t>
            </a:r>
          </a:p>
        </p:txBody>
      </p:sp>
      <p:sp>
        <p:nvSpPr>
          <p:cNvPr id="57" name="Caixa de texto 56"/>
          <p:cNvSpPr txBox="1"/>
          <p:nvPr/>
        </p:nvSpPr>
        <p:spPr>
          <a:xfrm>
            <a:off x="6732588" y="5426075"/>
            <a:ext cx="576262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2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2</a:t>
            </a:r>
          </a:p>
        </p:txBody>
      </p:sp>
      <p:sp>
        <p:nvSpPr>
          <p:cNvPr id="58" name="Elipse 33"/>
          <p:cNvSpPr>
            <a:spLocks noChangeArrowheads="1"/>
          </p:cNvSpPr>
          <p:nvPr/>
        </p:nvSpPr>
        <p:spPr bwMode="auto">
          <a:xfrm>
            <a:off x="5435600" y="4652963"/>
            <a:ext cx="144463" cy="144462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59" name="Elipse 34"/>
          <p:cNvSpPr>
            <a:spLocks noChangeArrowheads="1"/>
          </p:cNvSpPr>
          <p:nvPr/>
        </p:nvSpPr>
        <p:spPr bwMode="auto">
          <a:xfrm>
            <a:off x="6732588" y="3860800"/>
            <a:ext cx="142875" cy="144463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cxnSp>
        <p:nvCxnSpPr>
          <p:cNvPr id="60" name="Conector recto 59"/>
          <p:cNvCxnSpPr>
            <a:stCxn id="59" idx="3"/>
            <a:endCxn id="58" idx="7"/>
          </p:cNvCxnSpPr>
          <p:nvPr/>
        </p:nvCxnSpPr>
        <p:spPr bwMode="auto">
          <a:xfrm flipH="1">
            <a:off x="5559425" y="3984625"/>
            <a:ext cx="1193800" cy="688975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Elipse 35"/>
          <p:cNvSpPr>
            <a:spLocks noChangeArrowheads="1"/>
          </p:cNvSpPr>
          <p:nvPr/>
        </p:nvSpPr>
        <p:spPr bwMode="auto">
          <a:xfrm>
            <a:off x="6084888" y="3284538"/>
            <a:ext cx="142875" cy="144462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62" name="Chave dereita 42"/>
          <p:cNvSpPr>
            <a:spLocks/>
          </p:cNvSpPr>
          <p:nvPr/>
        </p:nvSpPr>
        <p:spPr bwMode="auto">
          <a:xfrm>
            <a:off x="6264275" y="4319588"/>
            <a:ext cx="144463" cy="396875"/>
          </a:xfrm>
          <a:prstGeom prst="rightBrace">
            <a:avLst>
              <a:gd name="adj1" fmla="val 8331"/>
              <a:gd name="adj2" fmla="val 50000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63" name="Caixa de texto 43"/>
          <p:cNvSpPr txBox="1">
            <a:spLocks noChangeArrowheads="1"/>
          </p:cNvSpPr>
          <p:nvPr/>
        </p:nvSpPr>
        <p:spPr bwMode="auto">
          <a:xfrm>
            <a:off x="6372225" y="4292600"/>
            <a:ext cx="28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i="1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64" name="Chave dereita 44"/>
          <p:cNvSpPr>
            <a:spLocks/>
          </p:cNvSpPr>
          <p:nvPr/>
        </p:nvSpPr>
        <p:spPr bwMode="auto">
          <a:xfrm>
            <a:off x="6948488" y="3933825"/>
            <a:ext cx="144462" cy="790575"/>
          </a:xfrm>
          <a:prstGeom prst="rightBrace">
            <a:avLst>
              <a:gd name="adj1" fmla="val 8285"/>
              <a:gd name="adj2" fmla="val 50000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87" name="Caixa de texto 45"/>
          <p:cNvSpPr txBox="1">
            <a:spLocks noChangeArrowheads="1"/>
          </p:cNvSpPr>
          <p:nvPr/>
        </p:nvSpPr>
        <p:spPr bwMode="auto">
          <a:xfrm>
            <a:off x="7019925" y="4111625"/>
            <a:ext cx="4619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s-ES" i="1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8" name="Chave dereita 37"/>
          <p:cNvSpPr>
            <a:spLocks/>
          </p:cNvSpPr>
          <p:nvPr/>
        </p:nvSpPr>
        <p:spPr bwMode="auto">
          <a:xfrm rot="10800000">
            <a:off x="5903913" y="3357563"/>
            <a:ext cx="144462" cy="971550"/>
          </a:xfrm>
          <a:prstGeom prst="rightBrace">
            <a:avLst>
              <a:gd name="adj1" fmla="val 8313"/>
              <a:gd name="adj2" fmla="val 48796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89" name="Caixa de texto 38"/>
          <p:cNvSpPr txBox="1">
            <a:spLocks noChangeArrowheads="1"/>
          </p:cNvSpPr>
          <p:nvPr/>
        </p:nvSpPr>
        <p:spPr bwMode="auto">
          <a:xfrm>
            <a:off x="5651500" y="364490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i="1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90" name="33 CuadroTexto"/>
          <p:cNvSpPr txBox="1"/>
          <p:nvPr/>
        </p:nvSpPr>
        <p:spPr>
          <a:xfrm>
            <a:off x="4575420" y="3142709"/>
            <a:ext cx="42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l-ES" sz="3600" b="1" i="1" dirty="0" smtClean="0"/>
              <a:t>G</a:t>
            </a:r>
            <a:endParaRPr lang="gl-ES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8"/>
          <p:cNvSpPr>
            <a:spLocks noGrp="1" noChangeArrowheads="1"/>
          </p:cNvSpPr>
          <p:nvPr>
            <p:ph type="title"/>
          </p:nvPr>
        </p:nvSpPr>
        <p:spPr>
          <a:xfrm>
            <a:off x="457200" y="260350"/>
            <a:ext cx="8229600" cy="1143000"/>
          </a:xfrm>
        </p:spPr>
        <p:txBody>
          <a:bodyPr>
            <a:normAutofit/>
          </a:bodyPr>
          <a:lstStyle/>
          <a:p>
            <a:r>
              <a:rPr lang="en-GB" b="1" smtClean="0"/>
              <a:t>Additive and interaction effects</a:t>
            </a:r>
          </a:p>
        </p:txBody>
      </p:sp>
      <p:sp>
        <p:nvSpPr>
          <p:cNvPr id="33" name="Marcador de posición de contido 6"/>
          <p:cNvSpPr>
            <a:spLocks noGrp="1"/>
          </p:cNvSpPr>
          <p:nvPr>
            <p:ph idx="1"/>
          </p:nvPr>
        </p:nvSpPr>
        <p:spPr bwMode="auto">
          <a:xfrm>
            <a:off x="457200" y="1350963"/>
            <a:ext cx="8229600" cy="45259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600"/>
              </a:spcAft>
            </a:pP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For Mendel, dominance was important because it obscured (in the phenotypes) the proportions of the inheritance factors</a:t>
            </a:r>
          </a:p>
          <a:p>
            <a:pPr>
              <a:spcAft>
                <a:spcPts val="600"/>
              </a:spcAft>
            </a:pP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We also are interested in </a:t>
            </a:r>
            <a:r>
              <a:rPr lang="en-GB" sz="2200" b="1" dirty="0" smtClean="0">
                <a:latin typeface="Times New Roman" pitchFamily="18" charset="0"/>
                <a:cs typeface="Times New Roman" pitchFamily="18" charset="0"/>
              </a:rPr>
              <a:t>evolutionary predictions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FontTx/>
              <a:buNone/>
            </a:pPr>
            <a:r>
              <a:rPr lang="en-GB" sz="2200" u="sng" dirty="0" smtClean="0">
                <a:latin typeface="Times New Roman" pitchFamily="18" charset="0"/>
                <a:cs typeface="Times New Roman" pitchFamily="18" charset="0"/>
              </a:rPr>
              <a:t>Selection of high phenotypes</a:t>
            </a:r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= 0, fixation</a:t>
            </a:r>
          </a:p>
          <a:p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, slower fixation</a:t>
            </a:r>
          </a:p>
          <a:p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 &gt; </a:t>
            </a:r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, no fixation</a:t>
            </a:r>
          </a:p>
          <a:p>
            <a:pPr>
              <a:spcAft>
                <a:spcPts val="600"/>
              </a:spcAft>
            </a:pPr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 = -</a:t>
            </a:r>
            <a:r>
              <a:rPr lang="en-GB" sz="22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GB" sz="2200" dirty="0" smtClean="0">
                <a:latin typeface="Times New Roman" pitchFamily="18" charset="0"/>
                <a:cs typeface="Times New Roman" pitchFamily="18" charset="0"/>
              </a:rPr>
              <a:t>, faster fixation</a:t>
            </a:r>
          </a:p>
        </p:txBody>
      </p:sp>
      <p:sp>
        <p:nvSpPr>
          <p:cNvPr id="34" name="Rectángulo arredondado 33"/>
          <p:cNvSpPr/>
          <p:nvPr/>
        </p:nvSpPr>
        <p:spPr bwMode="auto">
          <a:xfrm>
            <a:off x="4427538" y="2854325"/>
            <a:ext cx="3240087" cy="316706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s-ES" dirty="0">
                <a:latin typeface="Arial" charset="0"/>
              </a:rPr>
              <a:t> </a:t>
            </a: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  <a:p>
            <a:pPr>
              <a:defRPr/>
            </a:pPr>
            <a:endParaRPr lang="es-ES" dirty="0">
              <a:latin typeface="Arial" charset="0"/>
            </a:endParaRPr>
          </a:p>
        </p:txBody>
      </p:sp>
      <p:cxnSp>
        <p:nvCxnSpPr>
          <p:cNvPr id="35" name="Conector recto 6"/>
          <p:cNvCxnSpPr>
            <a:cxnSpLocks noChangeShapeType="1"/>
          </p:cNvCxnSpPr>
          <p:nvPr/>
        </p:nvCxnSpPr>
        <p:spPr bwMode="auto">
          <a:xfrm>
            <a:off x="5148263" y="3284538"/>
            <a:ext cx="0" cy="1944687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" name="Conector recto 7"/>
          <p:cNvCxnSpPr>
            <a:cxnSpLocks noChangeShapeType="1"/>
          </p:cNvCxnSpPr>
          <p:nvPr/>
        </p:nvCxnSpPr>
        <p:spPr bwMode="auto">
          <a:xfrm flipH="1">
            <a:off x="5148263" y="5229225"/>
            <a:ext cx="2016125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7" name="Conector recto 36"/>
          <p:cNvCxnSpPr/>
          <p:nvPr/>
        </p:nvCxnSpPr>
        <p:spPr bwMode="auto">
          <a:xfrm>
            <a:off x="5076825" y="4724400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Conector recto 37"/>
          <p:cNvCxnSpPr/>
          <p:nvPr/>
        </p:nvCxnSpPr>
        <p:spPr bwMode="auto">
          <a:xfrm>
            <a:off x="5076825" y="3933825"/>
            <a:ext cx="2016125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Caixa de texto 16"/>
          <p:cNvSpPr txBox="1">
            <a:spLocks noChangeArrowheads="1"/>
          </p:cNvSpPr>
          <p:nvPr/>
        </p:nvSpPr>
        <p:spPr bwMode="auto">
          <a:xfrm>
            <a:off x="6156325" y="5651500"/>
            <a:ext cx="1368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/>
              <a:t>Genotype</a:t>
            </a:r>
          </a:p>
        </p:txBody>
      </p:sp>
      <p:sp>
        <p:nvSpPr>
          <p:cNvPr id="66" name="Caixa de texto 17"/>
          <p:cNvSpPr txBox="1">
            <a:spLocks noChangeArrowheads="1"/>
          </p:cNvSpPr>
          <p:nvPr/>
        </p:nvSpPr>
        <p:spPr bwMode="auto">
          <a:xfrm>
            <a:off x="4643438" y="2924175"/>
            <a:ext cx="1368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/>
              <a:t>Phenotype</a:t>
            </a:r>
          </a:p>
        </p:txBody>
      </p:sp>
      <p:cxnSp>
        <p:nvCxnSpPr>
          <p:cNvPr id="67" name="Conector recto 66"/>
          <p:cNvCxnSpPr/>
          <p:nvPr/>
        </p:nvCxnSpPr>
        <p:spPr bwMode="auto">
          <a:xfrm>
            <a:off x="5508625" y="3357563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Conector recto 67"/>
          <p:cNvCxnSpPr/>
          <p:nvPr/>
        </p:nvCxnSpPr>
        <p:spPr bwMode="auto">
          <a:xfrm>
            <a:off x="6156325" y="3357563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Conector recto 68"/>
          <p:cNvCxnSpPr/>
          <p:nvPr/>
        </p:nvCxnSpPr>
        <p:spPr bwMode="auto">
          <a:xfrm>
            <a:off x="6804025" y="3357563"/>
            <a:ext cx="0" cy="194310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Caixa de texto 25"/>
          <p:cNvSpPr txBox="1">
            <a:spLocks noChangeArrowheads="1"/>
          </p:cNvSpPr>
          <p:nvPr/>
        </p:nvSpPr>
        <p:spPr bwMode="auto">
          <a:xfrm>
            <a:off x="4787900" y="3716338"/>
            <a:ext cx="288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1</a:t>
            </a:r>
          </a:p>
        </p:txBody>
      </p:sp>
      <p:sp>
        <p:nvSpPr>
          <p:cNvPr id="71" name="Caixa de texto 26"/>
          <p:cNvSpPr txBox="1">
            <a:spLocks noChangeArrowheads="1"/>
          </p:cNvSpPr>
          <p:nvPr/>
        </p:nvSpPr>
        <p:spPr bwMode="auto">
          <a:xfrm>
            <a:off x="4787900" y="450850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0</a:t>
            </a:r>
          </a:p>
        </p:txBody>
      </p:sp>
      <p:sp>
        <p:nvSpPr>
          <p:cNvPr id="72" name="Caixa de texto 27"/>
          <p:cNvSpPr txBox="1">
            <a:spLocks noChangeArrowheads="1"/>
          </p:cNvSpPr>
          <p:nvPr/>
        </p:nvSpPr>
        <p:spPr bwMode="auto">
          <a:xfrm>
            <a:off x="5364163" y="5219700"/>
            <a:ext cx="28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0</a:t>
            </a:r>
          </a:p>
        </p:txBody>
      </p:sp>
      <p:sp>
        <p:nvSpPr>
          <p:cNvPr id="73" name="Caixa de texto 28"/>
          <p:cNvSpPr txBox="1">
            <a:spLocks noChangeArrowheads="1"/>
          </p:cNvSpPr>
          <p:nvPr/>
        </p:nvSpPr>
        <p:spPr bwMode="auto">
          <a:xfrm>
            <a:off x="6011863" y="521970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1</a:t>
            </a:r>
          </a:p>
        </p:txBody>
      </p:sp>
      <p:sp>
        <p:nvSpPr>
          <p:cNvPr id="74" name="Caixa de texto 29"/>
          <p:cNvSpPr txBox="1">
            <a:spLocks noChangeArrowheads="1"/>
          </p:cNvSpPr>
          <p:nvPr/>
        </p:nvSpPr>
        <p:spPr bwMode="auto">
          <a:xfrm>
            <a:off x="6659563" y="5219700"/>
            <a:ext cx="2889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/>
              <a:t>2</a:t>
            </a:r>
          </a:p>
        </p:txBody>
      </p:sp>
      <p:sp>
        <p:nvSpPr>
          <p:cNvPr id="75" name="Caixa de texto 74"/>
          <p:cNvSpPr txBox="1"/>
          <p:nvPr/>
        </p:nvSpPr>
        <p:spPr>
          <a:xfrm>
            <a:off x="5435600" y="5426075"/>
            <a:ext cx="576263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1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1</a:t>
            </a:r>
          </a:p>
        </p:txBody>
      </p:sp>
      <p:sp>
        <p:nvSpPr>
          <p:cNvPr id="76" name="Caixa de texto 75"/>
          <p:cNvSpPr txBox="1"/>
          <p:nvPr/>
        </p:nvSpPr>
        <p:spPr>
          <a:xfrm>
            <a:off x="6084888" y="5426075"/>
            <a:ext cx="574675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1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2</a:t>
            </a:r>
          </a:p>
        </p:txBody>
      </p:sp>
      <p:sp>
        <p:nvSpPr>
          <p:cNvPr id="77" name="Caixa de texto 76"/>
          <p:cNvSpPr txBox="1"/>
          <p:nvPr/>
        </p:nvSpPr>
        <p:spPr>
          <a:xfrm>
            <a:off x="6732588" y="5426075"/>
            <a:ext cx="576262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2</a:t>
            </a:r>
            <a:r>
              <a:rPr lang="es-ES" sz="1400" i="1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A</a:t>
            </a:r>
            <a:r>
              <a:rPr lang="es-ES" sz="1400" baseline="-250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2</a:t>
            </a:r>
          </a:p>
        </p:txBody>
      </p:sp>
      <p:sp>
        <p:nvSpPr>
          <p:cNvPr id="78" name="Elipse 33"/>
          <p:cNvSpPr>
            <a:spLocks noChangeArrowheads="1"/>
          </p:cNvSpPr>
          <p:nvPr/>
        </p:nvSpPr>
        <p:spPr bwMode="auto">
          <a:xfrm>
            <a:off x="5435600" y="4652963"/>
            <a:ext cx="144463" cy="144462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79" name="Elipse 34"/>
          <p:cNvSpPr>
            <a:spLocks noChangeArrowheads="1"/>
          </p:cNvSpPr>
          <p:nvPr/>
        </p:nvSpPr>
        <p:spPr bwMode="auto">
          <a:xfrm>
            <a:off x="6732588" y="3860800"/>
            <a:ext cx="142875" cy="144463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cxnSp>
        <p:nvCxnSpPr>
          <p:cNvPr id="80" name="Conector recto 79"/>
          <p:cNvCxnSpPr>
            <a:stCxn id="79" idx="3"/>
            <a:endCxn id="78" idx="7"/>
          </p:cNvCxnSpPr>
          <p:nvPr/>
        </p:nvCxnSpPr>
        <p:spPr bwMode="auto">
          <a:xfrm flipH="1">
            <a:off x="5559425" y="3984625"/>
            <a:ext cx="1193800" cy="688975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Elipse 35"/>
          <p:cNvSpPr>
            <a:spLocks noChangeArrowheads="1"/>
          </p:cNvSpPr>
          <p:nvPr/>
        </p:nvSpPr>
        <p:spPr bwMode="auto">
          <a:xfrm>
            <a:off x="6084888" y="4652963"/>
            <a:ext cx="142875" cy="144462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82" name="Chave dereita 42"/>
          <p:cNvSpPr>
            <a:spLocks/>
          </p:cNvSpPr>
          <p:nvPr/>
        </p:nvSpPr>
        <p:spPr bwMode="auto">
          <a:xfrm>
            <a:off x="6264275" y="4319588"/>
            <a:ext cx="144463" cy="396875"/>
          </a:xfrm>
          <a:prstGeom prst="rightBrace">
            <a:avLst>
              <a:gd name="adj1" fmla="val 8331"/>
              <a:gd name="adj2" fmla="val 50000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83" name="Caixa de texto 43"/>
          <p:cNvSpPr txBox="1">
            <a:spLocks noChangeArrowheads="1"/>
          </p:cNvSpPr>
          <p:nvPr/>
        </p:nvSpPr>
        <p:spPr bwMode="auto">
          <a:xfrm>
            <a:off x="6372225" y="4292600"/>
            <a:ext cx="28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i="1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4" name="Chave dereita 44"/>
          <p:cNvSpPr>
            <a:spLocks/>
          </p:cNvSpPr>
          <p:nvPr/>
        </p:nvSpPr>
        <p:spPr bwMode="auto">
          <a:xfrm>
            <a:off x="6948488" y="3933825"/>
            <a:ext cx="144462" cy="790575"/>
          </a:xfrm>
          <a:prstGeom prst="rightBrace">
            <a:avLst>
              <a:gd name="adj1" fmla="val 8285"/>
              <a:gd name="adj2" fmla="val 50000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85" name="Caixa de texto 45"/>
          <p:cNvSpPr txBox="1">
            <a:spLocks noChangeArrowheads="1"/>
          </p:cNvSpPr>
          <p:nvPr/>
        </p:nvSpPr>
        <p:spPr bwMode="auto">
          <a:xfrm>
            <a:off x="7019925" y="4111625"/>
            <a:ext cx="4619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s-ES" i="1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6" name="Caixa de texto 38"/>
          <p:cNvSpPr txBox="1">
            <a:spLocks noChangeArrowheads="1"/>
          </p:cNvSpPr>
          <p:nvPr/>
        </p:nvSpPr>
        <p:spPr bwMode="auto">
          <a:xfrm>
            <a:off x="5651500" y="4313238"/>
            <a:ext cx="288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i="1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90" name="Chave dereita 42"/>
          <p:cNvSpPr>
            <a:spLocks/>
          </p:cNvSpPr>
          <p:nvPr/>
        </p:nvSpPr>
        <p:spPr bwMode="auto">
          <a:xfrm flipH="1">
            <a:off x="5940425" y="4324350"/>
            <a:ext cx="144463" cy="376238"/>
          </a:xfrm>
          <a:prstGeom prst="rightBrace">
            <a:avLst>
              <a:gd name="adj1" fmla="val 8295"/>
              <a:gd name="adj2" fmla="val 50000"/>
            </a:avLst>
          </a:prstGeom>
          <a:noFill/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91" name="33 CuadroTexto"/>
          <p:cNvSpPr txBox="1"/>
          <p:nvPr/>
        </p:nvSpPr>
        <p:spPr>
          <a:xfrm>
            <a:off x="4575420" y="3142709"/>
            <a:ext cx="42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l-ES" sz="3600" b="1" i="1" dirty="0" smtClean="0"/>
              <a:t>G</a:t>
            </a:r>
            <a:endParaRPr lang="gl-ES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3027</TotalTime>
  <Words>4435</Words>
  <Application>Microsoft Office PowerPoint</Application>
  <PresentationFormat>Presentación en pantalla (4:3)</PresentationFormat>
  <Paragraphs>747</Paragraphs>
  <Slides>77</Slides>
  <Notes>26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3</vt:i4>
      </vt:variant>
      <vt:variant>
        <vt:lpstr>Títulos das diapositivas</vt:lpstr>
      </vt:variant>
      <vt:variant>
        <vt:i4>77</vt:i4>
      </vt:variant>
    </vt:vector>
  </HeadingPairs>
  <TitlesOfParts>
    <vt:vector size="81" baseType="lpstr">
      <vt:lpstr>Tema de Office</vt:lpstr>
      <vt:lpstr>Ecuación</vt:lpstr>
      <vt:lpstr>Equation</vt:lpstr>
      <vt:lpstr>Acrobat Document</vt:lpstr>
      <vt:lpstr>Epistatic Genetic Architectures Evolutionary Implications</vt:lpstr>
      <vt:lpstr>Outline</vt:lpstr>
      <vt:lpstr>Nomenclature issues</vt:lpstr>
      <vt:lpstr>Gene or allele frequencies?</vt:lpstr>
      <vt:lpstr>Additive and interaction effects</vt:lpstr>
      <vt:lpstr>Additive and interaction effects</vt:lpstr>
      <vt:lpstr>Additive and interaction effects</vt:lpstr>
      <vt:lpstr>Additive and interaction effects</vt:lpstr>
      <vt:lpstr>Additive and interaction effects</vt:lpstr>
      <vt:lpstr>Additive and interaction effects</vt:lpstr>
      <vt:lpstr>Simple maths: Matrix notation</vt:lpstr>
      <vt:lpstr>Multiple alleles</vt:lpstr>
      <vt:lpstr>Decomposition of the genotypic values</vt:lpstr>
      <vt:lpstr>Biological interpretation</vt:lpstr>
      <vt:lpstr>Graphical interpretation</vt:lpstr>
      <vt:lpstr>Population-referenced genetic effects</vt:lpstr>
      <vt:lpstr>Genetic-effect design matrices: S</vt:lpstr>
      <vt:lpstr>Variance decomposition</vt:lpstr>
      <vt:lpstr>Variance decomposition</vt:lpstr>
      <vt:lpstr>Heritability</vt:lpstr>
      <vt:lpstr>Diapositiva 21</vt:lpstr>
      <vt:lpstr>Heritability</vt:lpstr>
      <vt:lpstr>Diapositiva 23</vt:lpstr>
      <vt:lpstr>The breeder’s equation</vt:lpstr>
      <vt:lpstr>Regression towards mediocrity</vt:lpstr>
      <vt:lpstr>Regression towards mediocrity</vt:lpstr>
      <vt:lpstr>Regression towards mediocrity</vt:lpstr>
      <vt:lpstr>Regression towards mediocrity</vt:lpstr>
      <vt:lpstr>Variance decomposition</vt:lpstr>
      <vt:lpstr>Heritability</vt:lpstr>
      <vt:lpstr>Diapositiva 31</vt:lpstr>
      <vt:lpstr>Diapositiva 32</vt:lpstr>
      <vt:lpstr>Diapositiva 33</vt:lpstr>
      <vt:lpstr>Diapositiva 34</vt:lpstr>
      <vt:lpstr>Diapositiva 35</vt:lpstr>
      <vt:lpstr>Example of pairwise epistasis</vt:lpstr>
      <vt:lpstr>Simple maths: Matrix notation</vt:lpstr>
      <vt:lpstr>Multiple alleles</vt:lpstr>
      <vt:lpstr>Several loci</vt:lpstr>
      <vt:lpstr>Diapositiva 40</vt:lpstr>
      <vt:lpstr>Diapositiva 41</vt:lpstr>
      <vt:lpstr>Appropriate models of genetic effects required!</vt:lpstr>
      <vt:lpstr>Orthogonality</vt:lpstr>
      <vt:lpstr>Estimation of genetic effects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Evolutionary importance of interactions</vt:lpstr>
      <vt:lpstr>Interpreting variance decomposition</vt:lpstr>
      <vt:lpstr>Beware the meaning!</vt:lpstr>
      <vt:lpstr>Epistasis and epistatic variance</vt:lpstr>
      <vt:lpstr>Diapositiva 55</vt:lpstr>
      <vt:lpstr>Human ACP1 polymorphism</vt:lpstr>
      <vt:lpstr>Human ACP1 polymorphism</vt:lpstr>
      <vt:lpstr>Diapositiva 58</vt:lpstr>
      <vt:lpstr>Diapositiva 59</vt:lpstr>
      <vt:lpstr>Genetic filtering</vt:lpstr>
      <vt:lpstr>Growth rate of chickens</vt:lpstr>
      <vt:lpstr>Domestication process</vt:lpstr>
      <vt:lpstr>Domestication process</vt:lpstr>
      <vt:lpstr>Do QTL enable prediction?</vt:lpstr>
      <vt:lpstr>Do QTL enable prediction?</vt:lpstr>
      <vt:lpstr>Do QTL enable prediction?</vt:lpstr>
      <vt:lpstr>Diapositiva 67</vt:lpstr>
      <vt:lpstr>Diapositiva 68</vt:lpstr>
      <vt:lpstr>Evolution of the variance partition</vt:lpstr>
      <vt:lpstr>Evolution of the variance partition</vt:lpstr>
      <vt:lpstr>Diapositiva 71</vt:lpstr>
      <vt:lpstr>Diapositiva 72</vt:lpstr>
      <vt:lpstr>Diapositiva 73</vt:lpstr>
      <vt:lpstr>The black box of genetic effects</vt:lpstr>
      <vt:lpstr>Diapositiva 75</vt:lpstr>
      <vt:lpstr>Diapositiva 76</vt:lpstr>
      <vt:lpstr>Diapositiva 77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obtain meaningful estimates of genetic effects</dc:title>
  <dc:creator>TOSHIBA</dc:creator>
  <cp:lastModifiedBy>TOSHIBA</cp:lastModifiedBy>
  <cp:revision>264</cp:revision>
  <dcterms:created xsi:type="dcterms:W3CDTF">2013-03-14T10:35:19Z</dcterms:created>
  <dcterms:modified xsi:type="dcterms:W3CDTF">2016-09-15T12:30:17Z</dcterms:modified>
</cp:coreProperties>
</file>